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0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1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8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9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6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9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0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2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51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5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B31CA-1FE6-4D65-A203-233141CC7BAD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2A436-EA54-44FB-B322-02806720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6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.jpeg"/><Relationship Id="rId7" Type="http://schemas.openxmlformats.org/officeDocument/2006/relationships/image" Target="../media/image7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10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7.jpe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7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3.w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13.wmf"/><Relationship Id="rId3" Type="http://schemas.openxmlformats.org/officeDocument/2006/relationships/image" Target="../media/image7.jpeg"/><Relationship Id="rId21" Type="http://schemas.openxmlformats.org/officeDocument/2006/relationships/image" Target="../media/image19.png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.bin"/><Relationship Id="rId20" Type="http://schemas.openxmlformats.org/officeDocument/2006/relationships/image" Target="../media/image18.pn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image" Target="../media/image15.emf"/><Relationship Id="rId15" Type="http://schemas.openxmlformats.org/officeDocument/2006/relationships/oleObject" Target="../embeddings/oleObject22.bin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17.png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Relationship Id="rId2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1.png"/><Relationship Id="rId4" Type="http://schemas.openxmlformats.org/officeDocument/2006/relationships/image" Target="../media/image18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7.jpe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3.wmf"/><Relationship Id="rId5" Type="http://schemas.openxmlformats.org/officeDocument/2006/relationships/image" Target="../media/image15.e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0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13.wmf"/><Relationship Id="rId3" Type="http://schemas.openxmlformats.org/officeDocument/2006/relationships/image" Target="../media/image7.jpeg"/><Relationship Id="rId21" Type="http://schemas.openxmlformats.org/officeDocument/2006/relationships/image" Target="../media/image22.png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9.bin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3.bin"/><Relationship Id="rId20" Type="http://schemas.openxmlformats.org/officeDocument/2006/relationships/image" Target="../media/image21.png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image" Target="../media/image15.emf"/><Relationship Id="rId15" Type="http://schemas.openxmlformats.org/officeDocument/2006/relationships/oleObject" Target="../embeddings/oleObject42.bin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201.png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41.bin"/><Relationship Id="rId22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02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362202" y="1907320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1</a:t>
            </a: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62200"/>
            <a:ext cx="2688330" cy="3852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2362200"/>
            <a:ext cx="2684520" cy="3856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992" y="2362201"/>
            <a:ext cx="2684520" cy="3827679"/>
          </a:xfrm>
          <a:prstGeom prst="rect">
            <a:avLst/>
          </a:prstGeom>
        </p:spPr>
      </p:pic>
      <p:sp>
        <p:nvSpPr>
          <p:cNvPr id="70" name="Text Box 24"/>
          <p:cNvSpPr txBox="1">
            <a:spLocks noChangeArrowheads="1"/>
          </p:cNvSpPr>
          <p:nvPr/>
        </p:nvSpPr>
        <p:spPr bwMode="auto">
          <a:xfrm>
            <a:off x="5257802" y="1900537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2</a:t>
            </a:r>
          </a:p>
        </p:txBody>
      </p:sp>
      <p:sp>
        <p:nvSpPr>
          <p:cNvPr id="71" name="Text Box 24"/>
          <p:cNvSpPr txBox="1">
            <a:spLocks noChangeArrowheads="1"/>
          </p:cNvSpPr>
          <p:nvPr/>
        </p:nvSpPr>
        <p:spPr bwMode="auto">
          <a:xfrm>
            <a:off x="8153402" y="1900536"/>
            <a:ext cx="18774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0000FF"/>
                </a:solidFill>
              </a:rPr>
              <a:t>Physician 3</a:t>
            </a:r>
          </a:p>
        </p:txBody>
      </p:sp>
    </p:spTree>
    <p:extLst>
      <p:ext uri="{BB962C8B-B14F-4D97-AF65-F5344CB8AC3E}">
        <p14:creationId xmlns:p14="http://schemas.microsoft.com/office/powerpoint/2010/main" val="1697040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645" y="1524001"/>
            <a:ext cx="6582004" cy="4936503"/>
          </a:xfrm>
        </p:spPr>
      </p:pic>
    </p:spTree>
    <p:extLst>
      <p:ext uri="{BB962C8B-B14F-4D97-AF65-F5344CB8AC3E}">
        <p14:creationId xmlns:p14="http://schemas.microsoft.com/office/powerpoint/2010/main" val="1362554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b="1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276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14" name="_s4107"/>
          <p:cNvSpPr>
            <a:spLocks noChangeArrowheads="1"/>
          </p:cNvSpPr>
          <p:nvPr/>
        </p:nvSpPr>
        <p:spPr bwMode="auto">
          <a:xfrm>
            <a:off x="2647939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_s4108"/>
          <p:cNvSpPr>
            <a:spLocks noChangeArrowheads="1"/>
          </p:cNvSpPr>
          <p:nvPr/>
        </p:nvSpPr>
        <p:spPr bwMode="auto">
          <a:xfrm>
            <a:off x="293367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" name="_s4109"/>
          <p:cNvSpPr>
            <a:spLocks noChangeArrowheads="1"/>
          </p:cNvSpPr>
          <p:nvPr/>
        </p:nvSpPr>
        <p:spPr bwMode="auto">
          <a:xfrm>
            <a:off x="3790896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" name="_s4110"/>
          <p:cNvSpPr>
            <a:spLocks noChangeArrowheads="1"/>
          </p:cNvSpPr>
          <p:nvPr/>
        </p:nvSpPr>
        <p:spPr bwMode="auto">
          <a:xfrm>
            <a:off x="3222275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_s4111"/>
          <p:cNvSpPr>
            <a:spLocks noChangeArrowheads="1"/>
          </p:cNvSpPr>
          <p:nvPr/>
        </p:nvSpPr>
        <p:spPr bwMode="auto">
          <a:xfrm>
            <a:off x="3505158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_s4112"/>
          <p:cNvSpPr>
            <a:spLocks noChangeArrowheads="1"/>
          </p:cNvSpPr>
          <p:nvPr/>
        </p:nvSpPr>
        <p:spPr bwMode="auto">
          <a:xfrm>
            <a:off x="2362201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" name="_s1035"/>
          <p:cNvSpPr>
            <a:spLocks noChangeArrowheads="1"/>
          </p:cNvSpPr>
          <p:nvPr/>
        </p:nvSpPr>
        <p:spPr bwMode="auto">
          <a:xfrm>
            <a:off x="4510959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" name="_s1036"/>
          <p:cNvSpPr>
            <a:spLocks noChangeArrowheads="1"/>
          </p:cNvSpPr>
          <p:nvPr/>
        </p:nvSpPr>
        <p:spPr bwMode="auto">
          <a:xfrm>
            <a:off x="479669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" name="_s1038"/>
          <p:cNvSpPr>
            <a:spLocks noChangeArrowheads="1"/>
          </p:cNvSpPr>
          <p:nvPr/>
        </p:nvSpPr>
        <p:spPr bwMode="auto">
          <a:xfrm>
            <a:off x="5085295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" name="_s1039"/>
          <p:cNvSpPr>
            <a:spLocks noChangeArrowheads="1"/>
          </p:cNvSpPr>
          <p:nvPr/>
        </p:nvSpPr>
        <p:spPr bwMode="auto">
          <a:xfrm>
            <a:off x="5368177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_s1040"/>
          <p:cNvSpPr>
            <a:spLocks noChangeArrowheads="1"/>
          </p:cNvSpPr>
          <p:nvPr/>
        </p:nvSpPr>
        <p:spPr bwMode="auto">
          <a:xfrm>
            <a:off x="4222363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" name="AutoShape 37"/>
          <p:cNvSpPr>
            <a:spLocks noChangeArrowheads="1"/>
          </p:cNvSpPr>
          <p:nvPr/>
        </p:nvSpPr>
        <p:spPr bwMode="auto">
          <a:xfrm>
            <a:off x="5656774" y="4800600"/>
            <a:ext cx="254308" cy="23749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" name="_s1035"/>
          <p:cNvSpPr>
            <a:spLocks noChangeArrowheads="1"/>
          </p:cNvSpPr>
          <p:nvPr/>
        </p:nvSpPr>
        <p:spPr bwMode="auto">
          <a:xfrm>
            <a:off x="6371122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" name="_s1036"/>
          <p:cNvSpPr>
            <a:spLocks noChangeArrowheads="1"/>
          </p:cNvSpPr>
          <p:nvPr/>
        </p:nvSpPr>
        <p:spPr bwMode="auto">
          <a:xfrm>
            <a:off x="6656861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9" name="_s1037"/>
          <p:cNvSpPr>
            <a:spLocks noChangeArrowheads="1"/>
          </p:cNvSpPr>
          <p:nvPr/>
        </p:nvSpPr>
        <p:spPr bwMode="auto">
          <a:xfrm>
            <a:off x="7514079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" name="_s1038"/>
          <p:cNvSpPr>
            <a:spLocks noChangeArrowheads="1"/>
          </p:cNvSpPr>
          <p:nvPr/>
        </p:nvSpPr>
        <p:spPr bwMode="auto">
          <a:xfrm>
            <a:off x="6945458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" name="_s1039"/>
          <p:cNvSpPr>
            <a:spLocks noChangeArrowheads="1"/>
          </p:cNvSpPr>
          <p:nvPr/>
        </p:nvSpPr>
        <p:spPr bwMode="auto">
          <a:xfrm>
            <a:off x="7228341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" name="_s1040"/>
          <p:cNvSpPr>
            <a:spLocks noChangeArrowheads="1"/>
          </p:cNvSpPr>
          <p:nvPr/>
        </p:nvSpPr>
        <p:spPr bwMode="auto">
          <a:xfrm>
            <a:off x="6085384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0" name="_s1035"/>
          <p:cNvSpPr>
            <a:spLocks noChangeArrowheads="1"/>
          </p:cNvSpPr>
          <p:nvPr/>
        </p:nvSpPr>
        <p:spPr bwMode="auto">
          <a:xfrm>
            <a:off x="8159850" y="4800600"/>
            <a:ext cx="26573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" name="_s1036"/>
          <p:cNvSpPr>
            <a:spLocks noChangeArrowheads="1"/>
          </p:cNvSpPr>
          <p:nvPr/>
        </p:nvSpPr>
        <p:spPr bwMode="auto">
          <a:xfrm>
            <a:off x="8445589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" name="_s1037"/>
          <p:cNvSpPr>
            <a:spLocks noChangeArrowheads="1"/>
          </p:cNvSpPr>
          <p:nvPr/>
        </p:nvSpPr>
        <p:spPr bwMode="auto">
          <a:xfrm>
            <a:off x="9302807" y="4800600"/>
            <a:ext cx="262880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3" name="_s1038"/>
          <p:cNvSpPr>
            <a:spLocks noChangeArrowheads="1"/>
          </p:cNvSpPr>
          <p:nvPr/>
        </p:nvSpPr>
        <p:spPr bwMode="auto">
          <a:xfrm>
            <a:off x="8734186" y="4800600"/>
            <a:ext cx="254308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4" name="_s1039"/>
          <p:cNvSpPr>
            <a:spLocks noChangeArrowheads="1"/>
          </p:cNvSpPr>
          <p:nvPr/>
        </p:nvSpPr>
        <p:spPr bwMode="auto">
          <a:xfrm>
            <a:off x="9017069" y="4800600"/>
            <a:ext cx="257165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5" name="_s1040"/>
          <p:cNvSpPr>
            <a:spLocks noChangeArrowheads="1"/>
          </p:cNvSpPr>
          <p:nvPr/>
        </p:nvSpPr>
        <p:spPr bwMode="auto">
          <a:xfrm>
            <a:off x="7874112" y="4800600"/>
            <a:ext cx="251451" cy="231242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7" name="Text Box 65"/>
          <p:cNvSpPr txBox="1">
            <a:spLocks noChangeArrowheads="1"/>
          </p:cNvSpPr>
          <p:nvPr/>
        </p:nvSpPr>
        <p:spPr bwMode="auto">
          <a:xfrm>
            <a:off x="5336746" y="4219371"/>
            <a:ext cx="1382978" cy="46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kumimoji="1" lang="en-US" sz="2400" b="1" dirty="0">
                <a:solidFill>
                  <a:srgbClr val="FF3300"/>
                </a:solidFill>
              </a:rPr>
              <a:t>Patients</a:t>
            </a:r>
          </a:p>
        </p:txBody>
      </p:sp>
      <p:sp>
        <p:nvSpPr>
          <p:cNvPr id="68" name="Text Box 66"/>
          <p:cNvSpPr txBox="1">
            <a:spLocks noChangeArrowheads="1"/>
          </p:cNvSpPr>
          <p:nvPr/>
        </p:nvSpPr>
        <p:spPr bwMode="auto">
          <a:xfrm>
            <a:off x="2821706" y="5715001"/>
            <a:ext cx="6589148" cy="83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>
                <a:solidFill>
                  <a:srgbClr val="000000"/>
                </a:solidFill>
              </a:rPr>
              <a:t>We assume that observations of all patients</a:t>
            </a:r>
          </a:p>
          <a:p>
            <a:pPr algn="ctr"/>
            <a:r>
              <a:rPr kumimoji="1" lang="en-US" sz="2400" b="1" dirty="0">
                <a:solidFill>
                  <a:srgbClr val="000000"/>
                </a:solidFill>
              </a:rPr>
              <a:t>are independent of each other</a:t>
            </a:r>
            <a:endParaRPr kumimoji="1" lang="en-US" sz="2400" dirty="0">
              <a:solidFill>
                <a:srgbClr val="EEECE1"/>
              </a:solidFill>
            </a:endParaRPr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837664"/>
          </a:xfrm>
        </p:spPr>
        <p:txBody>
          <a:bodyPr/>
          <a:lstStyle/>
          <a:p>
            <a:r>
              <a:rPr lang="en-US" dirty="0"/>
              <a:t>Single Level Models</a:t>
            </a:r>
          </a:p>
        </p:txBody>
      </p:sp>
      <p:sp>
        <p:nvSpPr>
          <p:cNvPr id="31" name="Text Box 66"/>
          <p:cNvSpPr txBox="1">
            <a:spLocks noChangeArrowheads="1"/>
          </p:cNvSpPr>
          <p:nvPr/>
        </p:nvSpPr>
        <p:spPr bwMode="auto">
          <a:xfrm>
            <a:off x="1524000" y="2057937"/>
            <a:ext cx="9096978" cy="83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4800" dirty="0" err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kumimoji="1" lang="en-US" sz="4800" baseline="-25000" dirty="0" err="1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kumimoji="1" lang="en-US" sz="4800" dirty="0">
                <a:solidFill>
                  <a:srgbClr val="808080"/>
                </a:solidFill>
                <a:latin typeface="Times New Roman" pitchFamily="18" charset="0"/>
              </a:rPr>
              <a:t> </a:t>
            </a:r>
            <a:r>
              <a:rPr kumimoji="1" lang="en-US" sz="4800" dirty="0">
                <a:solidFill>
                  <a:srgbClr val="000000"/>
                </a:solidFill>
                <a:latin typeface="Times New Roman" pitchFamily="18" charset="0"/>
              </a:rPr>
              <a:t>= </a:t>
            </a:r>
            <a:r>
              <a:rPr kumimoji="1" lang="en-US" sz="4800" dirty="0" err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kumimoji="1" lang="en-US" sz="4800" baseline="-25000" dirty="0" err="1">
                <a:solidFill>
                  <a:srgbClr val="FF0000"/>
                </a:solidFill>
                <a:latin typeface="Times New Roman" pitchFamily="18" charset="0"/>
              </a:rPr>
              <a:t>patient</a:t>
            </a:r>
            <a:endParaRPr kumimoji="1" lang="en-US" sz="48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802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752600" y="4631824"/>
            <a:ext cx="8458200" cy="48623"/>
            <a:chOff x="912" y="2921"/>
            <a:chExt cx="4176" cy="2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922"/>
              <a:ext cx="1728" cy="23"/>
              <a:chOff x="912" y="2882"/>
              <a:chExt cx="4032" cy="54"/>
            </a:xfrm>
          </p:grpSpPr>
          <p:sp>
            <p:nvSpPr>
              <p:cNvPr id="76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77" name="Group 9"/>
              <p:cNvGrpSpPr>
                <a:grpSpLocks noChangeAspect="1"/>
              </p:cNvGrpSpPr>
              <p:nvPr/>
            </p:nvGrpSpPr>
            <p:grpSpPr bwMode="auto">
              <a:xfrm>
                <a:off x="912" y="2882"/>
                <a:ext cx="1056" cy="53"/>
                <a:chOff x="960" y="2736"/>
                <a:chExt cx="3840" cy="192"/>
              </a:xfrm>
            </p:grpSpPr>
            <p:sp>
              <p:nvSpPr>
                <p:cNvPr id="102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8" name="Group 1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95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0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79" name="Group 2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88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80" name="Group 3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81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8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921"/>
              <a:ext cx="1728" cy="23"/>
              <a:chOff x="912" y="2882"/>
              <a:chExt cx="4032" cy="54"/>
            </a:xfrm>
          </p:grpSpPr>
          <p:sp>
            <p:nvSpPr>
              <p:cNvPr id="43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44" name="Group 54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69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5" name="Group 64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62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6" name="Group 74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55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6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47" name="Group 84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48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5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921"/>
              <a:ext cx="1728" cy="23"/>
              <a:chOff x="912" y="2882"/>
              <a:chExt cx="4032" cy="54"/>
            </a:xfrm>
          </p:grpSpPr>
          <p:sp>
            <p:nvSpPr>
              <p:cNvPr id="10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EAEAEA"/>
                  </a:solidFill>
                </a:endParaRPr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883"/>
                <a:ext cx="1056" cy="53"/>
                <a:chOff x="960" y="2736"/>
                <a:chExt cx="3840" cy="192"/>
              </a:xfrm>
            </p:grpSpPr>
            <p:sp>
              <p:nvSpPr>
                <p:cNvPr id="36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4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882"/>
                <a:ext cx="1056" cy="53"/>
                <a:chOff x="960" y="2736"/>
                <a:chExt cx="3840" cy="192"/>
              </a:xfrm>
            </p:grpSpPr>
            <p:sp>
              <p:nvSpPr>
                <p:cNvPr id="29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882"/>
                <a:ext cx="1056" cy="53"/>
                <a:chOff x="960" y="2736"/>
                <a:chExt cx="3840" cy="192"/>
              </a:xfrm>
            </p:grpSpPr>
            <p:sp>
              <p:nvSpPr>
                <p:cNvPr id="22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883"/>
                <a:ext cx="1056" cy="53"/>
                <a:chOff x="960" y="2736"/>
                <a:chExt cx="3840" cy="192"/>
              </a:xfrm>
            </p:grpSpPr>
            <p:sp>
              <p:nvSpPr>
                <p:cNvPr id="15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>
                    <a:solidFill>
                      <a:srgbClr val="EAEAEA"/>
                    </a:solidFill>
                  </a:endParaRPr>
                </a:p>
              </p:txBody>
            </p:sp>
          </p:grpSp>
        </p:grpSp>
      </p:grpSp>
      <p:sp>
        <p:nvSpPr>
          <p:cNvPr id="109" name="Line 139"/>
          <p:cNvSpPr>
            <a:spLocks noChangeShapeType="1"/>
          </p:cNvSpPr>
          <p:nvPr/>
        </p:nvSpPr>
        <p:spPr bwMode="auto">
          <a:xfrm flipV="1">
            <a:off x="5486400" y="2209800"/>
            <a:ext cx="0" cy="2438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111" name="Line 144"/>
          <p:cNvSpPr>
            <a:spLocks noChangeShapeType="1"/>
          </p:cNvSpPr>
          <p:nvPr/>
        </p:nvSpPr>
        <p:spPr bwMode="auto">
          <a:xfrm>
            <a:off x="5486400" y="4876800"/>
            <a:ext cx="2089784" cy="0"/>
          </a:xfrm>
          <a:prstGeom prst="line">
            <a:avLst/>
          </a:prstGeom>
          <a:noFill/>
          <a:ln w="57150" cap="sq">
            <a:solidFill>
              <a:srgbClr val="FF33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EAEAEA"/>
              </a:solidFill>
            </a:endParaRPr>
          </a:p>
        </p:txBody>
      </p:sp>
      <p:graphicFrame>
        <p:nvGraphicFramePr>
          <p:cNvPr id="112" name="Object 147"/>
          <p:cNvGraphicFramePr>
            <a:graphicFrameLocks noChangeAspect="1"/>
          </p:cNvGraphicFramePr>
          <p:nvPr>
            <p:extLst/>
          </p:nvPr>
        </p:nvGraphicFramePr>
        <p:xfrm>
          <a:off x="5257801" y="167640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152268" imgH="164957" progId="Equation.3">
                  <p:embed/>
                </p:oleObj>
              </mc:Choice>
              <mc:Fallback>
                <p:oleObj name="Equation" r:id="rId4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1" y="167640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3" name="Straight Arrow Connector 148"/>
          <p:cNvCxnSpPr>
            <a:cxnSpLocks noChangeShapeType="1"/>
          </p:cNvCxnSpPr>
          <p:nvPr/>
        </p:nvCxnSpPr>
        <p:spPr bwMode="auto">
          <a:xfrm flipH="1">
            <a:off x="7612063" y="274320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1524000" y="5773068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73067"/>
                <a:ext cx="9144000" cy="76944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8118876" y="1905503"/>
                <a:ext cx="64838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875" y="1905502"/>
                <a:ext cx="648383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020277" y="4854745"/>
                <a:ext cx="67787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600" dirty="0">
                  <a:solidFill>
                    <a:srgbClr val="EAEAEA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277" y="4854744"/>
                <a:ext cx="677878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pPr algn="ctr"/>
            <a:r>
              <a:rPr lang="en-US" dirty="0"/>
              <a:t>Single Level Models</a:t>
            </a:r>
          </a:p>
        </p:txBody>
      </p:sp>
    </p:spTree>
    <p:extLst>
      <p:ext uri="{BB962C8B-B14F-4D97-AF65-F5344CB8AC3E}">
        <p14:creationId xmlns:p14="http://schemas.microsoft.com/office/powerpoint/2010/main" val="3441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3255963" y="1828801"/>
          <a:ext cx="521970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4" imgW="660240" imgH="228600" progId="Equation.3">
                  <p:embed/>
                </p:oleObj>
              </mc:Choice>
              <mc:Fallback>
                <p:oleObj name="Equation" r:id="rId4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1828801"/>
                        <a:ext cx="5219700" cy="180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476370" y="434340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410201" y="4343400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43801" y="4343400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3657600" y="3048000"/>
            <a:ext cx="304800" cy="13716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5867400" y="3200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7772400" y="3276600"/>
            <a:ext cx="3048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Single Level Models</a:t>
            </a:r>
          </a:p>
        </p:txBody>
      </p:sp>
    </p:spTree>
    <p:extLst>
      <p:ext uri="{BB962C8B-B14F-4D97-AF65-F5344CB8AC3E}">
        <p14:creationId xmlns:p14="http://schemas.microsoft.com/office/powerpoint/2010/main" val="1949966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  <p:extLst/>
          </p:nvPr>
        </p:nvGraphicFramePr>
        <p:xfrm>
          <a:off x="3232764" y="26670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2764" y="26670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083538" y="55245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6131538" y="26289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32359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39217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47599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85699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75793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6360138" y="52197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16" name="Object 147"/>
          <p:cNvGraphicFramePr>
            <a:graphicFrameLocks noChangeAspect="1"/>
          </p:cNvGraphicFramePr>
          <p:nvPr>
            <p:extLst/>
          </p:nvPr>
        </p:nvGraphicFramePr>
        <p:xfrm>
          <a:off x="5843407" y="20637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6" imgW="152268" imgH="164957" progId="Equation.3">
                  <p:embed/>
                </p:oleObj>
              </mc:Choice>
              <mc:Fallback>
                <p:oleObj name="Equation" r:id="rId6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3407" y="20637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23640" y="797614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solidFill>
                            <a:srgbClr val="00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44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" y="797613"/>
                <a:ext cx="9144000" cy="76944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4691433" y="6019801"/>
                <a:ext cx="2880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</a:rPr>
                        <m:t>~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</a:rPr>
                        <m:t>𝑁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solidFill>
                            <a:srgbClr val="00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432" y="6019800"/>
                <a:ext cx="2880211" cy="6463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07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b="1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233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2494076" y="2597457"/>
            <a:ext cx="7203488" cy="3287384"/>
            <a:chOff x="368" y="886"/>
            <a:chExt cx="2521" cy="526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333" y="886"/>
              <a:ext cx="627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Physicians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09" y="1045"/>
              <a:ext cx="484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FF3300"/>
                  </a:solidFill>
                </a:rPr>
                <a:t>Patients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575" y="1279"/>
              <a:ext cx="2070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Patient observations within physician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practice may be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1489441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661424" y="2825148"/>
            <a:ext cx="8868793" cy="2847924"/>
            <a:chOff x="163" y="901"/>
            <a:chExt cx="2915" cy="379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3" y="901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29CD39"/>
                  </a:solidFill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45" y="1049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FF0000"/>
                  </a:solidFill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latin typeface="Arial" charset="0"/>
                </a:rPr>
                <a:t>We can refer to the nesting structure in terms of “Levels”…</a:t>
              </a:r>
              <a:r>
                <a:rPr kumimoji="1" lang="en-US" sz="2400" dirty="0"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3400083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3001"/>
            <a:ext cx="91440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Multilevel/Longitudinal Models</a:t>
            </a:r>
            <a:br>
              <a:rPr lang="en-US" sz="4800" dirty="0"/>
            </a:br>
            <a:r>
              <a:rPr lang="en-US" sz="4800" dirty="0"/>
              <a:t>Using Stata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276600"/>
            <a:ext cx="6400800" cy="121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Huber, PhD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/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9003" y="4953000"/>
            <a:ext cx="56843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University of California, Riverside</a:t>
            </a:r>
            <a:endParaRPr lang="en-US" sz="3200" dirty="0"/>
          </a:p>
          <a:p>
            <a:pPr algn="ctr"/>
            <a:r>
              <a:rPr lang="en-US" sz="3200" dirty="0"/>
              <a:t>February 21, </a:t>
            </a:r>
            <a:r>
              <a:rPr lang="en-US" sz="320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4078812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524512" y="2742491"/>
            <a:ext cx="9096978" cy="3306298"/>
            <a:chOff x="118" y="890"/>
            <a:chExt cx="2990" cy="44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 err="1">
                  <a:solidFill>
                    <a:srgbClr val="29CD39"/>
                  </a:solidFill>
                  <a:latin typeface="Arial" charset="0"/>
                </a:rPr>
                <a:t>i</a:t>
              </a:r>
              <a:endParaRPr kumimoji="1" lang="en-US" sz="3600" b="1" dirty="0">
                <a:solidFill>
                  <a:srgbClr val="29CD39"/>
                </a:solidFill>
                <a:latin typeface="Arial" charset="0"/>
              </a:endParaRP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75" y="1037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>
                  <a:solidFill>
                    <a:srgbClr val="FF0000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j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physician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patient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1498855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  <p:extLst/>
          </p:nvPr>
        </p:nvGraphicFramePr>
        <p:xfrm>
          <a:off x="3200401" y="22098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22098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051175" y="50673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6099175" y="21717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3203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38893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4727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8537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75469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63277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443956" y="5524501"/>
            <a:ext cx="723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Patient observations within physician practice will vary about each physician’s mean.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2129803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048000" y="1828800"/>
            <a:ext cx="6096000" cy="2819400"/>
            <a:chOff x="960" y="1152"/>
            <a:chExt cx="3840" cy="1776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2363153" y="5343088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Physicians’ means will vary about the grand mean.</a:t>
            </a:r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3048000" y="39624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2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4191000" y="39624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5105400" y="39624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" name="Chart" r:id="rId7" imgW="10149729" imgH="5692140" progId="Excel.Chart.8">
                    <p:embed/>
                  </p:oleObj>
                </mc:Choice>
                <mc:Fallback>
                  <p:oleObj name="Chart" r:id="rId7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6553200" y="39624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7772400" y="39624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6013232" y="3276600"/>
            <a:ext cx="6568" cy="1371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/>
          </p:nvPr>
        </p:nvGraphicFramePr>
        <p:xfrm>
          <a:off x="5760820" y="25883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10" imgW="152268" imgH="164957" progId="Equation.3">
                  <p:embed/>
                </p:oleObj>
              </mc:Choice>
              <mc:Fallback>
                <p:oleObj name="Equation" r:id="rId1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0820" y="25883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</p:spTree>
    <p:extLst>
      <p:ext uri="{BB962C8B-B14F-4D97-AF65-F5344CB8AC3E}">
        <p14:creationId xmlns:p14="http://schemas.microsoft.com/office/powerpoint/2010/main" val="28538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868531" y="3647920"/>
            <a:ext cx="8458200" cy="514596"/>
            <a:chOff x="912" y="2701"/>
            <a:chExt cx="4176" cy="25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701"/>
              <a:ext cx="1728" cy="254"/>
              <a:chOff x="912" y="2352"/>
              <a:chExt cx="4032" cy="593"/>
            </a:xfrm>
          </p:grpSpPr>
          <p:sp>
            <p:nvSpPr>
              <p:cNvPr id="140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46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47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48" name="Chart" r:id="rId7" imgW="10149729" imgH="5692140" progId="Excel.Chart.8">
                        <p:embed/>
                      </p:oleObj>
                    </mc:Choice>
                    <mc:Fallback>
                      <p:oleObj name="Chart" r:id="rId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49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701"/>
              <a:ext cx="1728" cy="254"/>
              <a:chOff x="912" y="2352"/>
              <a:chExt cx="4032" cy="593"/>
            </a:xfrm>
          </p:grpSpPr>
          <p:sp>
            <p:nvSpPr>
              <p:cNvPr id="96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0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1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2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3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701"/>
              <a:ext cx="1728" cy="254"/>
              <a:chOff x="912" y="2352"/>
              <a:chExt cx="4032" cy="593"/>
            </a:xfrm>
          </p:grpSpPr>
          <p:sp>
            <p:nvSpPr>
              <p:cNvPr id="52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4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5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6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7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V="1">
            <a:off x="5602331" y="1671580"/>
            <a:ext cx="0" cy="2438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7278731" y="4338580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5598745" y="4338580"/>
            <a:ext cx="1679986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>
            <p:extLst/>
          </p:nvPr>
        </p:nvGraphicFramePr>
        <p:xfrm>
          <a:off x="5373732" y="113818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17" imgW="152268" imgH="164957" progId="Equation.3">
                  <p:embed/>
                </p:oleObj>
              </mc:Choice>
              <mc:Fallback>
                <p:oleObj name="Equation" r:id="rId17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732" y="113818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7727994" y="2204980"/>
            <a:ext cx="703262" cy="1828800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7122883" y="1187393"/>
            <a:ext cx="10086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physician</a:t>
            </a:r>
          </a:p>
          <a:p>
            <a:pPr algn="ctr" eaLnBrk="1" hangingPunct="1"/>
            <a:r>
              <a:rPr lang="en-US" sz="1400" b="1" dirty="0">
                <a:solidFill>
                  <a:srgbClr val="00B050"/>
                </a:solidFill>
              </a:rPr>
              <a:t>mean</a:t>
            </a:r>
            <a:endParaRPr lang="en-US" sz="1400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7327945" y="1809694"/>
            <a:ext cx="320675" cy="1792287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513933" y="5562600"/>
                <a:ext cx="9144000" cy="82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67" y="5562600"/>
                <a:ext cx="9144000" cy="82394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6265208" y="4470976"/>
                <a:ext cx="72814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208" y="4470975"/>
                <a:ext cx="728148" cy="58477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7087356" y="4431412"/>
                <a:ext cx="7642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3355" y="4431412"/>
                <a:ext cx="764247" cy="624338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8264647" y="1580642"/>
                <a:ext cx="789447" cy="6243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646" y="1580642"/>
                <a:ext cx="789447" cy="624338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683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43579" y="4125399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708172" y="4125399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120379" y="4125399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3272278" y="2950584"/>
            <a:ext cx="304800" cy="11430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5177278" y="3102984"/>
            <a:ext cx="304800" cy="8382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7795859" y="2084604"/>
            <a:ext cx="304800" cy="2874963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19399" y="2043796"/>
                <a:ext cx="6693434" cy="1097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6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9" y="2043796"/>
                <a:ext cx="6693434" cy="10972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Two Level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708172" y="5365987"/>
                <a:ext cx="293888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>
                          <a:latin typeface="Cambria Math"/>
                        </a:rPr>
                        <m:t>~ </m:t>
                      </m:r>
                      <m:r>
                        <a:rPr lang="en-US" sz="3600" i="1">
                          <a:latin typeface="Cambria Math"/>
                        </a:rPr>
                        <m:t>𝑁</m:t>
                      </m:r>
                      <m:r>
                        <a:rPr lang="en-US" sz="36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646663" y="6070210"/>
                <a:ext cx="3038909" cy="70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>
                          <a:latin typeface="Cambria Math"/>
                        </a:rPr>
                        <m:t>~ </m:t>
                      </m:r>
                      <m:r>
                        <a:rPr lang="en-US" sz="3600" i="1">
                          <a:latin typeface="Cambria Math"/>
                        </a:rPr>
                        <m:t>𝑁</m:t>
                      </m:r>
                      <m:r>
                        <a:rPr lang="en-US" sz="36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662" y="6070210"/>
                <a:ext cx="3038909" cy="7020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123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b="1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1341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15747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03" y="25908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303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 noChangeAspect="1"/>
          </p:cNvGrpSpPr>
          <p:nvPr/>
        </p:nvGrpSpPr>
        <p:grpSpPr bwMode="auto">
          <a:xfrm>
            <a:off x="2494076" y="2528710"/>
            <a:ext cx="7203488" cy="3356132"/>
            <a:chOff x="368" y="875"/>
            <a:chExt cx="2521" cy="537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-54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-54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-54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1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-54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-54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-54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-54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-54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-54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-54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-54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-54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r>
                <a:rPr kumimoji="1" lang="en-US" sz="2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02" y="875"/>
              <a:ext cx="484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sz="2400" b="1" dirty="0">
                  <a:solidFill>
                    <a:srgbClr val="29CD39"/>
                  </a:solidFill>
                </a:rPr>
                <a:t>Patients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373" y="1047"/>
              <a:ext cx="581" cy="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kumimoji="1" lang="en-US" b="1" dirty="0">
                  <a:solidFill>
                    <a:srgbClr val="FF3300"/>
                  </a:solidFill>
                </a:rPr>
                <a:t>Observations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609" y="1279"/>
              <a:ext cx="200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Repeated observations within patient </a:t>
              </a:r>
            </a:p>
            <a:p>
              <a:pPr algn="ctr"/>
              <a:r>
                <a:rPr kumimoji="1" lang="en-US" sz="2400" b="1" dirty="0">
                  <a:solidFill>
                    <a:srgbClr val="000000"/>
                  </a:solidFill>
                </a:rPr>
                <a:t>are almost certainly correlated</a:t>
              </a:r>
              <a:endParaRPr kumimoji="1" lang="en-US" sz="2400" dirty="0">
                <a:solidFill>
                  <a:srgbClr val="EEECE1"/>
                </a:solidFill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432867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661424" y="2765032"/>
            <a:ext cx="8868793" cy="2908038"/>
            <a:chOff x="163" y="893"/>
            <a:chExt cx="2915" cy="387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443" y="893"/>
              <a:ext cx="404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29CD39"/>
                  </a:solidFill>
                  <a:latin typeface="Arial" charset="0"/>
                </a:rPr>
                <a:t>Level 2</a:t>
              </a: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445" y="1049"/>
              <a:ext cx="400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solidFill>
                    <a:srgbClr val="FF0000"/>
                  </a:solidFill>
                  <a:latin typeface="Arial" charset="0"/>
                </a:rPr>
                <a:t>Level 1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63" y="1219"/>
              <a:ext cx="2915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400" b="1" dirty="0">
                  <a:latin typeface="Arial" charset="0"/>
                </a:rPr>
                <a:t>We can refer to the nesting structure in terms of “Levels”…</a:t>
              </a:r>
              <a:r>
                <a:rPr kumimoji="1" lang="en-US" sz="2400" dirty="0">
                  <a:latin typeface="Arial" charset="0"/>
                </a:rPr>
                <a:t> </a:t>
              </a: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5272311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Organization Chart 3"/>
          <p:cNvGrpSpPr>
            <a:grpSpLocks/>
          </p:cNvGrpSpPr>
          <p:nvPr/>
        </p:nvGrpSpPr>
        <p:grpSpPr bwMode="auto">
          <a:xfrm>
            <a:off x="1524512" y="2742491"/>
            <a:ext cx="9096978" cy="3306298"/>
            <a:chOff x="118" y="890"/>
            <a:chExt cx="2990" cy="440"/>
          </a:xfrm>
        </p:grpSpPr>
        <p:cxnSp>
          <p:nvCxnSpPr>
            <p:cNvPr id="7" name="_s4100"/>
            <p:cNvCxnSpPr>
              <a:cxnSpLocks noChangeShapeType="1"/>
              <a:stCxn id="19" idx="0"/>
              <a:endCxn id="13" idx="2"/>
            </p:cNvCxnSpPr>
            <p:nvPr/>
          </p:nvCxnSpPr>
          <p:spPr bwMode="auto">
            <a:xfrm rot="16200000">
              <a:off x="490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_s4101"/>
            <p:cNvCxnSpPr>
              <a:cxnSpLocks noChangeShapeType="1"/>
              <a:stCxn id="18" idx="0"/>
              <a:endCxn id="13" idx="2"/>
            </p:cNvCxnSpPr>
            <p:nvPr/>
          </p:nvCxnSpPr>
          <p:spPr bwMode="auto">
            <a:xfrm rot="5400000" flipH="1">
              <a:off x="690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_s4102"/>
            <p:cNvCxnSpPr>
              <a:cxnSpLocks noChangeShapeType="1"/>
              <a:stCxn id="17" idx="0"/>
              <a:endCxn id="13" idx="2"/>
            </p:cNvCxnSpPr>
            <p:nvPr/>
          </p:nvCxnSpPr>
          <p:spPr bwMode="auto">
            <a:xfrm rot="5400000" flipH="1">
              <a:off x="641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_s4103"/>
            <p:cNvCxnSpPr>
              <a:cxnSpLocks noChangeShapeType="1"/>
              <a:stCxn id="16" idx="0"/>
              <a:endCxn id="13" idx="2"/>
            </p:cNvCxnSpPr>
            <p:nvPr/>
          </p:nvCxnSpPr>
          <p:spPr bwMode="auto">
            <a:xfrm rot="5400000" flipH="1">
              <a:off x="741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_s4104"/>
            <p:cNvCxnSpPr>
              <a:cxnSpLocks noChangeShapeType="1"/>
              <a:stCxn id="15" idx="0"/>
              <a:endCxn id="13" idx="2"/>
            </p:cNvCxnSpPr>
            <p:nvPr/>
          </p:nvCxnSpPr>
          <p:spPr bwMode="auto">
            <a:xfrm rot="16200000">
              <a:off x="590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_s4105"/>
            <p:cNvCxnSpPr>
              <a:cxnSpLocks noChangeShapeType="1"/>
              <a:stCxn id="14" idx="0"/>
              <a:endCxn id="13" idx="2"/>
            </p:cNvCxnSpPr>
            <p:nvPr/>
          </p:nvCxnSpPr>
          <p:spPr bwMode="auto">
            <a:xfrm rot="16200000">
              <a:off x="541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_s4106"/>
            <p:cNvSpPr>
              <a:spLocks noChangeArrowheads="1"/>
            </p:cNvSpPr>
            <p:nvPr/>
          </p:nvSpPr>
          <p:spPr bwMode="auto">
            <a:xfrm>
              <a:off x="519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 dirty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4" name="_s4107"/>
            <p:cNvSpPr>
              <a:spLocks noChangeArrowheads="1"/>
            </p:cNvSpPr>
            <p:nvPr/>
          </p:nvSpPr>
          <p:spPr bwMode="auto">
            <a:xfrm>
              <a:off x="468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5" name="_s4108"/>
            <p:cNvSpPr>
              <a:spLocks noChangeArrowheads="1"/>
            </p:cNvSpPr>
            <p:nvPr/>
          </p:nvSpPr>
          <p:spPr bwMode="auto">
            <a:xfrm>
              <a:off x="56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6" name="_s4109"/>
            <p:cNvSpPr>
              <a:spLocks noChangeArrowheads="1"/>
            </p:cNvSpPr>
            <p:nvPr/>
          </p:nvSpPr>
          <p:spPr bwMode="auto">
            <a:xfrm>
              <a:off x="868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4110"/>
            <p:cNvSpPr>
              <a:spLocks noChangeArrowheads="1"/>
            </p:cNvSpPr>
            <p:nvPr/>
          </p:nvSpPr>
          <p:spPr bwMode="auto">
            <a:xfrm>
              <a:off x="66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4111"/>
            <p:cNvSpPr>
              <a:spLocks noChangeArrowheads="1"/>
            </p:cNvSpPr>
            <p:nvPr/>
          </p:nvSpPr>
          <p:spPr bwMode="auto">
            <a:xfrm>
              <a:off x="768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4112"/>
            <p:cNvSpPr>
              <a:spLocks noChangeArrowheads="1"/>
            </p:cNvSpPr>
            <p:nvPr/>
          </p:nvSpPr>
          <p:spPr bwMode="auto">
            <a:xfrm>
              <a:off x="368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27" name="_s1028"/>
            <p:cNvCxnSpPr>
              <a:cxnSpLocks noChangeShapeType="1"/>
            </p:cNvCxnSpPr>
            <p:nvPr/>
          </p:nvCxnSpPr>
          <p:spPr bwMode="auto">
            <a:xfrm rot="16200000">
              <a:off x="1142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_s1029"/>
            <p:cNvCxnSpPr>
              <a:cxnSpLocks noChangeShapeType="1"/>
            </p:cNvCxnSpPr>
            <p:nvPr/>
          </p:nvCxnSpPr>
          <p:spPr bwMode="auto">
            <a:xfrm rot="5400000" flipH="1">
              <a:off x="1342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_s1030"/>
            <p:cNvCxnSpPr>
              <a:cxnSpLocks noChangeShapeType="1"/>
            </p:cNvCxnSpPr>
            <p:nvPr/>
          </p:nvCxnSpPr>
          <p:spPr bwMode="auto">
            <a:xfrm rot="5400000" flipH="1">
              <a:off x="1292" y="1066"/>
              <a:ext cx="101" cy="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_s1031"/>
            <p:cNvCxnSpPr>
              <a:cxnSpLocks noChangeShapeType="1"/>
            </p:cNvCxnSpPr>
            <p:nvPr/>
          </p:nvCxnSpPr>
          <p:spPr bwMode="auto">
            <a:xfrm rot="5400000" flipH="1">
              <a:off x="1393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_s1032"/>
            <p:cNvCxnSpPr>
              <a:cxnSpLocks noChangeShapeType="1"/>
            </p:cNvCxnSpPr>
            <p:nvPr/>
          </p:nvCxnSpPr>
          <p:spPr bwMode="auto">
            <a:xfrm rot="16200000">
              <a:off x="1242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_s1033"/>
            <p:cNvCxnSpPr>
              <a:cxnSpLocks noChangeShapeType="1"/>
            </p:cNvCxnSpPr>
            <p:nvPr/>
          </p:nvCxnSpPr>
          <p:spPr bwMode="auto">
            <a:xfrm rot="16200000">
              <a:off x="1193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_s1034"/>
            <p:cNvSpPr>
              <a:spLocks noChangeArrowheads="1"/>
            </p:cNvSpPr>
            <p:nvPr/>
          </p:nvSpPr>
          <p:spPr bwMode="auto">
            <a:xfrm>
              <a:off x="1171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4" name="_s1035"/>
            <p:cNvSpPr>
              <a:spLocks noChangeArrowheads="1"/>
            </p:cNvSpPr>
            <p:nvPr/>
          </p:nvSpPr>
          <p:spPr bwMode="auto">
            <a:xfrm>
              <a:off x="1120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5" name="_s1036"/>
            <p:cNvSpPr>
              <a:spLocks noChangeArrowheads="1"/>
            </p:cNvSpPr>
            <p:nvPr/>
          </p:nvSpPr>
          <p:spPr bwMode="auto">
            <a:xfrm>
              <a:off x="12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6" name="_s1038"/>
            <p:cNvSpPr>
              <a:spLocks noChangeArrowheads="1"/>
            </p:cNvSpPr>
            <p:nvPr/>
          </p:nvSpPr>
          <p:spPr bwMode="auto">
            <a:xfrm>
              <a:off x="132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39"/>
            <p:cNvSpPr>
              <a:spLocks noChangeArrowheads="1"/>
            </p:cNvSpPr>
            <p:nvPr/>
          </p:nvSpPr>
          <p:spPr bwMode="auto">
            <a:xfrm>
              <a:off x="1420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1019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1521" y="1138"/>
              <a:ext cx="89" cy="3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40" name="_s1028"/>
            <p:cNvCxnSpPr>
              <a:cxnSpLocks noChangeShapeType="1"/>
            </p:cNvCxnSpPr>
            <p:nvPr/>
          </p:nvCxnSpPr>
          <p:spPr bwMode="auto">
            <a:xfrm rot="16200000">
              <a:off x="1793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_s1029"/>
            <p:cNvCxnSpPr>
              <a:cxnSpLocks noChangeShapeType="1"/>
            </p:cNvCxnSpPr>
            <p:nvPr/>
          </p:nvCxnSpPr>
          <p:spPr bwMode="auto">
            <a:xfrm rot="5400000" flipH="1">
              <a:off x="1993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_s1030"/>
            <p:cNvCxnSpPr>
              <a:cxnSpLocks noChangeShapeType="1"/>
            </p:cNvCxnSpPr>
            <p:nvPr/>
          </p:nvCxnSpPr>
          <p:spPr bwMode="auto">
            <a:xfrm rot="5400000" flipH="1">
              <a:off x="1944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_s1031"/>
            <p:cNvCxnSpPr>
              <a:cxnSpLocks noChangeShapeType="1"/>
            </p:cNvCxnSpPr>
            <p:nvPr/>
          </p:nvCxnSpPr>
          <p:spPr bwMode="auto">
            <a:xfrm rot="5400000" flipH="1">
              <a:off x="2044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_s1032"/>
            <p:cNvCxnSpPr>
              <a:cxnSpLocks noChangeShapeType="1"/>
            </p:cNvCxnSpPr>
            <p:nvPr/>
          </p:nvCxnSpPr>
          <p:spPr bwMode="auto">
            <a:xfrm rot="16200000">
              <a:off x="1893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_s1033"/>
            <p:cNvCxnSpPr>
              <a:cxnSpLocks noChangeShapeType="1"/>
            </p:cNvCxnSpPr>
            <p:nvPr/>
          </p:nvCxnSpPr>
          <p:spPr bwMode="auto">
            <a:xfrm rot="16200000">
              <a:off x="1844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_s1034"/>
            <p:cNvSpPr>
              <a:spLocks noChangeArrowheads="1"/>
            </p:cNvSpPr>
            <p:nvPr/>
          </p:nvSpPr>
          <p:spPr bwMode="auto">
            <a:xfrm>
              <a:off x="1822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47" name="_s1035"/>
            <p:cNvSpPr>
              <a:spLocks noChangeArrowheads="1"/>
            </p:cNvSpPr>
            <p:nvPr/>
          </p:nvSpPr>
          <p:spPr bwMode="auto">
            <a:xfrm>
              <a:off x="1771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36"/>
            <p:cNvSpPr>
              <a:spLocks noChangeArrowheads="1"/>
            </p:cNvSpPr>
            <p:nvPr/>
          </p:nvSpPr>
          <p:spPr bwMode="auto">
            <a:xfrm>
              <a:off x="1871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37"/>
            <p:cNvSpPr>
              <a:spLocks noChangeArrowheads="1"/>
            </p:cNvSpPr>
            <p:nvPr/>
          </p:nvSpPr>
          <p:spPr bwMode="auto">
            <a:xfrm>
              <a:off x="2171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38"/>
            <p:cNvSpPr>
              <a:spLocks noChangeArrowheads="1"/>
            </p:cNvSpPr>
            <p:nvPr/>
          </p:nvSpPr>
          <p:spPr bwMode="auto">
            <a:xfrm>
              <a:off x="1972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39"/>
            <p:cNvSpPr>
              <a:spLocks noChangeArrowheads="1"/>
            </p:cNvSpPr>
            <p:nvPr/>
          </p:nvSpPr>
          <p:spPr bwMode="auto">
            <a:xfrm>
              <a:off x="2071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2" name="_s1040"/>
            <p:cNvSpPr>
              <a:spLocks noChangeArrowheads="1"/>
            </p:cNvSpPr>
            <p:nvPr/>
          </p:nvSpPr>
          <p:spPr bwMode="auto">
            <a:xfrm>
              <a:off x="1671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cxnSp>
          <p:nvCxnSpPr>
            <p:cNvPr id="53" name="_s1028"/>
            <p:cNvCxnSpPr>
              <a:cxnSpLocks noChangeShapeType="1"/>
            </p:cNvCxnSpPr>
            <p:nvPr/>
          </p:nvCxnSpPr>
          <p:spPr bwMode="auto">
            <a:xfrm rot="16200000">
              <a:off x="2419" y="959"/>
              <a:ext cx="101" cy="257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_s1029"/>
            <p:cNvCxnSpPr>
              <a:cxnSpLocks noChangeShapeType="1"/>
            </p:cNvCxnSpPr>
            <p:nvPr/>
          </p:nvCxnSpPr>
          <p:spPr bwMode="auto">
            <a:xfrm rot="5400000" flipH="1">
              <a:off x="2619" y="1016"/>
              <a:ext cx="101" cy="144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_s1030"/>
            <p:cNvCxnSpPr>
              <a:cxnSpLocks noChangeShapeType="1"/>
            </p:cNvCxnSpPr>
            <p:nvPr/>
          </p:nvCxnSpPr>
          <p:spPr bwMode="auto">
            <a:xfrm rot="5400000" flipH="1">
              <a:off x="2570" y="1065"/>
              <a:ext cx="101" cy="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_s1031"/>
            <p:cNvCxnSpPr>
              <a:cxnSpLocks noChangeShapeType="1"/>
            </p:cNvCxnSpPr>
            <p:nvPr/>
          </p:nvCxnSpPr>
          <p:spPr bwMode="auto">
            <a:xfrm rot="5400000" flipH="1">
              <a:off x="2670" y="965"/>
              <a:ext cx="101" cy="24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_s1032"/>
            <p:cNvCxnSpPr>
              <a:cxnSpLocks noChangeShapeType="1"/>
            </p:cNvCxnSpPr>
            <p:nvPr/>
          </p:nvCxnSpPr>
          <p:spPr bwMode="auto">
            <a:xfrm rot="16200000">
              <a:off x="2519" y="1060"/>
              <a:ext cx="101" cy="56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_s1033"/>
            <p:cNvCxnSpPr>
              <a:cxnSpLocks noChangeShapeType="1"/>
            </p:cNvCxnSpPr>
            <p:nvPr/>
          </p:nvCxnSpPr>
          <p:spPr bwMode="auto">
            <a:xfrm rot="16200000">
              <a:off x="2470" y="1010"/>
              <a:ext cx="101" cy="155"/>
            </a:xfrm>
            <a:prstGeom prst="bentConnector3">
              <a:avLst>
                <a:gd name="adj1" fmla="val 15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_s1034"/>
            <p:cNvSpPr>
              <a:spLocks noChangeArrowheads="1"/>
            </p:cNvSpPr>
            <p:nvPr/>
          </p:nvSpPr>
          <p:spPr bwMode="auto">
            <a:xfrm>
              <a:off x="2448" y="976"/>
              <a:ext cx="300" cy="61"/>
            </a:xfrm>
            <a:prstGeom prst="roundRect">
              <a:avLst>
                <a:gd name="adj" fmla="val 16667"/>
              </a:avLst>
            </a:prstGeom>
            <a:solidFill>
              <a:srgbClr val="29CD3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23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60" name="_s1035"/>
            <p:cNvSpPr>
              <a:spLocks noChangeArrowheads="1"/>
            </p:cNvSpPr>
            <p:nvPr/>
          </p:nvSpPr>
          <p:spPr bwMode="auto">
            <a:xfrm>
              <a:off x="2397" y="1138"/>
              <a:ext cx="93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36"/>
            <p:cNvSpPr>
              <a:spLocks noChangeArrowheads="1"/>
            </p:cNvSpPr>
            <p:nvPr/>
          </p:nvSpPr>
          <p:spPr bwMode="auto">
            <a:xfrm>
              <a:off x="2497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2" name="_s1037"/>
            <p:cNvSpPr>
              <a:spLocks noChangeArrowheads="1"/>
            </p:cNvSpPr>
            <p:nvPr/>
          </p:nvSpPr>
          <p:spPr bwMode="auto">
            <a:xfrm>
              <a:off x="2797" y="1138"/>
              <a:ext cx="92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3" name="_s1038"/>
            <p:cNvSpPr>
              <a:spLocks noChangeArrowheads="1"/>
            </p:cNvSpPr>
            <p:nvPr/>
          </p:nvSpPr>
          <p:spPr bwMode="auto">
            <a:xfrm>
              <a:off x="2598" y="1138"/>
              <a:ext cx="89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4" name="_s1039"/>
            <p:cNvSpPr>
              <a:spLocks noChangeArrowheads="1"/>
            </p:cNvSpPr>
            <p:nvPr/>
          </p:nvSpPr>
          <p:spPr bwMode="auto">
            <a:xfrm>
              <a:off x="2697" y="1138"/>
              <a:ext cx="90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5" name="_s1040"/>
            <p:cNvSpPr>
              <a:spLocks noChangeArrowheads="1"/>
            </p:cNvSpPr>
            <p:nvPr/>
          </p:nvSpPr>
          <p:spPr bwMode="auto">
            <a:xfrm>
              <a:off x="2297" y="1138"/>
              <a:ext cx="88" cy="37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1576" y="890"/>
              <a:ext cx="103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 err="1">
                  <a:solidFill>
                    <a:srgbClr val="29CD39"/>
                  </a:solidFill>
                  <a:latin typeface="Arial" charset="0"/>
                </a:rPr>
                <a:t>i</a:t>
              </a:r>
              <a:endParaRPr kumimoji="1" lang="en-US" sz="3600" b="1" dirty="0">
                <a:solidFill>
                  <a:srgbClr val="29CD39"/>
                </a:solidFill>
                <a:latin typeface="Arial" charset="0"/>
              </a:endParaRPr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>
              <a:off x="1575" y="1037"/>
              <a:ext cx="111" cy="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sz="3600" b="1" dirty="0">
                  <a:solidFill>
                    <a:srgbClr val="FF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>
              <a:off x="118" y="1219"/>
              <a:ext cx="2990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hangingPunct="0"/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i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t</a:t>
              </a:r>
              <a:r>
                <a:rPr kumimoji="1" lang="en-US" sz="4800" dirty="0">
                  <a:solidFill>
                    <a:schemeClr val="bg2"/>
                  </a:solidFill>
                  <a:latin typeface="Times New Roman" pitchFamily="18" charset="0"/>
                </a:rPr>
                <a:t> </a:t>
              </a:r>
              <a:r>
                <a:rPr kumimoji="1" lang="en-US" sz="4800" dirty="0">
                  <a:latin typeface="Times New Roman" pitchFamily="18" charset="0"/>
                </a:rPr>
                <a:t>= </a:t>
              </a:r>
              <a:r>
                <a:rPr kumimoji="1" lang="en-US" sz="4800" dirty="0" err="1">
                  <a:latin typeface="Times New Roman" pitchFamily="18" charset="0"/>
                </a:rPr>
                <a:t>y</a:t>
              </a:r>
              <a:r>
                <a:rPr kumimoji="1" lang="en-US" sz="4800" baseline="-25000" dirty="0" err="1">
                  <a:solidFill>
                    <a:srgbClr val="29CD39"/>
                  </a:solidFill>
                  <a:latin typeface="Times New Roman" pitchFamily="18" charset="0"/>
                </a:rPr>
                <a:t>patient</a:t>
              </a:r>
              <a:r>
                <a:rPr kumimoji="1" lang="en-US" sz="4800" baseline="-25000" dirty="0" err="1">
                  <a:solidFill>
                    <a:schemeClr val="bg2"/>
                  </a:solidFill>
                  <a:latin typeface="Times New Roman" pitchFamily="18" charset="0"/>
                </a:rPr>
                <a:t>,</a:t>
              </a:r>
              <a:r>
                <a:rPr kumimoji="1" lang="en-US" sz="4800" baseline="-25000" dirty="0" err="1">
                  <a:solidFill>
                    <a:srgbClr val="FF0000"/>
                  </a:solidFill>
                  <a:latin typeface="Times New Roman" pitchFamily="18" charset="0"/>
                </a:rPr>
                <a:t>observation</a:t>
              </a:r>
              <a:endParaRPr kumimoji="1" lang="en-US" sz="48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436411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aphicFrame>
        <p:nvGraphicFramePr>
          <p:cNvPr id="5" name="Object 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200401" y="2209800"/>
          <a:ext cx="5726113" cy="286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hart" r:id="rId4" imgW="10149729" imgH="5692140" progId="Excel.Chart.8">
                  <p:embed/>
                </p:oleObj>
              </mc:Choice>
              <mc:Fallback>
                <p:oleObj name="Chart" r:id="rId4" imgW="10149729" imgH="569214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1" y="2209800"/>
                        <a:ext cx="5726113" cy="286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051175" y="5067300"/>
            <a:ext cx="6096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6099175" y="2171700"/>
            <a:ext cx="0" cy="289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_s1040"/>
          <p:cNvSpPr>
            <a:spLocks noChangeArrowheads="1"/>
          </p:cNvSpPr>
          <p:nvPr/>
        </p:nvSpPr>
        <p:spPr bwMode="auto">
          <a:xfrm>
            <a:off x="3203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0" name="_s1040"/>
          <p:cNvSpPr>
            <a:spLocks noChangeArrowheads="1"/>
          </p:cNvSpPr>
          <p:nvPr/>
        </p:nvSpPr>
        <p:spPr bwMode="auto">
          <a:xfrm>
            <a:off x="38893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1" name="_s1040"/>
          <p:cNvSpPr>
            <a:spLocks noChangeArrowheads="1"/>
          </p:cNvSpPr>
          <p:nvPr/>
        </p:nvSpPr>
        <p:spPr bwMode="auto">
          <a:xfrm>
            <a:off x="4727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2" name="_s1040"/>
          <p:cNvSpPr>
            <a:spLocks noChangeArrowheads="1"/>
          </p:cNvSpPr>
          <p:nvPr/>
        </p:nvSpPr>
        <p:spPr bwMode="auto">
          <a:xfrm>
            <a:off x="85375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3" name="_s1040"/>
          <p:cNvSpPr>
            <a:spLocks noChangeArrowheads="1"/>
          </p:cNvSpPr>
          <p:nvPr/>
        </p:nvSpPr>
        <p:spPr bwMode="auto">
          <a:xfrm>
            <a:off x="75469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4" name="_s1040"/>
          <p:cNvSpPr>
            <a:spLocks noChangeArrowheads="1"/>
          </p:cNvSpPr>
          <p:nvPr/>
        </p:nvSpPr>
        <p:spPr bwMode="auto">
          <a:xfrm>
            <a:off x="6327775" y="4762501"/>
            <a:ext cx="268288" cy="27781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kumimoji="1" lang="en-US" sz="2300">
              <a:latin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2443956" y="5524501"/>
            <a:ext cx="7239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Repeated observations within patients will </a:t>
            </a:r>
          </a:p>
          <a:p>
            <a:pPr algn="ctr"/>
            <a:r>
              <a:rPr kumimoji="1" lang="en-US" sz="2400" b="1" dirty="0"/>
              <a:t>vary about each patient’s mean.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2293731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99" y="1552280"/>
            <a:ext cx="7837602" cy="5153320"/>
          </a:xfrm>
        </p:spPr>
        <p:txBody>
          <a:bodyPr/>
          <a:lstStyle/>
          <a:p>
            <a:r>
              <a:rPr lang="en-US" dirty="0"/>
              <a:t>The simulated data</a:t>
            </a:r>
          </a:p>
          <a:p>
            <a:r>
              <a:rPr lang="en-US" dirty="0"/>
              <a:t>Single level models</a:t>
            </a:r>
          </a:p>
          <a:p>
            <a:r>
              <a:rPr lang="en-US" dirty="0"/>
              <a:t>Two level models</a:t>
            </a:r>
          </a:p>
          <a:p>
            <a:r>
              <a:rPr lang="en-US" dirty="0"/>
              <a:t>Longitudinal models</a:t>
            </a:r>
          </a:p>
          <a:p>
            <a:r>
              <a:rPr lang="en-US" dirty="0"/>
              <a:t>Three level models</a:t>
            </a:r>
          </a:p>
          <a:p>
            <a:r>
              <a:rPr lang="en-US" dirty="0"/>
              <a:t>Fixed vs random effects</a:t>
            </a:r>
          </a:p>
          <a:p>
            <a:r>
              <a:rPr lang="en-US" dirty="0"/>
              <a:t>Multilevel models for binary data</a:t>
            </a:r>
          </a:p>
          <a:p>
            <a:r>
              <a:rPr lang="en-US" dirty="0"/>
              <a:t>Multilevel models for survival data</a:t>
            </a:r>
          </a:p>
          <a:p>
            <a:r>
              <a:rPr lang="en-US" dirty="0"/>
              <a:t>Multilevel structural equation models</a:t>
            </a:r>
          </a:p>
          <a:p>
            <a:r>
              <a:rPr lang="en-US" dirty="0"/>
              <a:t>Bayesian multilevel models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5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048000" y="1828800"/>
            <a:ext cx="6096000" cy="2819400"/>
            <a:chOff x="960" y="1152"/>
            <a:chExt cx="3840" cy="1776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57150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880" y="1152"/>
              <a:ext cx="0" cy="177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2363153" y="5343088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kumimoji="1" lang="en-US" sz="2400" b="1" dirty="0"/>
              <a:t>Patients’ means will vary about the grand mean.</a:t>
            </a:r>
          </a:p>
        </p:txBody>
      </p:sp>
      <p:grpSp>
        <p:nvGrpSpPr>
          <p:cNvPr id="12" name="Group 49"/>
          <p:cNvGrpSpPr>
            <a:grpSpLocks/>
          </p:cNvGrpSpPr>
          <p:nvPr/>
        </p:nvGrpSpPr>
        <p:grpSpPr bwMode="auto">
          <a:xfrm>
            <a:off x="3048000" y="3962400"/>
            <a:ext cx="1447800" cy="692150"/>
            <a:chOff x="960" y="1104"/>
            <a:chExt cx="3840" cy="1828"/>
          </a:xfrm>
        </p:grpSpPr>
        <p:graphicFrame>
          <p:nvGraphicFramePr>
            <p:cNvPr id="13" name="Object 5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4" name="Chart" r:id="rId4" imgW="10149729" imgH="5692140" progId="Excel.Chart.8">
                    <p:embed/>
                  </p:oleObj>
                </mc:Choice>
                <mc:Fallback>
                  <p:oleObj name="Chart" r:id="rId4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5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1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22" name="Group 59"/>
          <p:cNvGrpSpPr>
            <a:grpSpLocks/>
          </p:cNvGrpSpPr>
          <p:nvPr/>
        </p:nvGrpSpPr>
        <p:grpSpPr bwMode="auto">
          <a:xfrm>
            <a:off x="4191000" y="3962400"/>
            <a:ext cx="1447800" cy="692150"/>
            <a:chOff x="960" y="1104"/>
            <a:chExt cx="3840" cy="1828"/>
          </a:xfrm>
        </p:grpSpPr>
        <p:graphicFrame>
          <p:nvGraphicFramePr>
            <p:cNvPr id="23" name="Object 6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5" name="Chart" r:id="rId6" imgW="10149729" imgH="5692140" progId="Excel.Chart.8">
                    <p:embed/>
                  </p:oleObj>
                </mc:Choice>
                <mc:Fallback>
                  <p:oleObj name="Chart" r:id="rId6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2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32" name="Group 69"/>
          <p:cNvGrpSpPr>
            <a:grpSpLocks/>
          </p:cNvGrpSpPr>
          <p:nvPr/>
        </p:nvGrpSpPr>
        <p:grpSpPr bwMode="auto">
          <a:xfrm>
            <a:off x="5105400" y="3962400"/>
            <a:ext cx="1447800" cy="692150"/>
            <a:chOff x="960" y="1104"/>
            <a:chExt cx="3840" cy="1828"/>
          </a:xfrm>
        </p:grpSpPr>
        <p:graphicFrame>
          <p:nvGraphicFramePr>
            <p:cNvPr id="33" name="Object 7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6" name="Chart" r:id="rId7" imgW="10149729" imgH="5692140" progId="Excel.Chart.8">
                    <p:embed/>
                  </p:oleObj>
                </mc:Choice>
                <mc:Fallback>
                  <p:oleObj name="Chart" r:id="rId7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Line 7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3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42" name="Group 79"/>
          <p:cNvGrpSpPr>
            <a:grpSpLocks/>
          </p:cNvGrpSpPr>
          <p:nvPr/>
        </p:nvGrpSpPr>
        <p:grpSpPr bwMode="auto">
          <a:xfrm>
            <a:off x="6553200" y="3962400"/>
            <a:ext cx="1447800" cy="692150"/>
            <a:chOff x="960" y="1104"/>
            <a:chExt cx="3840" cy="1828"/>
          </a:xfrm>
        </p:grpSpPr>
        <p:graphicFrame>
          <p:nvGraphicFramePr>
            <p:cNvPr id="43" name="Object 8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7" name="Chart" r:id="rId8" imgW="10149729" imgH="5692140" progId="Excel.Chart.8">
                    <p:embed/>
                  </p:oleObj>
                </mc:Choice>
                <mc:Fallback>
                  <p:oleObj name="Chart" r:id="rId8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Line 8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8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4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grpSp>
        <p:nvGrpSpPr>
          <p:cNvPr id="52" name="Group 89"/>
          <p:cNvGrpSpPr>
            <a:grpSpLocks/>
          </p:cNvGrpSpPr>
          <p:nvPr/>
        </p:nvGrpSpPr>
        <p:grpSpPr bwMode="auto">
          <a:xfrm>
            <a:off x="7772400" y="3962400"/>
            <a:ext cx="1447800" cy="692150"/>
            <a:chOff x="960" y="1104"/>
            <a:chExt cx="3840" cy="1828"/>
          </a:xfrm>
        </p:grpSpPr>
        <p:graphicFrame>
          <p:nvGraphicFramePr>
            <p:cNvPr id="53" name="Object 90"/>
            <p:cNvGraphicFramePr>
              <a:graphicFrameLocks noChangeAspect="1"/>
            </p:cNvGraphicFramePr>
            <p:nvPr/>
          </p:nvGraphicFramePr>
          <p:xfrm>
            <a:off x="1054" y="1128"/>
            <a:ext cx="3607" cy="1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8" name="Chart" r:id="rId9" imgW="10149729" imgH="5692140" progId="Excel.Chart.8">
                    <p:embed/>
                  </p:oleObj>
                </mc:Choice>
                <mc:Fallback>
                  <p:oleObj name="Chart" r:id="rId9" imgW="10149729" imgH="569214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4" y="1128"/>
                          <a:ext cx="3607" cy="1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Line 91"/>
            <p:cNvSpPr>
              <a:spLocks noChangeShapeType="1"/>
            </p:cNvSpPr>
            <p:nvPr/>
          </p:nvSpPr>
          <p:spPr bwMode="auto">
            <a:xfrm>
              <a:off x="960" y="2928"/>
              <a:ext cx="384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2"/>
            <p:cNvSpPr>
              <a:spLocks noChangeShapeType="1"/>
            </p:cNvSpPr>
            <p:nvPr/>
          </p:nvSpPr>
          <p:spPr bwMode="auto">
            <a:xfrm flipV="1">
              <a:off x="2880" y="1104"/>
              <a:ext cx="0" cy="182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_s1040"/>
            <p:cNvSpPr>
              <a:spLocks noChangeArrowheads="1"/>
            </p:cNvSpPr>
            <p:nvPr/>
          </p:nvSpPr>
          <p:spPr bwMode="auto">
            <a:xfrm>
              <a:off x="105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7" name="_s1040"/>
            <p:cNvSpPr>
              <a:spLocks noChangeArrowheads="1"/>
            </p:cNvSpPr>
            <p:nvPr/>
          </p:nvSpPr>
          <p:spPr bwMode="auto">
            <a:xfrm>
              <a:off x="1488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8" name="_s1040"/>
            <p:cNvSpPr>
              <a:spLocks noChangeArrowheads="1"/>
            </p:cNvSpPr>
            <p:nvPr/>
          </p:nvSpPr>
          <p:spPr bwMode="auto">
            <a:xfrm>
              <a:off x="20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59" name="_s1040"/>
            <p:cNvSpPr>
              <a:spLocks noChangeArrowheads="1"/>
            </p:cNvSpPr>
            <p:nvPr/>
          </p:nvSpPr>
          <p:spPr bwMode="auto">
            <a:xfrm>
              <a:off x="4416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0" name="_s1040"/>
            <p:cNvSpPr>
              <a:spLocks noChangeArrowheads="1"/>
            </p:cNvSpPr>
            <p:nvPr/>
          </p:nvSpPr>
          <p:spPr bwMode="auto">
            <a:xfrm>
              <a:off x="3792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  <p:sp>
          <p:nvSpPr>
            <p:cNvPr id="61" name="_s1040"/>
            <p:cNvSpPr>
              <a:spLocks noChangeArrowheads="1"/>
            </p:cNvSpPr>
            <p:nvPr/>
          </p:nvSpPr>
          <p:spPr bwMode="auto">
            <a:xfrm>
              <a:off x="3024" y="2736"/>
              <a:ext cx="169" cy="175"/>
            </a:xfrm>
            <a:prstGeom prst="roundRect">
              <a:avLst>
                <a:gd name="adj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/>
              <a:endParaRPr kumimoji="1" lang="en-US" sz="2300">
                <a:latin typeface="Times New Roman" pitchFamily="18" charset="0"/>
              </a:endParaRPr>
            </a:p>
          </p:txBody>
        </p:sp>
      </p:grp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6013232" y="3276600"/>
            <a:ext cx="6568" cy="1371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2" name="Object 61"/>
          <p:cNvGraphicFramePr>
            <a:graphicFrameLocks noChangeAspect="1"/>
          </p:cNvGraphicFramePr>
          <p:nvPr>
            <p:extLst/>
          </p:nvPr>
        </p:nvGraphicFramePr>
        <p:xfrm>
          <a:off x="5760820" y="2588350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10" imgW="152268" imgH="164957" progId="Equation.3">
                  <p:embed/>
                </p:oleObj>
              </mc:Choice>
              <mc:Fallback>
                <p:oleObj name="Equation" r:id="rId10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0820" y="2588350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804356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1863669" y="3860503"/>
            <a:ext cx="8458200" cy="514596"/>
            <a:chOff x="912" y="2701"/>
            <a:chExt cx="4176" cy="254"/>
          </a:xfrm>
        </p:grpSpPr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912" y="2701"/>
              <a:ext cx="1728" cy="254"/>
              <a:chOff x="912" y="2352"/>
              <a:chExt cx="4032" cy="593"/>
            </a:xfrm>
          </p:grpSpPr>
          <p:sp>
            <p:nvSpPr>
              <p:cNvPr id="140" name="Line 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9" name="Group 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30" name="Object 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18" name="Chart" r:id="rId4" imgW="10149729" imgH="5692140" progId="Excel.Chart.8">
                        <p:embed/>
                      </p:oleObj>
                    </mc:Choice>
                    <mc:Fallback>
                      <p:oleObj name="Chart" r:id="rId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1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0" name="Group 1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21" name="Object 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19" name="Chart" r:id="rId6" imgW="10149729" imgH="5692140" progId="Excel.Chart.8">
                        <p:embed/>
                      </p:oleObj>
                    </mc:Choice>
                    <mc:Fallback>
                      <p:oleObj name="Chart" r:id="rId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2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1" name="Group 2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12" name="Object 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0" name="Chart" r:id="rId7" imgW="10149729" imgH="5692140" progId="Excel.Chart.8">
                        <p:embed/>
                      </p:oleObj>
                    </mc:Choice>
                    <mc:Fallback>
                      <p:oleObj name="Chart" r:id="rId7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13" name="Line 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02" name="Group 3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03" name="Object 4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1" name="Chart" r:id="rId8" imgW="10149729" imgH="5692140" progId="Excel.Chart.8">
                        <p:embed/>
                      </p:oleObj>
                    </mc:Choice>
                    <mc:Fallback>
                      <p:oleObj name="Chart" r:id="rId8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0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1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8" name="Group 49"/>
            <p:cNvGrpSpPr>
              <a:grpSpLocks noChangeAspect="1"/>
            </p:cNvGrpSpPr>
            <p:nvPr/>
          </p:nvGrpSpPr>
          <p:grpSpPr bwMode="auto">
            <a:xfrm>
              <a:off x="2112" y="2701"/>
              <a:ext cx="1728" cy="254"/>
              <a:chOff x="912" y="2352"/>
              <a:chExt cx="4032" cy="593"/>
            </a:xfrm>
          </p:grpSpPr>
          <p:sp>
            <p:nvSpPr>
              <p:cNvPr id="96" name="Line 52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86" name="Object 5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2" name="Chart" r:id="rId9" imgW="10149729" imgH="5692140" progId="Excel.Chart.8">
                        <p:embed/>
                      </p:oleObj>
                    </mc:Choice>
                    <mc:Fallback>
                      <p:oleObj name="Chart" r:id="rId9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7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9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6" name="Group 64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77" name="Object 6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3" name="Chart" r:id="rId10" imgW="10149729" imgH="5692140" progId="Excel.Chart.8">
                        <p:embed/>
                      </p:oleObj>
                    </mc:Choice>
                    <mc:Fallback>
                      <p:oleObj name="Chart" r:id="rId10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8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7" name="Group 74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68" name="Object 7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4" name="Chart" r:id="rId11" imgW="10149729" imgH="5692140" progId="Excel.Chart.8">
                        <p:embed/>
                      </p:oleObj>
                    </mc:Choice>
                    <mc:Fallback>
                      <p:oleObj name="Chart" r:id="rId11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7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58" name="Group 84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59" name="Object 85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5" name="Chart" r:id="rId12" imgW="10149729" imgH="5692140" progId="Excel.Chart.8">
                        <p:embed/>
                      </p:oleObj>
                    </mc:Choice>
                    <mc:Fallback>
                      <p:oleObj name="Chart" r:id="rId12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0" name="Line 86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4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6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  <p:grpSp>
          <p:nvGrpSpPr>
            <p:cNvPr id="9" name="Group 94"/>
            <p:cNvGrpSpPr>
              <a:grpSpLocks noChangeAspect="1"/>
            </p:cNvGrpSpPr>
            <p:nvPr/>
          </p:nvGrpSpPr>
          <p:grpSpPr bwMode="auto">
            <a:xfrm>
              <a:off x="3360" y="2701"/>
              <a:ext cx="1728" cy="254"/>
              <a:chOff x="912" y="2352"/>
              <a:chExt cx="4032" cy="593"/>
            </a:xfrm>
          </p:grpSpPr>
          <p:sp>
            <p:nvSpPr>
              <p:cNvPr id="52" name="Line 97"/>
              <p:cNvSpPr>
                <a:spLocks noChangeAspect="1" noChangeShapeType="1"/>
              </p:cNvSpPr>
              <p:nvPr/>
            </p:nvSpPr>
            <p:spPr bwMode="auto">
              <a:xfrm>
                <a:off x="960" y="2928"/>
                <a:ext cx="3840" cy="0"/>
              </a:xfrm>
              <a:prstGeom prst="line">
                <a:avLst/>
              </a:prstGeom>
              <a:noFill/>
              <a:ln w="571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" name="Group 99"/>
              <p:cNvGrpSpPr>
                <a:grpSpLocks noChangeAspect="1"/>
              </p:cNvGrpSpPr>
              <p:nvPr/>
            </p:nvGrpSpPr>
            <p:grpSpPr bwMode="auto">
              <a:xfrm>
                <a:off x="912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42" name="Object 10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6" name="Chart" r:id="rId13" imgW="10149729" imgH="5692140" progId="Excel.Chart.8">
                        <p:embed/>
                      </p:oleObj>
                    </mc:Choice>
                    <mc:Fallback>
                      <p:oleObj name="Chart" r:id="rId13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Line 10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5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2" name="Group 109"/>
              <p:cNvGrpSpPr>
                <a:grpSpLocks noChangeAspect="1"/>
              </p:cNvGrpSpPr>
              <p:nvPr/>
            </p:nvGrpSpPr>
            <p:grpSpPr bwMode="auto">
              <a:xfrm>
                <a:off x="1584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33" name="Object 11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7" name="Chart" r:id="rId14" imgW="10149729" imgH="5692140" progId="Excel.Chart.8">
                        <p:embed/>
                      </p:oleObj>
                    </mc:Choice>
                    <mc:Fallback>
                      <p:oleObj name="Chart" r:id="rId14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4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3" name="Group 119"/>
              <p:cNvGrpSpPr>
                <a:grpSpLocks noChangeAspect="1"/>
              </p:cNvGrpSpPr>
              <p:nvPr/>
            </p:nvGrpSpPr>
            <p:grpSpPr bwMode="auto">
              <a:xfrm>
                <a:off x="26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24" name="Object 12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8" name="Chart" r:id="rId15" imgW="10149729" imgH="5692140" progId="Excel.Chart.8">
                        <p:embed/>
                      </p:oleObj>
                    </mc:Choice>
                    <mc:Fallback>
                      <p:oleObj name="Chart" r:id="rId15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Line 12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1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3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  <p:grpSp>
            <p:nvGrpSpPr>
              <p:cNvPr id="14" name="Group 129"/>
              <p:cNvGrpSpPr>
                <a:grpSpLocks noChangeAspect="1"/>
              </p:cNvGrpSpPr>
              <p:nvPr/>
            </p:nvGrpSpPr>
            <p:grpSpPr bwMode="auto">
              <a:xfrm>
                <a:off x="3888" y="2352"/>
                <a:ext cx="1056" cy="593"/>
                <a:chOff x="960" y="816"/>
                <a:chExt cx="3840" cy="2156"/>
              </a:xfrm>
            </p:grpSpPr>
            <p:graphicFrame>
              <p:nvGraphicFramePr>
                <p:cNvPr id="15" name="Object 130"/>
                <p:cNvGraphicFramePr>
                  <a:graphicFrameLocks noChangeAspect="1"/>
                </p:cNvGraphicFramePr>
                <p:nvPr/>
              </p:nvGraphicFramePr>
              <p:xfrm>
                <a:off x="960" y="816"/>
                <a:ext cx="3840" cy="2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9" name="Chart" r:id="rId16" imgW="10149729" imgH="5692140" progId="Excel.Chart.8">
                        <p:embed/>
                      </p:oleObj>
                    </mc:Choice>
                    <mc:Fallback>
                      <p:oleObj name="Chart" r:id="rId16" imgW="10149729" imgH="5692140" progId="Excel.Chart.8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60" y="816"/>
                              <a:ext cx="3840" cy="215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 cap="sq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Line 131"/>
                <p:cNvSpPr>
                  <a:spLocks noChangeAspect="1" noChangeShapeType="1"/>
                </p:cNvSpPr>
                <p:nvPr/>
              </p:nvSpPr>
              <p:spPr bwMode="auto">
                <a:xfrm>
                  <a:off x="960" y="2928"/>
                  <a:ext cx="3840" cy="0"/>
                </a:xfrm>
                <a:prstGeom prst="line">
                  <a:avLst/>
                </a:prstGeom>
                <a:noFill/>
                <a:ln w="5715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13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880" y="1104"/>
                  <a:ext cx="0" cy="1824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19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1488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0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1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4416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2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792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  <p:sp>
              <p:nvSpPr>
                <p:cNvPr id="23" name="_s1040"/>
                <p:cNvSpPr>
                  <a:spLocks noChangeAspect="1" noChangeArrowheads="1"/>
                </p:cNvSpPr>
                <p:nvPr/>
              </p:nvSpPr>
              <p:spPr bwMode="auto">
                <a:xfrm>
                  <a:off x="3024" y="2736"/>
                  <a:ext cx="169" cy="17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0" tIns="0" rIns="0" bIns="0" anchor="ctr"/>
                <a:lstStyle/>
                <a:p>
                  <a:pPr algn="ctr"/>
                  <a:endParaRPr lang="en-US" sz="2300"/>
                </a:p>
              </p:txBody>
            </p:sp>
          </p:grpSp>
        </p:grpSp>
      </p:grpSp>
      <p:sp>
        <p:nvSpPr>
          <p:cNvPr id="142" name="Line 139"/>
          <p:cNvSpPr>
            <a:spLocks noChangeShapeType="1"/>
          </p:cNvSpPr>
          <p:nvPr/>
        </p:nvSpPr>
        <p:spPr bwMode="auto">
          <a:xfrm flipH="1" flipV="1">
            <a:off x="5592147" y="2636484"/>
            <a:ext cx="5322" cy="1686079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140"/>
          <p:cNvSpPr>
            <a:spLocks noChangeShapeType="1"/>
          </p:cNvSpPr>
          <p:nvPr/>
        </p:nvSpPr>
        <p:spPr bwMode="auto">
          <a:xfrm>
            <a:off x="7273869" y="4551163"/>
            <a:ext cx="381000" cy="0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>
            <a:off x="5593883" y="4551163"/>
            <a:ext cx="1679986" cy="0"/>
          </a:xfrm>
          <a:prstGeom prst="line">
            <a:avLst/>
          </a:prstGeom>
          <a:noFill/>
          <a:ln w="57150" cap="sq">
            <a:solidFill>
              <a:srgbClr val="00FF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6" name="Object 147"/>
          <p:cNvGraphicFramePr>
            <a:graphicFrameLocks noChangeAspect="1"/>
          </p:cNvGraphicFramePr>
          <p:nvPr>
            <p:extLst/>
          </p:nvPr>
        </p:nvGraphicFramePr>
        <p:xfrm>
          <a:off x="5321300" y="2017563"/>
          <a:ext cx="5048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17" imgW="152268" imgH="164957" progId="Equation.3">
                  <p:embed/>
                </p:oleObj>
              </mc:Choice>
              <mc:Fallback>
                <p:oleObj name="Equation" r:id="rId17" imgW="152268" imgH="16495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2017563"/>
                        <a:ext cx="5048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7" name="Straight Arrow Connector 148"/>
          <p:cNvCxnSpPr>
            <a:cxnSpLocks noChangeShapeType="1"/>
          </p:cNvCxnSpPr>
          <p:nvPr/>
        </p:nvCxnSpPr>
        <p:spPr bwMode="auto">
          <a:xfrm flipH="1">
            <a:off x="7723133" y="3022179"/>
            <a:ext cx="591065" cy="1224185"/>
          </a:xfrm>
          <a:prstGeom prst="straightConnector1">
            <a:avLst/>
          </a:prstGeom>
          <a:noFill/>
          <a:ln w="3175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150" name="TextBox 151"/>
          <p:cNvSpPr txBox="1">
            <a:spLocks noChangeArrowheads="1"/>
          </p:cNvSpPr>
          <p:nvPr/>
        </p:nvSpPr>
        <p:spPr bwMode="auto">
          <a:xfrm>
            <a:off x="7047707" y="1983924"/>
            <a:ext cx="9412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B050"/>
                </a:solidFill>
              </a:rPr>
              <a:t>patient</a:t>
            </a:r>
          </a:p>
          <a:p>
            <a:pPr algn="ctr" eaLnBrk="1" hangingPunct="1"/>
            <a:r>
              <a:rPr lang="en-US" b="1" dirty="0">
                <a:solidFill>
                  <a:srgbClr val="00B050"/>
                </a:solidFill>
              </a:rPr>
              <a:t>mean</a:t>
            </a:r>
            <a:endParaRPr lang="en-US" b="1" baseline="-25000" dirty="0">
              <a:solidFill>
                <a:srgbClr val="00B050"/>
              </a:solidFill>
            </a:endParaRPr>
          </a:p>
        </p:txBody>
      </p:sp>
      <p:cxnSp>
        <p:nvCxnSpPr>
          <p:cNvPr id="151" name="Straight Arrow Connector 152"/>
          <p:cNvCxnSpPr>
            <a:cxnSpLocks noChangeShapeType="1"/>
          </p:cNvCxnSpPr>
          <p:nvPr/>
        </p:nvCxnSpPr>
        <p:spPr bwMode="auto">
          <a:xfrm flipH="1">
            <a:off x="7323083" y="2691153"/>
            <a:ext cx="171394" cy="1123410"/>
          </a:xfrm>
          <a:prstGeom prst="straightConnector1">
            <a:avLst/>
          </a:prstGeom>
          <a:noFill/>
          <a:ln w="31750" cap="sq" algn="ctr">
            <a:solidFill>
              <a:srgbClr val="29CD39"/>
            </a:solidFill>
            <a:round/>
            <a:headEnd type="none" w="sm" len="sm"/>
            <a:tailEnd type="arrow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1520769" y="5773035"/>
                <a:ext cx="9144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31" y="5773034"/>
                <a:ext cx="9144000" cy="769441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6260346" y="4683559"/>
                <a:ext cx="72814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346" y="4683558"/>
                <a:ext cx="728148" cy="584775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7082494" y="4643996"/>
                <a:ext cx="75238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493" y="4643995"/>
                <a:ext cx="752385" cy="584775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8098853" y="2290614"/>
                <a:ext cx="77758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852" y="2290613"/>
                <a:ext cx="777585" cy="584775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5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16943488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43579" y="4125399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Observed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708172" y="4125399"/>
            <a:ext cx="1243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Fixed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120379" y="4125399"/>
            <a:ext cx="1808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 dirty="0"/>
              <a:t>Random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 rot="5400000">
            <a:off x="3272278" y="2950584"/>
            <a:ext cx="304800" cy="1143000"/>
          </a:xfrm>
          <a:prstGeom prst="rightBrace">
            <a:avLst>
              <a:gd name="adj1" fmla="val 458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 rot="5400000">
            <a:off x="5177278" y="3102984"/>
            <a:ext cx="304800" cy="838200"/>
          </a:xfrm>
          <a:prstGeom prst="rightBrace">
            <a:avLst>
              <a:gd name="adj1" fmla="val 29167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 rot="5400000">
            <a:off x="7795859" y="2084604"/>
            <a:ext cx="304800" cy="2874963"/>
          </a:xfrm>
          <a:prstGeom prst="rightBrace">
            <a:avLst>
              <a:gd name="adj1" fmla="val 33333"/>
              <a:gd name="adj2" fmla="val 50000"/>
            </a:avLst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19399" y="2043797"/>
                <a:ext cx="6649192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6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6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6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9" y="2043796"/>
                <a:ext cx="6649192" cy="10156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708172" y="5365987"/>
                <a:ext cx="293888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>
                          <a:latin typeface="Cambria Math"/>
                        </a:rPr>
                        <m:t>~ </m:t>
                      </m:r>
                      <m:r>
                        <a:rPr lang="en-US" sz="3600" i="1">
                          <a:latin typeface="Cambria Math"/>
                        </a:rPr>
                        <m:t>𝑁</m:t>
                      </m:r>
                      <m:r>
                        <a:rPr lang="en-US" sz="36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171" y="5365986"/>
                <a:ext cx="2938881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646662" y="6070211"/>
                <a:ext cx="302685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i="1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3600" i="1">
                          <a:latin typeface="Cambria Math"/>
                        </a:rPr>
                        <m:t>~ </m:t>
                      </m:r>
                      <m:r>
                        <a:rPr lang="en-US" sz="3600" i="1">
                          <a:latin typeface="Cambria Math"/>
                        </a:rPr>
                        <m:t>𝑁</m:t>
                      </m:r>
                      <m:r>
                        <a:rPr lang="en-US" sz="3600" i="1">
                          <a:latin typeface="Cambria Math"/>
                        </a:rPr>
                        <m:t>(0,</m:t>
                      </m:r>
                      <m:sSup>
                        <m:sSupPr>
                          <m:ctrlPr>
                            <a:rPr lang="en-US" sz="3600" i="1">
                              <a:solidFill>
                                <a:srgbClr val="FF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3600" i="1">
                              <a:solidFill>
                                <a:srgbClr val="FF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662" y="6070210"/>
                <a:ext cx="3026854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41974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24401" y="2438401"/>
                <a:ext cx="559117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4400" i="1"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=</m:t>
                      </m:r>
                      <m:r>
                        <a:rPr lang="en-US" sz="44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4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4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4400" i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2438400"/>
                <a:ext cx="5591175" cy="7694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0321" y="3164777"/>
            <a:ext cx="4664256" cy="199230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0" y="610136"/>
            <a:ext cx="9143640" cy="837664"/>
          </a:xfrm>
        </p:spPr>
        <p:txBody>
          <a:bodyPr/>
          <a:lstStyle/>
          <a:p>
            <a:r>
              <a:rPr lang="en-US" dirty="0"/>
              <a:t>Longitudinal Models</a:t>
            </a:r>
          </a:p>
        </p:txBody>
      </p:sp>
    </p:spTree>
    <p:extLst>
      <p:ext uri="{BB962C8B-B14F-4D97-AF65-F5344CB8AC3E}">
        <p14:creationId xmlns:p14="http://schemas.microsoft.com/office/powerpoint/2010/main" val="32714342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3397686" y="1807082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3397688" y="6144715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799836" y="6144716"/>
            <a:ext cx="2265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0" y="721123"/>
                <a:ext cx="91436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600" i="1"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=</m:t>
                      </m:r>
                      <m:r>
                        <a:rPr lang="en-US" sz="3600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6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721122"/>
                <a:ext cx="9143639" cy="6463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3397687" y="418523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706048" y="3323375"/>
            <a:ext cx="0" cy="861859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413045" y="3294706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654133" y="2869026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6706049" y="2268594"/>
            <a:ext cx="1" cy="1010624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6628692" y="2081402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416662" y="1494913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662" y="1494913"/>
                <a:ext cx="70224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794884" y="2434298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884" y="2434298"/>
                <a:ext cx="680186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826689" y="3602944"/>
                <a:ext cx="6605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2688" y="3602944"/>
                <a:ext cx="66050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325655" y="3825407"/>
                <a:ext cx="5130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1654" y="3825406"/>
                <a:ext cx="533929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677058" y="3768858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83995" y="614471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637900" y="614859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5747" y="3262275"/>
            <a:ext cx="4388710" cy="137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67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992610" y="188379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992612" y="607479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367733" y="6139087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24001" y="617401"/>
                <a:ext cx="914363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39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 bwMode="auto">
          <a:xfrm flipV="1">
            <a:off x="2992611" y="4398393"/>
            <a:ext cx="5849077" cy="2571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300973" y="3250403"/>
            <a:ext cx="0" cy="114799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2992612" y="3259705"/>
            <a:ext cx="5365548" cy="2866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292703" y="2919041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6300973" y="2345305"/>
            <a:ext cx="0" cy="914400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6223616" y="215811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011586" y="1571624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586" y="1571624"/>
                <a:ext cx="702244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389808" y="2511009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08" y="2511009"/>
                <a:ext cx="680186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421613" y="3272566"/>
                <a:ext cx="66050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612" y="3272566"/>
                <a:ext cx="66050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913087" y="4046971"/>
                <a:ext cx="7110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087" y="4046970"/>
                <a:ext cx="711092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246984" y="4054787"/>
            <a:ext cx="13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grand mean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910417" y="3740779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978919" y="62654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979862" y="622667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5537825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640" cy="617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2819398" y="1874913"/>
            <a:ext cx="2" cy="419100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819400" y="6065913"/>
            <a:ext cx="6858000" cy="0"/>
          </a:xfrm>
          <a:prstGeom prst="line">
            <a:avLst/>
          </a:prstGeom>
          <a:solidFill>
            <a:schemeClr val="accent1"/>
          </a:solidFill>
          <a:ln w="508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73745" y="6102678"/>
            <a:ext cx="1803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 (years)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24000" y="617401"/>
                <a:ext cx="91436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𝑎𝑔𝑒</m:t>
                          </m:r>
                        </m:e>
                      </m:d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3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400"/>
                <a:ext cx="9143640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 bwMode="auto">
          <a:xfrm flipV="1">
            <a:off x="3300527" y="4389513"/>
            <a:ext cx="6187442" cy="9144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">
            <a:off x="3320533" y="5226516"/>
            <a:ext cx="1965404" cy="41046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 flipV="1">
            <a:off x="6127760" y="3581400"/>
            <a:ext cx="0" cy="1280858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29CD39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3333415" y="3264463"/>
            <a:ext cx="4884422" cy="78105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29CD39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/>
          <p:cNvSpPr txBox="1"/>
          <p:nvPr/>
        </p:nvSpPr>
        <p:spPr>
          <a:xfrm rot="-480000">
            <a:off x="3250660" y="3488928"/>
            <a:ext cx="1441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CD39"/>
                </a:solidFill>
              </a:rPr>
              <a:t>patient mean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127761" y="2336426"/>
            <a:ext cx="1" cy="1244975"/>
          </a:xfrm>
          <a:prstGeom prst="straightConnector1">
            <a:avLst/>
          </a:prstGeom>
          <a:solidFill>
            <a:schemeClr val="accent1"/>
          </a:solidFill>
          <a:ln w="4445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Oval 21"/>
          <p:cNvSpPr/>
          <p:nvPr/>
        </p:nvSpPr>
        <p:spPr bwMode="auto">
          <a:xfrm>
            <a:off x="6050404" y="2149233"/>
            <a:ext cx="154715" cy="152400"/>
          </a:xfrm>
          <a:prstGeom prst="ellipse">
            <a:avLst/>
          </a:prstGeom>
          <a:solidFill>
            <a:schemeClr val="tx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838374" y="1562744"/>
                <a:ext cx="7022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374" y="1562744"/>
                <a:ext cx="702244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160803" y="2240027"/>
                <a:ext cx="68018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803" y="2240027"/>
                <a:ext cx="680186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309309" y="3963905"/>
                <a:ext cx="783933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solidFill>
                                <a:srgbClr val="29CD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𝑖𝑗</m:t>
                          </m:r>
                          <m:r>
                            <a:rPr lang="en-US" sz="2800" i="1">
                              <a:solidFill>
                                <a:srgbClr val="29CD39"/>
                              </a:solidFill>
                              <a:latin typeface="Cambria Math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5308" y="3963905"/>
                <a:ext cx="783933" cy="5579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805707" y="622929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49692" y="616423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691886" y="3751308"/>
            <a:ext cx="357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Systolic Blood Pressure (mm/Hg)</a:t>
            </a:r>
          </a:p>
        </p:txBody>
      </p:sp>
    </p:spTree>
    <p:extLst>
      <p:ext uri="{BB962C8B-B14F-4D97-AF65-F5344CB8AC3E}">
        <p14:creationId xmlns:p14="http://schemas.microsoft.com/office/powerpoint/2010/main" val="785419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724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This dataset contains repeated measurements of total cholesterol (</a:t>
            </a:r>
            <a:r>
              <a:rPr lang="en-US" dirty="0" err="1"/>
              <a:t>chol</a:t>
            </a:r>
            <a:r>
              <a:rPr lang="en-US" dirty="0"/>
              <a:t>) and systolic blood pressure (</a:t>
            </a:r>
            <a:r>
              <a:rPr lang="en-US" dirty="0" err="1"/>
              <a:t>sbp</a:t>
            </a:r>
            <a:r>
              <a:rPr lang="en-US" dirty="0"/>
              <a:t>) over 7-8 years.</a:t>
            </a:r>
          </a:p>
          <a:p>
            <a:r>
              <a:rPr lang="en-US" dirty="0"/>
              <a:t>The patients are nested within three different physician practices.</a:t>
            </a:r>
          </a:p>
          <a:p>
            <a:r>
              <a:rPr lang="en-US" dirty="0"/>
              <a:t>The final measurement occurred when the patients survived a severe myocardial infarction.</a:t>
            </a:r>
          </a:p>
          <a:p>
            <a:r>
              <a:rPr lang="en-US" dirty="0"/>
              <a:t>Time-to-death survival data were then collected on these patients.  </a:t>
            </a:r>
          </a:p>
        </p:txBody>
      </p:sp>
    </p:spTree>
    <p:extLst>
      <p:ext uri="{BB962C8B-B14F-4D97-AF65-F5344CB8AC3E}">
        <p14:creationId xmlns:p14="http://schemas.microsoft.com/office/powerpoint/2010/main" val="32038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52601"/>
            <a:ext cx="8229600" cy="4512575"/>
          </a:xfrm>
        </p:spPr>
      </p:pic>
    </p:spTree>
    <p:extLst>
      <p:ext uri="{BB962C8B-B14F-4D97-AF65-F5344CB8AC3E}">
        <p14:creationId xmlns:p14="http://schemas.microsoft.com/office/powerpoint/2010/main" val="393246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2134136"/>
            <a:ext cx="8926979" cy="3352800"/>
          </a:xfrm>
        </p:spPr>
      </p:pic>
    </p:spTree>
    <p:extLst>
      <p:ext uri="{BB962C8B-B14F-4D97-AF65-F5344CB8AC3E}">
        <p14:creationId xmlns:p14="http://schemas.microsoft.com/office/powerpoint/2010/main" val="3402338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48" y="1981200"/>
            <a:ext cx="8402893" cy="4038600"/>
          </a:xfrm>
        </p:spPr>
      </p:pic>
    </p:spTree>
    <p:extLst>
      <p:ext uri="{BB962C8B-B14F-4D97-AF65-F5344CB8AC3E}">
        <p14:creationId xmlns:p14="http://schemas.microsoft.com/office/powerpoint/2010/main" val="698368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147" y="1600200"/>
            <a:ext cx="6477000" cy="4857750"/>
          </a:xfrm>
        </p:spPr>
      </p:pic>
    </p:spTree>
    <p:extLst>
      <p:ext uri="{BB962C8B-B14F-4D97-AF65-F5344CB8AC3E}">
        <p14:creationId xmlns:p14="http://schemas.microsoft.com/office/powerpoint/2010/main" val="4050368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847" y="610136"/>
            <a:ext cx="8229600" cy="913864"/>
          </a:xfrm>
        </p:spPr>
        <p:txBody>
          <a:bodyPr/>
          <a:lstStyle/>
          <a:p>
            <a:r>
              <a:rPr lang="en-US" dirty="0"/>
              <a:t>The Simulated Dataset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1569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573214"/>
            <a:ext cx="6477000" cy="4857750"/>
          </a:xfrm>
        </p:spPr>
      </p:pic>
    </p:spTree>
    <p:extLst>
      <p:ext uri="{BB962C8B-B14F-4D97-AF65-F5344CB8AC3E}">
        <p14:creationId xmlns:p14="http://schemas.microsoft.com/office/powerpoint/2010/main" val="296301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Office PowerPoint</Application>
  <PresentationFormat>Widescreen</PresentationFormat>
  <Paragraphs>199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Times New Roman</vt:lpstr>
      <vt:lpstr>Office Theme</vt:lpstr>
      <vt:lpstr>Equation</vt:lpstr>
      <vt:lpstr>Chart</vt:lpstr>
      <vt:lpstr>PowerPoint Presentation</vt:lpstr>
      <vt:lpstr>Multilevel/Longitudinal Models Using Stata</vt:lpstr>
      <vt:lpstr>Outline</vt:lpstr>
      <vt:lpstr>The Simulated Dataset</vt:lpstr>
      <vt:lpstr>The Simulated Dataset</vt:lpstr>
      <vt:lpstr>The Simulated Dataset</vt:lpstr>
      <vt:lpstr>The Simulated Dataset</vt:lpstr>
      <vt:lpstr>The Simulated Dataset</vt:lpstr>
      <vt:lpstr>The Simulated Dataset</vt:lpstr>
      <vt:lpstr>The Simulated Dataset</vt:lpstr>
      <vt:lpstr>The Simulated Dataset</vt:lpstr>
      <vt:lpstr>Outline</vt:lpstr>
      <vt:lpstr>Single Level Models</vt:lpstr>
      <vt:lpstr>Single Level Models</vt:lpstr>
      <vt:lpstr>Single Level Models</vt:lpstr>
      <vt:lpstr>PowerPoint Presentation</vt:lpstr>
      <vt:lpstr>Outline</vt:lpstr>
      <vt:lpstr>Two Level Models</vt:lpstr>
      <vt:lpstr>Two Level Models</vt:lpstr>
      <vt:lpstr>Two Level Models</vt:lpstr>
      <vt:lpstr>Two Level Models</vt:lpstr>
      <vt:lpstr>Two Level Models</vt:lpstr>
      <vt:lpstr>PowerPoint Presentation</vt:lpstr>
      <vt:lpstr>Two Level Models</vt:lpstr>
      <vt:lpstr>Outline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Longitudinal Models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GradQuant</dc:creator>
  <cp:lastModifiedBy>GradQuant</cp:lastModifiedBy>
  <cp:revision>1</cp:revision>
  <dcterms:created xsi:type="dcterms:W3CDTF">2018-02-26T21:27:22Z</dcterms:created>
  <dcterms:modified xsi:type="dcterms:W3CDTF">2018-02-26T21:27:39Z</dcterms:modified>
</cp:coreProperties>
</file>