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5.emf"/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5.emf"/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2F37-8A62-44FF-B0BB-56A8F6AB469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A177-698D-447A-B5BE-E5CAD19E2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07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2F37-8A62-44FF-B0BB-56A8F6AB469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A177-698D-447A-B5BE-E5CAD19E2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77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2F37-8A62-44FF-B0BB-56A8F6AB469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A177-698D-447A-B5BE-E5CAD19E2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003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2F37-8A62-44FF-B0BB-56A8F6AB469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A177-698D-447A-B5BE-E5CAD19E2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692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2F37-8A62-44FF-B0BB-56A8F6AB469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A177-698D-447A-B5BE-E5CAD19E2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609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2F37-8A62-44FF-B0BB-56A8F6AB469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A177-698D-447A-B5BE-E5CAD19E2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37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2F37-8A62-44FF-B0BB-56A8F6AB469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A177-698D-447A-B5BE-E5CAD19E2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09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2F37-8A62-44FF-B0BB-56A8F6AB469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A177-698D-447A-B5BE-E5CAD19E2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55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2F37-8A62-44FF-B0BB-56A8F6AB469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A177-698D-447A-B5BE-E5CAD19E2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18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2F37-8A62-44FF-B0BB-56A8F6AB469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A177-698D-447A-B5BE-E5CAD19E2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676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2F37-8A62-44FF-B0BB-56A8F6AB469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A177-698D-447A-B5BE-E5CAD19E2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42F37-8A62-44FF-B0BB-56A8F6AB4690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8A177-698D-447A-B5BE-E5CAD19E2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35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3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1.jpeg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1.png"/><Relationship Id="rId5" Type="http://schemas.openxmlformats.org/officeDocument/2006/relationships/image" Target="../media/image7.wmf"/><Relationship Id="rId4" Type="http://schemas.openxmlformats.org/officeDocument/2006/relationships/oleObject" Target="../embeddings/oleObject3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3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oleObject" Target="../embeddings/oleObject43.bin"/><Relationship Id="rId18" Type="http://schemas.openxmlformats.org/officeDocument/2006/relationships/oleObject" Target="../embeddings/oleObject48.bin"/><Relationship Id="rId26" Type="http://schemas.openxmlformats.org/officeDocument/2006/relationships/image" Target="../media/image16.png"/><Relationship Id="rId3" Type="http://schemas.openxmlformats.org/officeDocument/2006/relationships/image" Target="../media/image1.jpeg"/><Relationship Id="rId21" Type="http://schemas.openxmlformats.org/officeDocument/2006/relationships/oleObject" Target="../embeddings/oleObject51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42.bin"/><Relationship Id="rId17" Type="http://schemas.openxmlformats.org/officeDocument/2006/relationships/oleObject" Target="../embeddings/oleObject47.bin"/><Relationship Id="rId25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6.bin"/><Relationship Id="rId20" Type="http://schemas.openxmlformats.org/officeDocument/2006/relationships/oleObject" Target="../embeddings/oleObject50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7.bin"/><Relationship Id="rId11" Type="http://schemas.openxmlformats.org/officeDocument/2006/relationships/oleObject" Target="../embeddings/oleObject41.bin"/><Relationship Id="rId24" Type="http://schemas.openxmlformats.org/officeDocument/2006/relationships/image" Target="../media/image140.png"/><Relationship Id="rId5" Type="http://schemas.openxmlformats.org/officeDocument/2006/relationships/image" Target="../media/image6.emf"/><Relationship Id="rId15" Type="http://schemas.openxmlformats.org/officeDocument/2006/relationships/oleObject" Target="../embeddings/oleObject45.bin"/><Relationship Id="rId23" Type="http://schemas.openxmlformats.org/officeDocument/2006/relationships/image" Target="../media/image130.png"/><Relationship Id="rId10" Type="http://schemas.openxmlformats.org/officeDocument/2006/relationships/oleObject" Target="../embeddings/oleObject40.bin"/><Relationship Id="rId19" Type="http://schemas.openxmlformats.org/officeDocument/2006/relationships/oleObject" Target="../embeddings/oleObject49.bin"/><Relationship Id="rId4" Type="http://schemas.openxmlformats.org/officeDocument/2006/relationships/oleObject" Target="../embeddings/oleObject36.bin"/><Relationship Id="rId9" Type="http://schemas.openxmlformats.org/officeDocument/2006/relationships/oleObject" Target="../embeddings/oleObject39.bin"/><Relationship Id="rId14" Type="http://schemas.openxmlformats.org/officeDocument/2006/relationships/oleObject" Target="../embeddings/oleObject44.bin"/><Relationship Id="rId22" Type="http://schemas.openxmlformats.org/officeDocument/2006/relationships/image" Target="../media/image7.wmf"/><Relationship Id="rId27" Type="http://schemas.openxmlformats.org/officeDocument/2006/relationships/image" Target="../media/image170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image" Target="../media/image2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4" Type="http://schemas.openxmlformats.org/officeDocument/2006/relationships/image" Target="../media/image18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3" Type="http://schemas.openxmlformats.org/officeDocument/2006/relationships/image" Target="../media/image240.png"/><Relationship Id="rId7" Type="http://schemas.openxmlformats.org/officeDocument/2006/relationships/image" Target="../media/image27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5" Type="http://schemas.openxmlformats.org/officeDocument/2006/relationships/image" Target="../media/image250.png"/><Relationship Id="rId4" Type="http://schemas.openxmlformats.org/officeDocument/2006/relationships/image" Target="../media/image220.png"/><Relationship Id="rId9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310.png"/><Relationship Id="rId7" Type="http://schemas.openxmlformats.org/officeDocument/2006/relationships/image" Target="../media/image35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0.png"/><Relationship Id="rId5" Type="http://schemas.openxmlformats.org/officeDocument/2006/relationships/image" Target="../media/image330.png"/><Relationship Id="rId4" Type="http://schemas.openxmlformats.org/officeDocument/2006/relationships/image" Target="../media/image3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0.png"/><Relationship Id="rId3" Type="http://schemas.openxmlformats.org/officeDocument/2006/relationships/image" Target="../media/image300.png"/><Relationship Id="rId7" Type="http://schemas.openxmlformats.org/officeDocument/2006/relationships/image" Target="../media/image4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0.png"/><Relationship Id="rId5" Type="http://schemas.openxmlformats.org/officeDocument/2006/relationships/image" Target="../media/image390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image" Target="../media/image430.png"/><Relationship Id="rId7" Type="http://schemas.openxmlformats.org/officeDocument/2006/relationships/image" Target="../media/image47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0.png"/><Relationship Id="rId5" Type="http://schemas.openxmlformats.org/officeDocument/2006/relationships/image" Target="../media/image450.png"/><Relationship Id="rId10" Type="http://schemas.openxmlformats.org/officeDocument/2006/relationships/image" Target="../media/image2.png"/><Relationship Id="rId9" Type="http://schemas.openxmlformats.org/officeDocument/2006/relationships/image" Target="../media/image44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0.png"/><Relationship Id="rId7" Type="http://schemas.openxmlformats.org/officeDocument/2006/relationships/image" Target="../media/image49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Relationship Id="rId5" Type="http://schemas.openxmlformats.org/officeDocument/2006/relationships/image" Target="../media/image510.png"/><Relationship Id="rId4" Type="http://schemas.openxmlformats.org/officeDocument/2006/relationships/image" Target="../media/image50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310.png"/><Relationship Id="rId7" Type="http://schemas.openxmlformats.org/officeDocument/2006/relationships/image" Target="../media/image35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0.png"/><Relationship Id="rId5" Type="http://schemas.openxmlformats.org/officeDocument/2006/relationships/image" Target="../media/image330.png"/><Relationship Id="rId4" Type="http://schemas.openxmlformats.org/officeDocument/2006/relationships/image" Target="../media/image3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0.png"/><Relationship Id="rId3" Type="http://schemas.openxmlformats.org/officeDocument/2006/relationships/image" Target="../media/image300.png"/><Relationship Id="rId7" Type="http://schemas.openxmlformats.org/officeDocument/2006/relationships/image" Target="../media/image4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0.png"/><Relationship Id="rId5" Type="http://schemas.openxmlformats.org/officeDocument/2006/relationships/image" Target="../media/image390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27.png"/><Relationship Id="rId7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1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7.bin"/><Relationship Id="rId5" Type="http://schemas.openxmlformats.org/officeDocument/2006/relationships/image" Target="../media/image6.e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oleObject" Target="../embeddings/oleObject15.bin"/><Relationship Id="rId18" Type="http://schemas.openxmlformats.org/officeDocument/2006/relationships/oleObject" Target="../embeddings/oleObject20.bin"/><Relationship Id="rId26" Type="http://schemas.openxmlformats.org/officeDocument/2006/relationships/oleObject" Target="../embeddings/oleObject28.bin"/><Relationship Id="rId3" Type="http://schemas.openxmlformats.org/officeDocument/2006/relationships/image" Target="../media/image1.jpeg"/><Relationship Id="rId21" Type="http://schemas.openxmlformats.org/officeDocument/2006/relationships/oleObject" Target="../embeddings/oleObject23.bin"/><Relationship Id="rId7" Type="http://schemas.openxmlformats.org/officeDocument/2006/relationships/image" Target="../media/image5.emf"/><Relationship Id="rId12" Type="http://schemas.openxmlformats.org/officeDocument/2006/relationships/oleObject" Target="../embeddings/oleObject14.bin"/><Relationship Id="rId17" Type="http://schemas.openxmlformats.org/officeDocument/2006/relationships/oleObject" Target="../embeddings/oleObject19.bin"/><Relationship Id="rId25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8.bin"/><Relationship Id="rId20" Type="http://schemas.openxmlformats.org/officeDocument/2006/relationships/oleObject" Target="../embeddings/oleObject22.bin"/><Relationship Id="rId29" Type="http://schemas.openxmlformats.org/officeDocument/2006/relationships/oleObject" Target="../embeddings/oleObject31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openxmlformats.org/officeDocument/2006/relationships/oleObject" Target="../embeddings/oleObject13.bin"/><Relationship Id="rId24" Type="http://schemas.openxmlformats.org/officeDocument/2006/relationships/oleObject" Target="../embeddings/oleObject26.bin"/><Relationship Id="rId5" Type="http://schemas.openxmlformats.org/officeDocument/2006/relationships/image" Target="../media/image6.emf"/><Relationship Id="rId15" Type="http://schemas.openxmlformats.org/officeDocument/2006/relationships/oleObject" Target="../embeddings/oleObject17.bin"/><Relationship Id="rId23" Type="http://schemas.openxmlformats.org/officeDocument/2006/relationships/oleObject" Target="../embeddings/oleObject25.bin"/><Relationship Id="rId28" Type="http://schemas.openxmlformats.org/officeDocument/2006/relationships/oleObject" Target="../embeddings/oleObject30.bin"/><Relationship Id="rId10" Type="http://schemas.openxmlformats.org/officeDocument/2006/relationships/oleObject" Target="../embeddings/oleObject12.bin"/><Relationship Id="rId19" Type="http://schemas.openxmlformats.org/officeDocument/2006/relationships/oleObject" Target="../embeddings/oleObject21.bin"/><Relationship Id="rId31" Type="http://schemas.openxmlformats.org/officeDocument/2006/relationships/image" Target="../media/image7.wmf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1.bin"/><Relationship Id="rId14" Type="http://schemas.openxmlformats.org/officeDocument/2006/relationships/oleObject" Target="../embeddings/oleObject16.bin"/><Relationship Id="rId22" Type="http://schemas.openxmlformats.org/officeDocument/2006/relationships/oleObject" Target="../embeddings/oleObject24.bin"/><Relationship Id="rId27" Type="http://schemas.openxmlformats.org/officeDocument/2006/relationships/oleObject" Target="../embeddings/oleObject29.bin"/><Relationship Id="rId30" Type="http://schemas.openxmlformats.org/officeDocument/2006/relationships/oleObject" Target="../embeddings/oleObject3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819393" y="1671112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819395" y="5862112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046211" y="6023715"/>
            <a:ext cx="18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3300522" y="4185712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3320528" y="5022715"/>
            <a:ext cx="1965404" cy="410465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 bwMode="auto">
          <a:xfrm flipV="1">
            <a:off x="3300521" y="2756962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5" name="TextBox 14"/>
          <p:cNvSpPr txBox="1"/>
          <p:nvPr/>
        </p:nvSpPr>
        <p:spPr>
          <a:xfrm rot="-480000">
            <a:off x="3314496" y="2905670"/>
            <a:ext cx="2644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 (fixed slope)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3311205" y="390948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876796" y="3372310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383297" y="2723280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171038" y="3296110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225873" y="4190209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691761" y="243406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7924796" y="247692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7323430" y="208456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524000" y="617401"/>
                <a:ext cx="914364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2805702" y="605449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48002" y="602371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691886" y="3751308"/>
            <a:ext cx="357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Systolic Blood Pressure (mm/Hg)</a:t>
            </a:r>
          </a:p>
        </p:txBody>
      </p:sp>
    </p:spTree>
    <p:extLst>
      <p:ext uri="{BB962C8B-B14F-4D97-AF65-F5344CB8AC3E}">
        <p14:creationId xmlns:p14="http://schemas.microsoft.com/office/powerpoint/2010/main" val="1055214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/>
          </p:cNvGrpSpPr>
          <p:nvPr/>
        </p:nvGrpSpPr>
        <p:grpSpPr bwMode="auto">
          <a:xfrm>
            <a:off x="1661424" y="1905000"/>
            <a:ext cx="8868793" cy="4418416"/>
            <a:chOff x="163" y="692"/>
            <a:chExt cx="2915" cy="588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162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162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162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 dirty="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0" name="AutoShape 18"/>
            <p:cNvSpPr>
              <a:spLocks noChangeArrowheads="1"/>
            </p:cNvSpPr>
            <p:nvPr/>
          </p:nvSpPr>
          <p:spPr bwMode="auto">
            <a:xfrm>
              <a:off x="2123" y="692"/>
              <a:ext cx="427" cy="112"/>
            </a:xfrm>
            <a:prstGeom prst="flowChartAlternateProcess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1" name="AutoShape 19"/>
            <p:cNvCxnSpPr>
              <a:cxnSpLocks noChangeShapeType="1"/>
              <a:stCxn id="20" idx="2"/>
            </p:cNvCxnSpPr>
            <p:nvPr/>
          </p:nvCxnSpPr>
          <p:spPr bwMode="auto">
            <a:xfrm rot="5400000">
              <a:off x="2070" y="708"/>
              <a:ext cx="172" cy="363"/>
            </a:xfrm>
            <a:prstGeom prst="bentConnector3">
              <a:avLst>
                <a:gd name="adj1" fmla="val 49940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AutoShape 20"/>
            <p:cNvCxnSpPr>
              <a:cxnSpLocks noChangeShapeType="1"/>
              <a:stCxn id="20" idx="2"/>
            </p:cNvCxnSpPr>
            <p:nvPr/>
          </p:nvCxnSpPr>
          <p:spPr bwMode="auto">
            <a:xfrm rot="16200000" flipH="1">
              <a:off x="2382" y="759"/>
              <a:ext cx="172" cy="262"/>
            </a:xfrm>
            <a:prstGeom prst="bentConnector3">
              <a:avLst>
                <a:gd name="adj1" fmla="val 49202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AutoShape 21"/>
            <p:cNvCxnSpPr>
              <a:cxnSpLocks noChangeShapeType="1"/>
              <a:stCxn id="24" idx="2"/>
              <a:endCxn id="13" idx="0"/>
            </p:cNvCxnSpPr>
            <p:nvPr/>
          </p:nvCxnSpPr>
          <p:spPr bwMode="auto">
            <a:xfrm rot="5400000">
              <a:off x="745" y="738"/>
              <a:ext cx="162" cy="314"/>
            </a:xfrm>
            <a:prstGeom prst="bentConnector3">
              <a:avLst>
                <a:gd name="adj1" fmla="val 49935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>
              <a:off x="770" y="702"/>
              <a:ext cx="426" cy="112"/>
            </a:xfrm>
            <a:prstGeom prst="flowChartAlternateProcess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5" name="AutoShape 23"/>
            <p:cNvCxnSpPr>
              <a:cxnSpLocks noChangeShapeType="1"/>
              <a:stCxn id="24" idx="2"/>
              <a:endCxn id="33" idx="0"/>
            </p:cNvCxnSpPr>
            <p:nvPr/>
          </p:nvCxnSpPr>
          <p:spPr bwMode="auto">
            <a:xfrm rot="16200000" flipH="1">
              <a:off x="1071" y="726"/>
              <a:ext cx="162" cy="338"/>
            </a:xfrm>
            <a:prstGeom prst="bentConnector3">
              <a:avLst>
                <a:gd name="adj1" fmla="val 49935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1421" y="733"/>
              <a:ext cx="400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b="1" dirty="0">
                  <a:solidFill>
                    <a:srgbClr val="0000FF"/>
                  </a:solidFill>
                  <a:latin typeface="Arial" charset="0"/>
                </a:rPr>
                <a:t>Level 3</a:t>
              </a: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162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162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162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162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162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162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162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162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162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446" y="905"/>
              <a:ext cx="404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b="1" dirty="0">
                  <a:solidFill>
                    <a:srgbClr val="29CD39"/>
                  </a:solidFill>
                  <a:latin typeface="Arial" charset="0"/>
                </a:rPr>
                <a:t>Level 2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421" y="1047"/>
              <a:ext cx="400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b="1" dirty="0">
                  <a:solidFill>
                    <a:srgbClr val="FF0000"/>
                  </a:solidFill>
                  <a:latin typeface="Arial" charset="0"/>
                </a:rPr>
                <a:t>Level 1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163" y="1219"/>
              <a:ext cx="2915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b="1" dirty="0">
                  <a:latin typeface="Arial" charset="0"/>
                </a:rPr>
                <a:t>We can refer to the nesting structure in terms of “Levels”…</a:t>
              </a:r>
              <a:r>
                <a:rPr kumimoji="1" lang="en-US" sz="2400" dirty="0">
                  <a:latin typeface="Arial" charset="0"/>
                </a:rPr>
                <a:t> </a:t>
              </a: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3359373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/>
          </p:cNvGrpSpPr>
          <p:nvPr/>
        </p:nvGrpSpPr>
        <p:grpSpPr bwMode="auto">
          <a:xfrm>
            <a:off x="1524512" y="1254657"/>
            <a:ext cx="9096978" cy="4794132"/>
            <a:chOff x="118" y="692"/>
            <a:chExt cx="2990" cy="638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162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162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162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 dirty="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0" name="AutoShape 18"/>
            <p:cNvSpPr>
              <a:spLocks noChangeArrowheads="1"/>
            </p:cNvSpPr>
            <p:nvPr/>
          </p:nvSpPr>
          <p:spPr bwMode="auto">
            <a:xfrm>
              <a:off x="2123" y="692"/>
              <a:ext cx="427" cy="112"/>
            </a:xfrm>
            <a:prstGeom prst="flowChartAlternateProcess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1" name="AutoShape 19"/>
            <p:cNvCxnSpPr>
              <a:cxnSpLocks noChangeShapeType="1"/>
              <a:stCxn id="20" idx="2"/>
            </p:cNvCxnSpPr>
            <p:nvPr/>
          </p:nvCxnSpPr>
          <p:spPr bwMode="auto">
            <a:xfrm rot="5400000">
              <a:off x="2070" y="708"/>
              <a:ext cx="172" cy="363"/>
            </a:xfrm>
            <a:prstGeom prst="bentConnector3">
              <a:avLst>
                <a:gd name="adj1" fmla="val 49940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AutoShape 20"/>
            <p:cNvCxnSpPr>
              <a:cxnSpLocks noChangeShapeType="1"/>
              <a:stCxn id="20" idx="2"/>
            </p:cNvCxnSpPr>
            <p:nvPr/>
          </p:nvCxnSpPr>
          <p:spPr bwMode="auto">
            <a:xfrm rot="16200000" flipH="1">
              <a:off x="2382" y="759"/>
              <a:ext cx="172" cy="262"/>
            </a:xfrm>
            <a:prstGeom prst="bentConnector3">
              <a:avLst>
                <a:gd name="adj1" fmla="val 49202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AutoShape 21"/>
            <p:cNvCxnSpPr>
              <a:cxnSpLocks noChangeShapeType="1"/>
              <a:stCxn id="24" idx="2"/>
              <a:endCxn id="13" idx="0"/>
            </p:cNvCxnSpPr>
            <p:nvPr/>
          </p:nvCxnSpPr>
          <p:spPr bwMode="auto">
            <a:xfrm rot="5400000">
              <a:off x="745" y="738"/>
              <a:ext cx="162" cy="314"/>
            </a:xfrm>
            <a:prstGeom prst="bentConnector3">
              <a:avLst>
                <a:gd name="adj1" fmla="val 49935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>
              <a:off x="770" y="702"/>
              <a:ext cx="426" cy="112"/>
            </a:xfrm>
            <a:prstGeom prst="flowChartAlternateProcess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5" name="AutoShape 23"/>
            <p:cNvCxnSpPr>
              <a:cxnSpLocks noChangeShapeType="1"/>
              <a:stCxn id="24" idx="2"/>
              <a:endCxn id="33" idx="0"/>
            </p:cNvCxnSpPr>
            <p:nvPr/>
          </p:nvCxnSpPr>
          <p:spPr bwMode="auto">
            <a:xfrm rot="16200000" flipH="1">
              <a:off x="1071" y="726"/>
              <a:ext cx="162" cy="338"/>
            </a:xfrm>
            <a:prstGeom prst="bentConnector3">
              <a:avLst>
                <a:gd name="adj1" fmla="val 49935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1576" y="727"/>
              <a:ext cx="103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3600" b="1" dirty="0" err="1">
                  <a:solidFill>
                    <a:srgbClr val="0000FF"/>
                  </a:solidFill>
                  <a:latin typeface="Arial" charset="0"/>
                </a:rPr>
                <a:t>i</a:t>
              </a:r>
              <a:endParaRPr kumimoji="1" lang="en-US" sz="3600" b="1" dirty="0">
                <a:solidFill>
                  <a:srgbClr val="0000FF"/>
                </a:solidFill>
                <a:latin typeface="Arial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162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162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162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162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162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162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162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162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162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576" y="890"/>
              <a:ext cx="103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3600" b="1" dirty="0">
                  <a:solidFill>
                    <a:srgbClr val="29CD39"/>
                  </a:solidFill>
                  <a:latin typeface="Arial" charset="0"/>
                </a:rPr>
                <a:t>j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562" y="1039"/>
              <a:ext cx="145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3600" b="1" dirty="0">
                  <a:solidFill>
                    <a:srgbClr val="FF0000"/>
                  </a:solidFill>
                  <a:latin typeface="Arial" charset="0"/>
                </a:rPr>
                <a:t>k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118" y="1219"/>
              <a:ext cx="2990" cy="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hangingPunct="0"/>
              <a:r>
                <a:rPr kumimoji="1" lang="en-US" sz="4800" dirty="0" err="1">
                  <a:latin typeface="Times New Roman" pitchFamily="18" charset="0"/>
                </a:rPr>
                <a:t>y</a:t>
              </a:r>
              <a:r>
                <a:rPr kumimoji="1" lang="en-US" sz="4800" baseline="-25000" dirty="0" err="1">
                  <a:solidFill>
                    <a:srgbClr val="0000FF"/>
                  </a:solidFill>
                  <a:latin typeface="Times New Roman" pitchFamily="18" charset="0"/>
                </a:rPr>
                <a:t>i</a:t>
              </a:r>
              <a:r>
                <a:rPr kumimoji="1" lang="en-US" sz="4800" baseline="-25000" dirty="0" err="1">
                  <a:solidFill>
                    <a:srgbClr val="29CD39"/>
                  </a:solidFill>
                  <a:latin typeface="Times New Roman" pitchFamily="18" charset="0"/>
                </a:rPr>
                <a:t>j</a:t>
              </a:r>
              <a:r>
                <a:rPr kumimoji="1" lang="en-US" sz="4800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k</a:t>
              </a:r>
              <a:r>
                <a:rPr kumimoji="1" lang="en-US" sz="4800" dirty="0">
                  <a:solidFill>
                    <a:schemeClr val="bg2"/>
                  </a:solidFill>
                  <a:latin typeface="Times New Roman" pitchFamily="18" charset="0"/>
                </a:rPr>
                <a:t> </a:t>
              </a:r>
              <a:r>
                <a:rPr kumimoji="1" lang="en-US" sz="4800" dirty="0">
                  <a:latin typeface="Times New Roman" pitchFamily="18" charset="0"/>
                </a:rPr>
                <a:t>= </a:t>
              </a:r>
              <a:r>
                <a:rPr kumimoji="1" lang="en-US" sz="4800" dirty="0" err="1">
                  <a:latin typeface="Times New Roman" pitchFamily="18" charset="0"/>
                </a:rPr>
                <a:t>y</a:t>
              </a:r>
              <a:r>
                <a:rPr kumimoji="1" lang="en-US" sz="4800" baseline="-25000" dirty="0" err="1">
                  <a:solidFill>
                    <a:srgbClr val="0000FF"/>
                  </a:solidFill>
                  <a:latin typeface="Times New Roman" pitchFamily="18" charset="0"/>
                </a:rPr>
                <a:t>physician</a:t>
              </a:r>
              <a:r>
                <a:rPr kumimoji="1" lang="en-US" sz="4800" baseline="-25000" dirty="0" err="1">
                  <a:solidFill>
                    <a:schemeClr val="bg2"/>
                  </a:solidFill>
                  <a:latin typeface="Times New Roman" pitchFamily="18" charset="0"/>
                </a:rPr>
                <a:t>,</a:t>
              </a:r>
              <a:r>
                <a:rPr kumimoji="1" lang="en-US" sz="4800" baseline="-25000" dirty="0" err="1">
                  <a:solidFill>
                    <a:srgbClr val="29CD39"/>
                  </a:solidFill>
                  <a:latin typeface="Times New Roman" pitchFamily="18" charset="0"/>
                </a:rPr>
                <a:t>patient</a:t>
              </a:r>
              <a:r>
                <a:rPr kumimoji="1" lang="en-US" sz="4800" baseline="-25000" dirty="0" err="1">
                  <a:solidFill>
                    <a:schemeClr val="bg2"/>
                  </a:solidFill>
                  <a:latin typeface="Times New Roman" pitchFamily="18" charset="0"/>
                </a:rPr>
                <a:t>,</a:t>
              </a:r>
              <a:r>
                <a:rPr kumimoji="1" lang="en-US" sz="4800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observation</a:t>
              </a:r>
              <a:endParaRPr kumimoji="1" lang="en-US" sz="48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4542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aphicFrame>
        <p:nvGraphicFramePr>
          <p:cNvPr id="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871789" y="1828801"/>
          <a:ext cx="5989637" cy="180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4" imgW="799753" imgH="241195" progId="Equation.3">
                  <p:embed/>
                </p:oleObj>
              </mc:Choice>
              <mc:Fallback>
                <p:oleObj name="Equation" r:id="rId4" imgW="799753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1789" y="1828801"/>
                        <a:ext cx="5989637" cy="180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209801" y="4343400"/>
            <a:ext cx="2055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Observed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410201" y="4343400"/>
            <a:ext cx="1243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Fixed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543801" y="4343400"/>
            <a:ext cx="1808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Random</a:t>
            </a:r>
          </a:p>
        </p:txBody>
      </p:sp>
      <p:sp>
        <p:nvSpPr>
          <p:cNvPr id="10" name="AutoShape 7"/>
          <p:cNvSpPr>
            <a:spLocks/>
          </p:cNvSpPr>
          <p:nvPr/>
        </p:nvSpPr>
        <p:spPr bwMode="auto">
          <a:xfrm rot="5400000">
            <a:off x="3505200" y="2895600"/>
            <a:ext cx="304800" cy="1676400"/>
          </a:xfrm>
          <a:prstGeom prst="rightBrace">
            <a:avLst>
              <a:gd name="adj1" fmla="val 458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8"/>
          <p:cNvSpPr>
            <a:spLocks/>
          </p:cNvSpPr>
          <p:nvPr/>
        </p:nvSpPr>
        <p:spPr bwMode="auto">
          <a:xfrm rot="5400000">
            <a:off x="5867400" y="3200400"/>
            <a:ext cx="304800" cy="1066800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9"/>
          <p:cNvSpPr>
            <a:spLocks/>
          </p:cNvSpPr>
          <p:nvPr/>
        </p:nvSpPr>
        <p:spPr bwMode="auto">
          <a:xfrm rot="5400000">
            <a:off x="7924800" y="3124200"/>
            <a:ext cx="304800" cy="1219200"/>
          </a:xfrm>
          <a:prstGeom prst="rightBrace">
            <a:avLst>
              <a:gd name="adj1" fmla="val 333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1860954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1752600" y="4631824"/>
            <a:ext cx="8458200" cy="48623"/>
            <a:chOff x="912" y="2921"/>
            <a:chExt cx="4176" cy="24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12" y="2922"/>
              <a:ext cx="1728" cy="23"/>
              <a:chOff x="912" y="2882"/>
              <a:chExt cx="4032" cy="54"/>
            </a:xfrm>
          </p:grpSpPr>
          <p:sp>
            <p:nvSpPr>
              <p:cNvPr id="76" name="Line 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EAEAEA"/>
                  </a:solidFill>
                </a:endParaRPr>
              </a:p>
            </p:txBody>
          </p:sp>
          <p:grpSp>
            <p:nvGrpSpPr>
              <p:cNvPr id="77" name="Group 9"/>
              <p:cNvGrpSpPr>
                <a:grpSpLocks noChangeAspect="1"/>
              </p:cNvGrpSpPr>
              <p:nvPr/>
            </p:nvGrpSpPr>
            <p:grpSpPr bwMode="auto">
              <a:xfrm>
                <a:off x="912" y="2882"/>
                <a:ext cx="1056" cy="53"/>
                <a:chOff x="960" y="2736"/>
                <a:chExt cx="3840" cy="192"/>
              </a:xfrm>
            </p:grpSpPr>
            <p:sp>
              <p:nvSpPr>
                <p:cNvPr id="102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78" name="Group 19"/>
              <p:cNvGrpSpPr>
                <a:grpSpLocks noChangeAspect="1"/>
              </p:cNvGrpSpPr>
              <p:nvPr/>
            </p:nvGrpSpPr>
            <p:grpSpPr bwMode="auto">
              <a:xfrm>
                <a:off x="1584" y="2882"/>
                <a:ext cx="1056" cy="53"/>
                <a:chOff x="960" y="2736"/>
                <a:chExt cx="3840" cy="192"/>
              </a:xfrm>
            </p:grpSpPr>
            <p:sp>
              <p:nvSpPr>
                <p:cNvPr id="95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79" name="Group 29"/>
              <p:cNvGrpSpPr>
                <a:grpSpLocks noChangeAspect="1"/>
              </p:cNvGrpSpPr>
              <p:nvPr/>
            </p:nvGrpSpPr>
            <p:grpSpPr bwMode="auto">
              <a:xfrm>
                <a:off x="2688" y="2882"/>
                <a:ext cx="1056" cy="53"/>
                <a:chOff x="960" y="2736"/>
                <a:chExt cx="3840" cy="192"/>
              </a:xfrm>
            </p:grpSpPr>
            <p:sp>
              <p:nvSpPr>
                <p:cNvPr id="88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80" name="Group 39"/>
              <p:cNvGrpSpPr>
                <a:grpSpLocks noChangeAspect="1"/>
              </p:cNvGrpSpPr>
              <p:nvPr/>
            </p:nvGrpSpPr>
            <p:grpSpPr bwMode="auto">
              <a:xfrm>
                <a:off x="3888" y="2883"/>
                <a:ext cx="1056" cy="53"/>
                <a:chOff x="960" y="2736"/>
                <a:chExt cx="3840" cy="192"/>
              </a:xfrm>
            </p:grpSpPr>
            <p:sp>
              <p:nvSpPr>
                <p:cNvPr id="81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</p:grpSp>
        <p:grpSp>
          <p:nvGrpSpPr>
            <p:cNvPr id="8" name="Group 49"/>
            <p:cNvGrpSpPr>
              <a:grpSpLocks noChangeAspect="1"/>
            </p:cNvGrpSpPr>
            <p:nvPr/>
          </p:nvGrpSpPr>
          <p:grpSpPr bwMode="auto">
            <a:xfrm>
              <a:off x="2112" y="2921"/>
              <a:ext cx="1728" cy="23"/>
              <a:chOff x="912" y="2882"/>
              <a:chExt cx="4032" cy="54"/>
            </a:xfrm>
          </p:grpSpPr>
          <p:sp>
            <p:nvSpPr>
              <p:cNvPr id="43" name="Line 52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EAEAEA"/>
                  </a:solidFill>
                </a:endParaRPr>
              </a:p>
            </p:txBody>
          </p:sp>
          <p:grpSp>
            <p:nvGrpSpPr>
              <p:cNvPr id="44" name="Group 54"/>
              <p:cNvGrpSpPr>
                <a:grpSpLocks noChangeAspect="1"/>
              </p:cNvGrpSpPr>
              <p:nvPr/>
            </p:nvGrpSpPr>
            <p:grpSpPr bwMode="auto">
              <a:xfrm>
                <a:off x="912" y="2883"/>
                <a:ext cx="1056" cy="53"/>
                <a:chOff x="960" y="2736"/>
                <a:chExt cx="3840" cy="192"/>
              </a:xfrm>
            </p:grpSpPr>
            <p:sp>
              <p:nvSpPr>
                <p:cNvPr id="69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45" name="Group 64"/>
              <p:cNvGrpSpPr>
                <a:grpSpLocks noChangeAspect="1"/>
              </p:cNvGrpSpPr>
              <p:nvPr/>
            </p:nvGrpSpPr>
            <p:grpSpPr bwMode="auto">
              <a:xfrm>
                <a:off x="1584" y="2882"/>
                <a:ext cx="1056" cy="53"/>
                <a:chOff x="960" y="2736"/>
                <a:chExt cx="3840" cy="192"/>
              </a:xfrm>
            </p:grpSpPr>
            <p:sp>
              <p:nvSpPr>
                <p:cNvPr id="62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46" name="Group 74"/>
              <p:cNvGrpSpPr>
                <a:grpSpLocks noChangeAspect="1"/>
              </p:cNvGrpSpPr>
              <p:nvPr/>
            </p:nvGrpSpPr>
            <p:grpSpPr bwMode="auto">
              <a:xfrm>
                <a:off x="2688" y="2882"/>
                <a:ext cx="1056" cy="53"/>
                <a:chOff x="960" y="2736"/>
                <a:chExt cx="3840" cy="192"/>
              </a:xfrm>
            </p:grpSpPr>
            <p:sp>
              <p:nvSpPr>
                <p:cNvPr id="55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47" name="Group 84"/>
              <p:cNvGrpSpPr>
                <a:grpSpLocks noChangeAspect="1"/>
              </p:cNvGrpSpPr>
              <p:nvPr/>
            </p:nvGrpSpPr>
            <p:grpSpPr bwMode="auto">
              <a:xfrm>
                <a:off x="3888" y="2883"/>
                <a:ext cx="1056" cy="53"/>
                <a:chOff x="960" y="2736"/>
                <a:chExt cx="3840" cy="192"/>
              </a:xfrm>
            </p:grpSpPr>
            <p:sp>
              <p:nvSpPr>
                <p:cNvPr id="48" name="Line 8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4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</p:grpSp>
        <p:grpSp>
          <p:nvGrpSpPr>
            <p:cNvPr id="9" name="Group 94"/>
            <p:cNvGrpSpPr>
              <a:grpSpLocks noChangeAspect="1"/>
            </p:cNvGrpSpPr>
            <p:nvPr/>
          </p:nvGrpSpPr>
          <p:grpSpPr bwMode="auto">
            <a:xfrm>
              <a:off x="3360" y="2921"/>
              <a:ext cx="1728" cy="23"/>
              <a:chOff x="912" y="2882"/>
              <a:chExt cx="4032" cy="54"/>
            </a:xfrm>
          </p:grpSpPr>
          <p:sp>
            <p:nvSpPr>
              <p:cNvPr id="10" name="Line 9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EAEAEA"/>
                  </a:solidFill>
                </a:endParaRPr>
              </a:p>
            </p:txBody>
          </p:sp>
          <p:grpSp>
            <p:nvGrpSpPr>
              <p:cNvPr id="11" name="Group 99"/>
              <p:cNvGrpSpPr>
                <a:grpSpLocks noChangeAspect="1"/>
              </p:cNvGrpSpPr>
              <p:nvPr/>
            </p:nvGrpSpPr>
            <p:grpSpPr bwMode="auto">
              <a:xfrm>
                <a:off x="912" y="2883"/>
                <a:ext cx="1056" cy="53"/>
                <a:chOff x="960" y="2736"/>
                <a:chExt cx="3840" cy="192"/>
              </a:xfrm>
            </p:grpSpPr>
            <p:sp>
              <p:nvSpPr>
                <p:cNvPr id="36" name="Line 10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4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4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4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12" name="Group 109"/>
              <p:cNvGrpSpPr>
                <a:grpSpLocks noChangeAspect="1"/>
              </p:cNvGrpSpPr>
              <p:nvPr/>
            </p:nvGrpSpPr>
            <p:grpSpPr bwMode="auto">
              <a:xfrm>
                <a:off x="1584" y="2882"/>
                <a:ext cx="1056" cy="53"/>
                <a:chOff x="960" y="2736"/>
                <a:chExt cx="3840" cy="192"/>
              </a:xfrm>
            </p:grpSpPr>
            <p:sp>
              <p:nvSpPr>
                <p:cNvPr id="29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13" name="Group 119"/>
              <p:cNvGrpSpPr>
                <a:grpSpLocks noChangeAspect="1"/>
              </p:cNvGrpSpPr>
              <p:nvPr/>
            </p:nvGrpSpPr>
            <p:grpSpPr bwMode="auto">
              <a:xfrm>
                <a:off x="2688" y="2882"/>
                <a:ext cx="1056" cy="53"/>
                <a:chOff x="960" y="2736"/>
                <a:chExt cx="3840" cy="192"/>
              </a:xfrm>
            </p:grpSpPr>
            <p:sp>
              <p:nvSpPr>
                <p:cNvPr id="22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14" name="Group 129"/>
              <p:cNvGrpSpPr>
                <a:grpSpLocks noChangeAspect="1"/>
              </p:cNvGrpSpPr>
              <p:nvPr/>
            </p:nvGrpSpPr>
            <p:grpSpPr bwMode="auto">
              <a:xfrm>
                <a:off x="3888" y="2883"/>
                <a:ext cx="1056" cy="53"/>
                <a:chOff x="960" y="2736"/>
                <a:chExt cx="3840" cy="192"/>
              </a:xfrm>
            </p:grpSpPr>
            <p:sp>
              <p:nvSpPr>
                <p:cNvPr id="15" name="Line 1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</p:grpSp>
      </p:grpSp>
      <p:sp>
        <p:nvSpPr>
          <p:cNvPr id="109" name="Line 139"/>
          <p:cNvSpPr>
            <a:spLocks noChangeShapeType="1"/>
          </p:cNvSpPr>
          <p:nvPr/>
        </p:nvSpPr>
        <p:spPr bwMode="auto">
          <a:xfrm flipV="1">
            <a:off x="5486400" y="2209800"/>
            <a:ext cx="0" cy="24384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111" name="Line 144"/>
          <p:cNvSpPr>
            <a:spLocks noChangeShapeType="1"/>
          </p:cNvSpPr>
          <p:nvPr/>
        </p:nvSpPr>
        <p:spPr bwMode="auto">
          <a:xfrm>
            <a:off x="5486400" y="4876800"/>
            <a:ext cx="2089784" cy="0"/>
          </a:xfrm>
          <a:prstGeom prst="line">
            <a:avLst/>
          </a:prstGeom>
          <a:noFill/>
          <a:ln w="57150" cap="sq">
            <a:solidFill>
              <a:srgbClr val="FF33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EAEAEA"/>
              </a:solidFill>
            </a:endParaRPr>
          </a:p>
        </p:txBody>
      </p:sp>
      <p:graphicFrame>
        <p:nvGraphicFramePr>
          <p:cNvPr id="112" name="Object 147"/>
          <p:cNvGraphicFramePr>
            <a:graphicFrameLocks noChangeAspect="1"/>
          </p:cNvGraphicFramePr>
          <p:nvPr>
            <p:extLst/>
          </p:nvPr>
        </p:nvGraphicFramePr>
        <p:xfrm>
          <a:off x="5257801" y="167640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4" imgW="152268" imgH="164957" progId="Equation.3">
                  <p:embed/>
                </p:oleObj>
              </mc:Choice>
              <mc:Fallback>
                <p:oleObj name="Equation" r:id="rId4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1" y="167640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3" name="Straight Arrow Connector 148"/>
          <p:cNvCxnSpPr>
            <a:cxnSpLocks noChangeShapeType="1"/>
          </p:cNvCxnSpPr>
          <p:nvPr/>
        </p:nvCxnSpPr>
        <p:spPr bwMode="auto">
          <a:xfrm flipH="1">
            <a:off x="7612063" y="2743200"/>
            <a:ext cx="703262" cy="1828800"/>
          </a:xfrm>
          <a:prstGeom prst="straightConnector1">
            <a:avLst/>
          </a:prstGeom>
          <a:noFill/>
          <a:ln w="3175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1524000" y="5773067"/>
                <a:ext cx="9144000" cy="823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𝑗𝑘</m:t>
                          </m:r>
                        </m:sub>
                      </m:sSub>
                      <m:r>
                        <a:rPr lang="en-US" sz="4400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4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i="1">
                          <a:solidFill>
                            <a:srgbClr val="00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𝑗𝑘</m:t>
                          </m:r>
                        </m:sub>
                      </m:sSub>
                    </m:oMath>
                  </m:oMathPara>
                </a14:m>
                <a:endParaRPr lang="en-US" sz="4400" i="1" dirty="0">
                  <a:solidFill>
                    <a:srgbClr val="EAEAEA"/>
                  </a:solidFill>
                </a:endParaRPr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73067"/>
                <a:ext cx="9144000" cy="82394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8118876" y="1905502"/>
                <a:ext cx="969111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𝑗𝑘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rgbClr val="EAEAEA"/>
                  </a:solidFill>
                </a:endParaRPr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875" y="1905502"/>
                <a:ext cx="969111" cy="62433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020277" y="4854745"/>
                <a:ext cx="1038554" cy="6908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𝑗𝑘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EAEAEA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6277" y="4854744"/>
                <a:ext cx="1038554" cy="69089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6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pPr algn="ctr"/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2708349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aphicFrame>
        <p:nvGraphicFramePr>
          <p:cNvPr id="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578100" y="2133600"/>
          <a:ext cx="7175500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4" imgW="1435100" imgH="241300" progId="Equation.3">
                  <p:embed/>
                </p:oleObj>
              </mc:Choice>
              <mc:Fallback>
                <p:oleObj name="Equation" r:id="rId4" imgW="14351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100" y="2133600"/>
                        <a:ext cx="7175500" cy="120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905001" y="4175760"/>
            <a:ext cx="2055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Observed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319588" y="4191000"/>
            <a:ext cx="1243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Fixed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858001" y="4191000"/>
            <a:ext cx="1808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Random</a:t>
            </a:r>
          </a:p>
        </p:txBody>
      </p:sp>
      <p:sp>
        <p:nvSpPr>
          <p:cNvPr id="10" name="AutoShape 7"/>
          <p:cNvSpPr>
            <a:spLocks/>
          </p:cNvSpPr>
          <p:nvPr/>
        </p:nvSpPr>
        <p:spPr bwMode="auto">
          <a:xfrm rot="5400000">
            <a:off x="2971800" y="3200400"/>
            <a:ext cx="304800" cy="1066800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8"/>
          <p:cNvSpPr>
            <a:spLocks/>
          </p:cNvSpPr>
          <p:nvPr/>
        </p:nvSpPr>
        <p:spPr bwMode="auto">
          <a:xfrm rot="5400000">
            <a:off x="4457700" y="3238500"/>
            <a:ext cx="304800" cy="838200"/>
          </a:xfrm>
          <a:prstGeom prst="rightBrace">
            <a:avLst>
              <a:gd name="adj1" fmla="val 2291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9"/>
          <p:cNvSpPr>
            <a:spLocks/>
          </p:cNvSpPr>
          <p:nvPr/>
        </p:nvSpPr>
        <p:spPr bwMode="auto">
          <a:xfrm rot="5400000">
            <a:off x="7505700" y="1638300"/>
            <a:ext cx="304800" cy="4191000"/>
          </a:xfrm>
          <a:prstGeom prst="rightBrace">
            <a:avLst>
              <a:gd name="adj1" fmla="val 11458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2956156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1868531" y="2357380"/>
            <a:ext cx="8458200" cy="1855788"/>
            <a:chOff x="912" y="2064"/>
            <a:chExt cx="4176" cy="916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12" y="2064"/>
              <a:ext cx="1728" cy="916"/>
              <a:chOff x="912" y="864"/>
              <a:chExt cx="4032" cy="2137"/>
            </a:xfrm>
          </p:grpSpPr>
          <p:grpSp>
            <p:nvGrpSpPr>
              <p:cNvPr id="98" name="Group 5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139" name="Object 6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0" name="Chart" r:id="rId4" imgW="10149729" imgH="5692140" progId="Excel.Chart.8">
                        <p:embed/>
                      </p:oleObj>
                    </mc:Choice>
                    <mc:Fallback>
                      <p:oleObj name="Chart" r:id="rId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40" name="Line 7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9" name="Group 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30" name="Object 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1" name="Chart" r:id="rId6" imgW="10149729" imgH="5692140" progId="Excel.Chart.8">
                        <p:embed/>
                      </p:oleObj>
                    </mc:Choice>
                    <mc:Fallback>
                      <p:oleObj name="Chart" r:id="rId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31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0" name="Group 1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21" name="Object 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2" name="Chart" r:id="rId8" imgW="10149729" imgH="5692140" progId="Excel.Chart.8">
                        <p:embed/>
                      </p:oleObj>
                    </mc:Choice>
                    <mc:Fallback>
                      <p:oleObj name="Chart" r:id="rId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22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1" name="Group 2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12" name="Object 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3" name="Chart" r:id="rId9" imgW="10149729" imgH="5692140" progId="Excel.Chart.8">
                        <p:embed/>
                      </p:oleObj>
                    </mc:Choice>
                    <mc:Fallback>
                      <p:oleObj name="Chart" r:id="rId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13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2" name="Group 3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03" name="Object 4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4" name="Chart" r:id="rId10" imgW="10149729" imgH="5692140" progId="Excel.Chart.8">
                        <p:embed/>
                      </p:oleObj>
                    </mc:Choice>
                    <mc:Fallback>
                      <p:oleObj name="Chart" r:id="rId1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04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Line 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8" name="Group 49"/>
            <p:cNvGrpSpPr>
              <a:grpSpLocks noChangeAspect="1"/>
            </p:cNvGrpSpPr>
            <p:nvPr/>
          </p:nvGrpSpPr>
          <p:grpSpPr bwMode="auto">
            <a:xfrm>
              <a:off x="2112" y="2064"/>
              <a:ext cx="1728" cy="916"/>
              <a:chOff x="912" y="864"/>
              <a:chExt cx="4032" cy="2137"/>
            </a:xfrm>
          </p:grpSpPr>
          <p:grpSp>
            <p:nvGrpSpPr>
              <p:cNvPr id="54" name="Group 50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95" name="Object 51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5" name="Chart" r:id="rId11" imgW="10149729" imgH="5692140" progId="Excel.Chart.8">
                        <p:embed/>
                      </p:oleObj>
                    </mc:Choice>
                    <mc:Fallback>
                      <p:oleObj name="Chart" r:id="rId11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96" name="Line 52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" name="Line 5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5" name="Group 54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86" name="Object 5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6" name="Chart" r:id="rId12" imgW="10149729" imgH="5692140" progId="Excel.Chart.8">
                        <p:embed/>
                      </p:oleObj>
                    </mc:Choice>
                    <mc:Fallback>
                      <p:oleObj name="Chart" r:id="rId12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7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Line 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6" name="Group 64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77" name="Object 6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7" name="Chart" r:id="rId13" imgW="10149729" imgH="5692140" progId="Excel.Chart.8">
                        <p:embed/>
                      </p:oleObj>
                    </mc:Choice>
                    <mc:Fallback>
                      <p:oleObj name="Chart" r:id="rId13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8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7" name="Group 74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68" name="Object 7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8" name="Chart" r:id="rId14" imgW="10149729" imgH="5692140" progId="Excel.Chart.8">
                        <p:embed/>
                      </p:oleObj>
                    </mc:Choice>
                    <mc:Fallback>
                      <p:oleObj name="Chart" r:id="rId1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9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7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8" name="Group 84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59" name="Object 8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9" name="Chart" r:id="rId15" imgW="10149729" imgH="5692140" progId="Excel.Chart.8">
                        <p:embed/>
                      </p:oleObj>
                    </mc:Choice>
                    <mc:Fallback>
                      <p:oleObj name="Chart" r:id="rId15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0" name="Line 8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8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9" name="Group 94"/>
            <p:cNvGrpSpPr>
              <a:grpSpLocks noChangeAspect="1"/>
            </p:cNvGrpSpPr>
            <p:nvPr/>
          </p:nvGrpSpPr>
          <p:grpSpPr bwMode="auto">
            <a:xfrm>
              <a:off x="3360" y="2064"/>
              <a:ext cx="1728" cy="916"/>
              <a:chOff x="912" y="864"/>
              <a:chExt cx="4032" cy="2137"/>
            </a:xfrm>
          </p:grpSpPr>
          <p:grpSp>
            <p:nvGrpSpPr>
              <p:cNvPr id="10" name="Group 95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51" name="Object 96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80" name="Chart" r:id="rId16" imgW="10149729" imgH="5692140" progId="Excel.Chart.8">
                        <p:embed/>
                      </p:oleObj>
                    </mc:Choice>
                    <mc:Fallback>
                      <p:oleObj name="Chart" r:id="rId1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52" name="Line 97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Line 9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9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42" name="Object 10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81" name="Chart" r:id="rId17" imgW="10149729" imgH="5692140" progId="Excel.Chart.8">
                        <p:embed/>
                      </p:oleObj>
                    </mc:Choice>
                    <mc:Fallback>
                      <p:oleObj name="Chart" r:id="rId17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3" name="Line 10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5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2" name="Group 10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33" name="Object 1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82" name="Chart" r:id="rId18" imgW="10149729" imgH="5692140" progId="Excel.Chart.8">
                        <p:embed/>
                      </p:oleObj>
                    </mc:Choice>
                    <mc:Fallback>
                      <p:oleObj name="Chart" r:id="rId1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1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3" name="Group 11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24" name="Object 1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83" name="Chart" r:id="rId19" imgW="10149729" imgH="5692140" progId="Excel.Chart.8">
                        <p:embed/>
                      </p:oleObj>
                    </mc:Choice>
                    <mc:Fallback>
                      <p:oleObj name="Chart" r:id="rId1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Line 1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4" name="Group 12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5" name="Object 1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84" name="Chart" r:id="rId20" imgW="10149729" imgH="5692140" progId="Excel.Chart.8">
                        <p:embed/>
                      </p:oleObj>
                    </mc:Choice>
                    <mc:Fallback>
                      <p:oleObj name="Chart" r:id="rId2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6" name="Line 1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1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</p:grpSp>
      <p:sp>
        <p:nvSpPr>
          <p:cNvPr id="142" name="Line 139"/>
          <p:cNvSpPr>
            <a:spLocks noChangeShapeType="1"/>
          </p:cNvSpPr>
          <p:nvPr/>
        </p:nvSpPr>
        <p:spPr bwMode="auto">
          <a:xfrm flipV="1">
            <a:off x="5602331" y="1671580"/>
            <a:ext cx="0" cy="2438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Line 140"/>
          <p:cNvSpPr>
            <a:spLocks noChangeShapeType="1"/>
          </p:cNvSpPr>
          <p:nvPr/>
        </p:nvSpPr>
        <p:spPr bwMode="auto">
          <a:xfrm>
            <a:off x="7278731" y="4338580"/>
            <a:ext cx="381000" cy="0"/>
          </a:xfrm>
          <a:prstGeom prst="line">
            <a:avLst/>
          </a:prstGeom>
          <a:noFill/>
          <a:ln w="57150" cap="sq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142"/>
          <p:cNvSpPr>
            <a:spLocks noChangeShapeType="1"/>
          </p:cNvSpPr>
          <p:nvPr/>
        </p:nvSpPr>
        <p:spPr bwMode="auto">
          <a:xfrm>
            <a:off x="6059531" y="4338580"/>
            <a:ext cx="1219200" cy="0"/>
          </a:xfrm>
          <a:prstGeom prst="line">
            <a:avLst/>
          </a:prstGeom>
          <a:noFill/>
          <a:ln w="57150" cap="sq">
            <a:solidFill>
              <a:srgbClr val="00FF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" name="Line 144"/>
          <p:cNvSpPr>
            <a:spLocks noChangeShapeType="1"/>
          </p:cNvSpPr>
          <p:nvPr/>
        </p:nvSpPr>
        <p:spPr bwMode="auto">
          <a:xfrm>
            <a:off x="5602331" y="4338580"/>
            <a:ext cx="457200" cy="0"/>
          </a:xfrm>
          <a:prstGeom prst="line">
            <a:avLst/>
          </a:prstGeom>
          <a:noFill/>
          <a:ln w="57150" cap="sq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46" name="Object 147"/>
          <p:cNvGraphicFramePr>
            <a:graphicFrameLocks noChangeAspect="1"/>
          </p:cNvGraphicFramePr>
          <p:nvPr>
            <p:extLst/>
          </p:nvPr>
        </p:nvGraphicFramePr>
        <p:xfrm>
          <a:off x="5373732" y="113818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Equation" r:id="rId21" imgW="152268" imgH="164957" progId="Equation.3">
                  <p:embed/>
                </p:oleObj>
              </mc:Choice>
              <mc:Fallback>
                <p:oleObj name="Equation" r:id="rId21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3732" y="113818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7" name="Straight Arrow Connector 148"/>
          <p:cNvCxnSpPr>
            <a:cxnSpLocks noChangeShapeType="1"/>
          </p:cNvCxnSpPr>
          <p:nvPr/>
        </p:nvCxnSpPr>
        <p:spPr bwMode="auto">
          <a:xfrm flipH="1">
            <a:off x="7727994" y="2204980"/>
            <a:ext cx="703262" cy="1828800"/>
          </a:xfrm>
          <a:prstGeom prst="straightConnector1">
            <a:avLst/>
          </a:prstGeom>
          <a:noFill/>
          <a:ln w="3175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148" name="TextBox 149"/>
          <p:cNvSpPr txBox="1">
            <a:spLocks noChangeArrowheads="1"/>
          </p:cNvSpPr>
          <p:nvPr/>
        </p:nvSpPr>
        <p:spPr bwMode="auto">
          <a:xfrm>
            <a:off x="5892571" y="1285818"/>
            <a:ext cx="10086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00FF"/>
                </a:solidFill>
              </a:rPr>
              <a:t>physician</a:t>
            </a:r>
          </a:p>
          <a:p>
            <a:pPr algn="ctr" eaLnBrk="1" hangingPunct="1"/>
            <a:r>
              <a:rPr lang="en-US" sz="1400" b="1" dirty="0">
                <a:solidFill>
                  <a:srgbClr val="0000FF"/>
                </a:solidFill>
              </a:rPr>
              <a:t>mean</a:t>
            </a:r>
          </a:p>
        </p:txBody>
      </p:sp>
      <p:cxnSp>
        <p:nvCxnSpPr>
          <p:cNvPr id="149" name="Straight Arrow Connector 150"/>
          <p:cNvCxnSpPr>
            <a:cxnSpLocks noChangeShapeType="1"/>
          </p:cNvCxnSpPr>
          <p:nvPr/>
        </p:nvCxnSpPr>
        <p:spPr bwMode="auto">
          <a:xfrm flipH="1">
            <a:off x="6092870" y="1860494"/>
            <a:ext cx="185737" cy="649287"/>
          </a:xfrm>
          <a:prstGeom prst="straightConnector1">
            <a:avLst/>
          </a:prstGeom>
          <a:noFill/>
          <a:ln w="31750" cap="sq" algn="ctr">
            <a:solidFill>
              <a:srgbClr val="0000FF"/>
            </a:solidFill>
            <a:round/>
            <a:headEnd type="none" w="sm" len="sm"/>
            <a:tailEnd type="arrow" w="med" len="med"/>
          </a:ln>
        </p:spPr>
      </p:cxnSp>
      <p:sp>
        <p:nvSpPr>
          <p:cNvPr id="150" name="TextBox 151"/>
          <p:cNvSpPr txBox="1">
            <a:spLocks noChangeArrowheads="1"/>
          </p:cNvSpPr>
          <p:nvPr/>
        </p:nvSpPr>
        <p:spPr bwMode="auto">
          <a:xfrm>
            <a:off x="7242307" y="1187393"/>
            <a:ext cx="769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patient</a:t>
            </a:r>
          </a:p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mean</a:t>
            </a:r>
            <a:endParaRPr lang="en-US" sz="1400" b="1" baseline="-25000" dirty="0">
              <a:solidFill>
                <a:srgbClr val="00B050"/>
              </a:solidFill>
            </a:endParaRPr>
          </a:p>
        </p:txBody>
      </p:sp>
      <p:cxnSp>
        <p:nvCxnSpPr>
          <p:cNvPr id="151" name="Straight Arrow Connector 152"/>
          <p:cNvCxnSpPr>
            <a:cxnSpLocks noChangeShapeType="1"/>
          </p:cNvCxnSpPr>
          <p:nvPr/>
        </p:nvCxnSpPr>
        <p:spPr bwMode="auto">
          <a:xfrm flipH="1">
            <a:off x="7327945" y="1809694"/>
            <a:ext cx="320675" cy="1792287"/>
          </a:xfrm>
          <a:prstGeom prst="straightConnector1">
            <a:avLst/>
          </a:prstGeom>
          <a:noFill/>
          <a:ln w="31750" cap="sq" algn="ctr">
            <a:solidFill>
              <a:srgbClr val="29CD39"/>
            </a:solidFill>
            <a:round/>
            <a:headEnd type="none" w="sm" len="sm"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1513933" y="5562600"/>
                <a:ext cx="9144000" cy="823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4400" i="1">
                          <a:latin typeface="Cambria Math"/>
                        </a:rPr>
                        <m:t>=</m:t>
                      </m:r>
                      <m:r>
                        <a:rPr lang="en-US" sz="4400" i="1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4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4400" i="1" dirty="0"/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067" y="5562600"/>
                <a:ext cx="9144000" cy="823944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Rectangle 152"/>
              <p:cNvSpPr/>
              <p:nvPr/>
            </p:nvSpPr>
            <p:spPr>
              <a:xfrm>
                <a:off x="5446159" y="4412745"/>
                <a:ext cx="78906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3" name="Rectangle 1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159" y="4412744"/>
                <a:ext cx="789062" cy="584775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6265208" y="4470975"/>
                <a:ext cx="869212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208" y="4470975"/>
                <a:ext cx="869212" cy="624338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7087356" y="4431412"/>
                <a:ext cx="943913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3355" y="4431412"/>
                <a:ext cx="943913" cy="624338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8264647" y="1580642"/>
                <a:ext cx="969111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0646" y="1580642"/>
                <a:ext cx="969111" cy="624338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9260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54480" y="1295400"/>
                <a:ext cx="9144000" cy="823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4400" i="1">
                          <a:latin typeface="Cambria Math"/>
                        </a:rPr>
                        <m:t>=</m:t>
                      </m:r>
                      <m:r>
                        <a:rPr lang="en-US" sz="4400" i="1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4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4400" i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" y="1295400"/>
                <a:ext cx="9144000" cy="82394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225862" y="2667001"/>
                <a:ext cx="3678956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44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400" i="1">
                          <a:latin typeface="Cambria Math"/>
                        </a:rPr>
                        <m:t>~ </m:t>
                      </m:r>
                      <m:r>
                        <a:rPr lang="en-US" sz="4400" i="1">
                          <a:latin typeface="Cambria Math"/>
                        </a:rPr>
                        <m:t>𝑁</m:t>
                      </m:r>
                      <m:r>
                        <a:rPr lang="en-US" sz="4400" i="1"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4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𝛾</m:t>
                          </m:r>
                        </m:e>
                        <m:sup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44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862" y="2667000"/>
                <a:ext cx="3678956" cy="76944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116858" y="3581043"/>
                <a:ext cx="3787960" cy="8375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4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400" i="1">
                          <a:latin typeface="Cambria Math"/>
                        </a:rPr>
                        <m:t>~ </m:t>
                      </m:r>
                      <m:r>
                        <a:rPr lang="en-US" sz="4400" i="1">
                          <a:latin typeface="Cambria Math"/>
                        </a:rPr>
                        <m:t>𝑁</m:t>
                      </m:r>
                      <m:r>
                        <a:rPr lang="en-US" sz="4400" i="1"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44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p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44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858" y="3581042"/>
                <a:ext cx="3787960" cy="83753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043569" y="4585199"/>
                <a:ext cx="3934539" cy="8375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𝑗𝑘</m:t>
                          </m:r>
                        </m:sub>
                      </m:sSub>
                      <m:r>
                        <a:rPr lang="en-US" sz="44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400" i="1">
                          <a:latin typeface="Cambria Math"/>
                        </a:rPr>
                        <m:t>~ </m:t>
                      </m:r>
                      <m:r>
                        <a:rPr lang="en-US" sz="4400" i="1">
                          <a:latin typeface="Cambria Math"/>
                        </a:rPr>
                        <m:t>𝑁</m:t>
                      </m:r>
                      <m:r>
                        <a:rPr lang="en-US" sz="4400" i="1"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44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i="1">
                              <a:solidFill>
                                <a:srgbClr val="FF33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44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44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568" y="4585198"/>
                <a:ext cx="3934539" cy="83753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8935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029201" y="2980924"/>
                <a:ext cx="5591175" cy="690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6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600" i="1">
                          <a:latin typeface="Cambria Math"/>
                        </a:rPr>
                        <m:t>=</m:t>
                      </m:r>
                      <m:r>
                        <a:rPr lang="en-US" sz="3600" i="1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3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600" i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980923"/>
                <a:ext cx="5591175" cy="69089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05723" y="2394680"/>
            <a:ext cx="524655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008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3397686" y="1807082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3397688" y="6144715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799836" y="6144715"/>
            <a:ext cx="18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24001" y="617400"/>
                <a:ext cx="9143639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r>
                        <a:rPr lang="en-US" sz="3200" i="1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 bwMode="auto">
          <a:xfrm flipV="1">
            <a:off x="3397687" y="4321682"/>
            <a:ext cx="5849077" cy="2571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6706049" y="3883532"/>
            <a:ext cx="0" cy="451008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3397688" y="3883532"/>
            <a:ext cx="5257800" cy="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6706049" y="3139024"/>
            <a:ext cx="0" cy="67187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3397688" y="3182994"/>
            <a:ext cx="5365548" cy="28668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3667300" y="3494791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physician mean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97779" y="2842330"/>
            <a:ext cx="144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6706049" y="2268594"/>
            <a:ext cx="0" cy="9144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6628692" y="2081402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6416663" y="1494913"/>
                <a:ext cx="869597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2662" y="1494913"/>
                <a:ext cx="869597" cy="5579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6794884" y="2434298"/>
                <a:ext cx="847540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884" y="2434298"/>
                <a:ext cx="847540" cy="5579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826689" y="3195855"/>
                <a:ext cx="783933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2688" y="3195855"/>
                <a:ext cx="783933" cy="5579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6901218" y="3798462"/>
                <a:ext cx="7150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217" y="3798462"/>
                <a:ext cx="71500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318164" y="3970260"/>
                <a:ext cx="51308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/>
                          <a:ea typeface="Cambria Math"/>
                        </a:rPr>
                        <m:t>𝜇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4163" y="3970259"/>
                <a:ext cx="533929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3652060" y="3978076"/>
            <a:ext cx="1308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grand mean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83995" y="614471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41674" y="6136383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5196" y="3010403"/>
            <a:ext cx="4544517" cy="170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103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992610" y="1883793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992612" y="6074793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356255" y="6119178"/>
            <a:ext cx="18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24001" y="617400"/>
                <a:ext cx="9143639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 bwMode="auto">
          <a:xfrm flipV="1">
            <a:off x="2992611" y="4398393"/>
            <a:ext cx="5849077" cy="2571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6300973" y="3960243"/>
            <a:ext cx="0" cy="451008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992612" y="3960243"/>
            <a:ext cx="5257800" cy="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6300973" y="3215735"/>
            <a:ext cx="0" cy="67187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2992612" y="3259705"/>
            <a:ext cx="5365548" cy="28668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3262224" y="3571502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physician mean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92703" y="2919041"/>
            <a:ext cx="144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6300973" y="2345305"/>
            <a:ext cx="0" cy="9144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6223616" y="215811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6011587" y="1571624"/>
                <a:ext cx="869597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586" y="1571624"/>
                <a:ext cx="869597" cy="5579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6389808" y="2511009"/>
                <a:ext cx="847540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5808" y="2511009"/>
                <a:ext cx="847540" cy="5579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421613" y="3272566"/>
                <a:ext cx="783933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612" y="3272566"/>
                <a:ext cx="783933" cy="5579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6496142" y="3875173"/>
                <a:ext cx="7150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2141" y="3875173"/>
                <a:ext cx="71500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8913087" y="4046971"/>
                <a:ext cx="7110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087" y="4046970"/>
                <a:ext cx="711092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3246984" y="4054787"/>
            <a:ext cx="1308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grand mean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978919" y="626543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250033" y="618073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871570" y="3779238"/>
            <a:ext cx="357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Systolic Blood Pressure (mm/Hg)</a:t>
            </a:r>
          </a:p>
        </p:txBody>
      </p:sp>
    </p:spTree>
    <p:extLst>
      <p:ext uri="{BB962C8B-B14F-4D97-AF65-F5344CB8AC3E}">
        <p14:creationId xmlns:p14="http://schemas.microsoft.com/office/powerpoint/2010/main" val="2462734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723631" y="1759059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723633" y="5950059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053200" y="6005252"/>
            <a:ext cx="18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24000" y="617400"/>
                <a:ext cx="914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(</m:t>
                      </m:r>
                      <m:r>
                        <a:rPr lang="en-US" sz="2800" i="1">
                          <a:latin typeface="Cambria Math"/>
                        </a:rPr>
                        <m:t>𝑎𝑔𝑒</m:t>
                      </m:r>
                      <m:r>
                        <a:rPr lang="en-US" sz="2800" i="1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4000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3204760" y="4273659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3224766" y="5110662"/>
            <a:ext cx="1965404" cy="410465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 bwMode="auto">
          <a:xfrm flipV="1">
            <a:off x="3204759" y="2844909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6" name="TextBox 15"/>
          <p:cNvSpPr txBox="1"/>
          <p:nvPr/>
        </p:nvSpPr>
        <p:spPr>
          <a:xfrm rot="-480000">
            <a:off x="3218734" y="2993617"/>
            <a:ext cx="2644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 (fixed slope)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3215443" y="399743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3132370" y="2295351"/>
            <a:ext cx="5029200" cy="2103307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CC6600"/>
            </a:solidFill>
            <a:prstDash val="sysDot"/>
            <a:round/>
            <a:headEnd type="none" w="sm" len="sm"/>
            <a:tailEnd type="none" w="sm" len="sm"/>
          </a:ln>
          <a:effectLst/>
        </p:spPr>
      </p:cxnSp>
      <p:sp>
        <p:nvSpPr>
          <p:cNvPr id="19" name="TextBox 18"/>
          <p:cNvSpPr txBox="1"/>
          <p:nvPr/>
        </p:nvSpPr>
        <p:spPr>
          <a:xfrm rot="-1380000">
            <a:off x="3129708" y="3755059"/>
            <a:ext cx="2926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patient mean (random slope)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4781034" y="346025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287535" y="281122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075276" y="338405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4130111" y="4278156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6595999" y="2522011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7829034" y="256487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227668" y="2172511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09940" y="607479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38999" y="6005253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578277" y="3703084"/>
            <a:ext cx="357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Systolic Blood Pressure (mm/Hg)</a:t>
            </a:r>
          </a:p>
        </p:txBody>
      </p:sp>
    </p:spTree>
    <p:extLst>
      <p:ext uri="{BB962C8B-B14F-4D97-AF65-F5344CB8AC3E}">
        <p14:creationId xmlns:p14="http://schemas.microsoft.com/office/powerpoint/2010/main" val="10939904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819398" y="1874913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819400" y="6065913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105685" y="6122515"/>
            <a:ext cx="18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24000" y="617400"/>
                <a:ext cx="914364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3300527" y="4389513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3320533" y="5226516"/>
            <a:ext cx="1965404" cy="410465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 flipV="1">
            <a:off x="6127761" y="4237113"/>
            <a:ext cx="0" cy="6096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3300528" y="3951363"/>
            <a:ext cx="4776673" cy="707524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6127761" y="3279492"/>
            <a:ext cx="0" cy="910894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3300526" y="2960763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9" name="TextBox 18"/>
          <p:cNvSpPr txBox="1"/>
          <p:nvPr/>
        </p:nvSpPr>
        <p:spPr>
          <a:xfrm rot="-480000">
            <a:off x="3312467" y="4492172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physician mean</a:t>
            </a:r>
          </a:p>
        </p:txBody>
      </p:sp>
      <p:sp>
        <p:nvSpPr>
          <p:cNvPr id="20" name="TextBox 19"/>
          <p:cNvSpPr txBox="1"/>
          <p:nvPr/>
        </p:nvSpPr>
        <p:spPr>
          <a:xfrm rot="-480000">
            <a:off x="3233534" y="3264370"/>
            <a:ext cx="144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6127761" y="2336425"/>
            <a:ext cx="0" cy="9144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6050404" y="214923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838375" y="1562744"/>
                <a:ext cx="869597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374" y="1562744"/>
                <a:ext cx="869597" cy="5579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6160803" y="2240027"/>
                <a:ext cx="847540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803" y="2240027"/>
                <a:ext cx="847540" cy="5579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205119" y="3462858"/>
                <a:ext cx="783933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118" y="3462858"/>
                <a:ext cx="783933" cy="5579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6265339" y="4153619"/>
                <a:ext cx="7150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338" y="4153619"/>
                <a:ext cx="715003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2805707" y="622929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67801" y="618407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663168" y="3770358"/>
            <a:ext cx="357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Systolic Blood Pressure (mm/Hg)</a:t>
            </a:r>
          </a:p>
        </p:txBody>
      </p:sp>
    </p:spTree>
    <p:extLst>
      <p:ext uri="{BB962C8B-B14F-4D97-AF65-F5344CB8AC3E}">
        <p14:creationId xmlns:p14="http://schemas.microsoft.com/office/powerpoint/2010/main" val="33307976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819393" y="1671112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819395" y="5862112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294464" y="5984838"/>
            <a:ext cx="18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3300522" y="4185712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3320528" y="5022715"/>
            <a:ext cx="1965404" cy="410465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 bwMode="auto">
          <a:xfrm flipV="1">
            <a:off x="3300521" y="2756962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5" name="TextBox 14"/>
          <p:cNvSpPr txBox="1"/>
          <p:nvPr/>
        </p:nvSpPr>
        <p:spPr>
          <a:xfrm rot="-480000">
            <a:off x="3314496" y="2905670"/>
            <a:ext cx="2644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 (fixed slope)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3311205" y="390948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876796" y="3372310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383297" y="2723280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171038" y="3296110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225873" y="4190209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691761" y="243406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7924796" y="247692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7323430" y="208456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524000" y="617400"/>
                <a:ext cx="914364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2805702" y="605449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49687" y="5984953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649897" y="3566557"/>
            <a:ext cx="357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Systolic Blood Pressure (mm/Hg)</a:t>
            </a:r>
          </a:p>
        </p:txBody>
      </p:sp>
    </p:spTree>
    <p:extLst>
      <p:ext uri="{BB962C8B-B14F-4D97-AF65-F5344CB8AC3E}">
        <p14:creationId xmlns:p14="http://schemas.microsoft.com/office/powerpoint/2010/main" val="2760279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723631" y="1759059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723633" y="5950059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952190" y="6005252"/>
            <a:ext cx="18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24000" y="617400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(</m:t>
                      </m:r>
                      <m:r>
                        <a:rPr lang="en-US" sz="2800" i="1">
                          <a:latin typeface="Cambria Math"/>
                        </a:rPr>
                        <m:t>𝑎𝑔𝑒</m:t>
                      </m:r>
                      <m:r>
                        <a:rPr lang="en-US" sz="2800" i="1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4000" cy="5579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3204760" y="4273659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3224766" y="5110662"/>
            <a:ext cx="1965404" cy="410465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 bwMode="auto">
          <a:xfrm flipV="1">
            <a:off x="3204759" y="2844909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6" name="TextBox 15"/>
          <p:cNvSpPr txBox="1"/>
          <p:nvPr/>
        </p:nvSpPr>
        <p:spPr>
          <a:xfrm rot="-480000">
            <a:off x="3218734" y="2993617"/>
            <a:ext cx="2644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 (fixed slope)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3215443" y="399743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3132370" y="2295351"/>
            <a:ext cx="5029200" cy="2103307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CC6600"/>
            </a:solidFill>
            <a:prstDash val="sysDot"/>
            <a:round/>
            <a:headEnd type="none" w="sm" len="sm"/>
            <a:tailEnd type="none" w="sm" len="sm"/>
          </a:ln>
          <a:effectLst/>
        </p:spPr>
      </p:cxnSp>
      <p:sp>
        <p:nvSpPr>
          <p:cNvPr id="19" name="TextBox 18"/>
          <p:cNvSpPr txBox="1"/>
          <p:nvPr/>
        </p:nvSpPr>
        <p:spPr>
          <a:xfrm rot="-1380000">
            <a:off x="3122495" y="3669892"/>
            <a:ext cx="3121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physician mean (random slope)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4781034" y="346025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287535" y="281122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075276" y="338405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4130111" y="4278156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6595999" y="2522011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7829034" y="256487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227668" y="2172511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09940" y="607479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53925" y="602410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556659" y="3654503"/>
            <a:ext cx="357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Systolic Blood Pressure (mm/Hg)</a:t>
            </a:r>
          </a:p>
        </p:txBody>
      </p:sp>
    </p:spTree>
    <p:extLst>
      <p:ext uri="{BB962C8B-B14F-4D97-AF65-F5344CB8AC3E}">
        <p14:creationId xmlns:p14="http://schemas.microsoft.com/office/powerpoint/2010/main" val="30985164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600366" y="1992112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600368" y="6183112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073565" y="6223387"/>
            <a:ext cx="18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30881" y="626686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930660" y="624224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23640" y="628247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(</m:t>
                      </m:r>
                      <m:r>
                        <a:rPr lang="en-US" sz="2800" i="1">
                          <a:latin typeface="Cambria Math"/>
                        </a:rPr>
                        <m:t>𝑎𝑔𝑒</m:t>
                      </m:r>
                      <m:r>
                        <a:rPr lang="en-US" sz="2800" i="1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3081495" y="4506712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7706926" y="4063981"/>
            <a:ext cx="0" cy="6096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3081496" y="4068562"/>
            <a:ext cx="4776673" cy="707524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7706926" y="3106360"/>
            <a:ext cx="0" cy="910894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3081494" y="3077962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9" name="TextBox 18"/>
          <p:cNvSpPr txBox="1"/>
          <p:nvPr/>
        </p:nvSpPr>
        <p:spPr>
          <a:xfrm rot="-480000">
            <a:off x="3050511" y="4609371"/>
            <a:ext cx="2375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physician mean (_cons)</a:t>
            </a:r>
          </a:p>
        </p:txBody>
      </p:sp>
      <p:sp>
        <p:nvSpPr>
          <p:cNvPr id="20" name="TextBox 19"/>
          <p:cNvSpPr txBox="1"/>
          <p:nvPr/>
        </p:nvSpPr>
        <p:spPr>
          <a:xfrm rot="-480000">
            <a:off x="2993872" y="3283821"/>
            <a:ext cx="2180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 (_cons)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7705768" y="2636182"/>
            <a:ext cx="0" cy="441783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CC66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7629569" y="187806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7629569" y="1366044"/>
                <a:ext cx="869597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5568" y="1366044"/>
                <a:ext cx="869597" cy="5579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7784283" y="1878063"/>
                <a:ext cx="847540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283" y="1878063"/>
                <a:ext cx="847540" cy="5579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7784283" y="3289726"/>
                <a:ext cx="936218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283" y="3289726"/>
                <a:ext cx="936218" cy="5579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7844504" y="3980487"/>
                <a:ext cx="7150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0503" y="3980487"/>
                <a:ext cx="715003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/>
          <p:cNvCxnSpPr/>
          <p:nvPr/>
        </p:nvCxnSpPr>
        <p:spPr bwMode="auto">
          <a:xfrm flipV="1">
            <a:off x="3009106" y="2601713"/>
            <a:ext cx="4849063" cy="2029999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CC6600"/>
            </a:solidFill>
            <a:prstDash val="sysDot"/>
            <a:round/>
            <a:headEnd type="none" w="sm" len="sm"/>
            <a:tailEnd type="none" w="sm" len="sm"/>
          </a:ln>
          <a:effectLst/>
        </p:spPr>
      </p:cxnSp>
      <p:cxnSp>
        <p:nvCxnSpPr>
          <p:cNvPr id="28" name="Straight Arrow Connector 27"/>
          <p:cNvCxnSpPr>
            <a:endCxn id="22" idx="4"/>
          </p:cNvCxnSpPr>
          <p:nvPr/>
        </p:nvCxnSpPr>
        <p:spPr bwMode="auto">
          <a:xfrm flipV="1">
            <a:off x="7705768" y="2030463"/>
            <a:ext cx="1158" cy="57125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3300"/>
            </a:solidFill>
            <a:prstDash val="solid"/>
            <a:round/>
            <a:headEnd type="none" w="sm" len="sm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7744078" y="2586474"/>
                <a:ext cx="1831912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(</m:t>
                      </m:r>
                      <m:r>
                        <a:rPr lang="en-US" sz="2800" i="1">
                          <a:latin typeface="Cambria Math"/>
                        </a:rPr>
                        <m:t>𝑎𝑔𝑒</m:t>
                      </m:r>
                      <m:r>
                        <a:rPr lang="en-US" sz="2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078" y="2586474"/>
                <a:ext cx="1831912" cy="55791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 rot="-1380000">
            <a:off x="3459804" y="3902945"/>
            <a:ext cx="2200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patient random slope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502682" y="3786177"/>
            <a:ext cx="357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Systolic Blood Pressure (mm/Hg)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3178597" y="5254091"/>
            <a:ext cx="1965404" cy="41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3437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960998" y="2209415"/>
                <a:ext cx="335771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40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000" i="1">
                          <a:latin typeface="Cambria Math"/>
                        </a:rPr>
                        <m:t>~ </m:t>
                      </m:r>
                      <m:r>
                        <a:rPr lang="en-US" sz="4000" i="1">
                          <a:latin typeface="Cambria Math"/>
                        </a:rPr>
                        <m:t>𝑁</m:t>
                      </m:r>
                      <m:r>
                        <a:rPr lang="en-US" sz="4000" i="1"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4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𝛾</m:t>
                          </m:r>
                        </m:e>
                        <m:sup>
                          <m:r>
                            <a:rPr lang="en-US" sz="4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40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6998" y="2209415"/>
                <a:ext cx="3357714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960998" y="3123815"/>
                <a:ext cx="3600152" cy="8030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0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000" i="1">
                          <a:latin typeface="Cambria Math"/>
                        </a:rPr>
                        <m:t>~ </m:t>
                      </m:r>
                      <m:r>
                        <a:rPr lang="en-US" sz="4000" i="1">
                          <a:latin typeface="Cambria Math"/>
                        </a:rPr>
                        <m:t>𝑁</m:t>
                      </m:r>
                      <m:r>
                        <a:rPr lang="en-US" sz="4000" i="1">
                          <a:latin typeface="Cambria Math"/>
                        </a:rPr>
                        <m:t>(0,</m:t>
                      </m:r>
                      <m:sSubSup>
                        <m:sSubSupPr>
                          <m:ctrlPr>
                            <a:rPr lang="en-US" sz="40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40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6998" y="3123815"/>
                <a:ext cx="3600152" cy="80304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960998" y="5178821"/>
                <a:ext cx="3579634" cy="7698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0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0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𝑗𝑘</m:t>
                          </m:r>
                        </m:sub>
                      </m:sSub>
                      <m:r>
                        <a:rPr lang="en-US" sz="40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000" i="1">
                          <a:latin typeface="Cambria Math"/>
                        </a:rPr>
                        <m:t>~ </m:t>
                      </m:r>
                      <m:r>
                        <a:rPr lang="en-US" sz="4000" i="1">
                          <a:latin typeface="Cambria Math"/>
                        </a:rPr>
                        <m:t>𝑁</m:t>
                      </m:r>
                      <m:r>
                        <a:rPr lang="en-US" sz="4000" i="1"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40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>
                              <a:solidFill>
                                <a:srgbClr val="FF33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40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40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6998" y="5178821"/>
                <a:ext cx="3579634" cy="76982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476375" y="1209223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(</m:t>
                      </m:r>
                      <m:r>
                        <a:rPr lang="en-US" sz="2800" i="1">
                          <a:latin typeface="Cambria Math"/>
                        </a:rPr>
                        <m:t>𝑎𝑔𝑒</m:t>
                      </m:r>
                      <m:r>
                        <a:rPr lang="en-US" sz="2800" i="1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7625" y="1209223"/>
                <a:ext cx="9144000" cy="5579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960999" y="4165604"/>
                <a:ext cx="3626441" cy="7788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0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40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0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n-US" sz="40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0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000" i="1">
                          <a:latin typeface="Cambria Math"/>
                        </a:rPr>
                        <m:t>~ </m:t>
                      </m:r>
                      <m:r>
                        <a:rPr lang="en-US" sz="4000" i="1">
                          <a:latin typeface="Cambria Math"/>
                        </a:rPr>
                        <m:t>𝑁</m:t>
                      </m:r>
                      <m:r>
                        <a:rPr lang="en-US" sz="4000" i="1">
                          <a:latin typeface="Cambria Math"/>
                        </a:rPr>
                        <m:t>(0,</m:t>
                      </m:r>
                      <m:sSubSup>
                        <m:sSubSupPr>
                          <m:ctrlPr>
                            <a:rPr lang="en-US" sz="40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sz="40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sz="40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40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6998" y="4165604"/>
                <a:ext cx="3626441" cy="77886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2356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514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6600" dirty="0"/>
              <a:t>How do we do this in Stata?</a:t>
            </a: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9800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992610" y="1883793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992612" y="6074793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356255" y="6119178"/>
            <a:ext cx="18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24001" y="617400"/>
                <a:ext cx="9143639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 bwMode="auto">
          <a:xfrm flipV="1">
            <a:off x="2992611" y="4398393"/>
            <a:ext cx="5849077" cy="2571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6300973" y="3960243"/>
            <a:ext cx="0" cy="451008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992612" y="3960243"/>
            <a:ext cx="5257800" cy="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6300973" y="3215735"/>
            <a:ext cx="0" cy="67187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2992612" y="3259705"/>
            <a:ext cx="5365548" cy="28668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3262224" y="3571502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physician mean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92703" y="2919041"/>
            <a:ext cx="144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6300973" y="2345305"/>
            <a:ext cx="0" cy="9144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6223616" y="215811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6011587" y="1571624"/>
                <a:ext cx="869597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586" y="1571624"/>
                <a:ext cx="869597" cy="5579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6389808" y="2511009"/>
                <a:ext cx="847540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5808" y="2511009"/>
                <a:ext cx="847540" cy="5579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421613" y="3272566"/>
                <a:ext cx="783933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612" y="3272566"/>
                <a:ext cx="783933" cy="5579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6496142" y="3875173"/>
                <a:ext cx="7150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2141" y="3875173"/>
                <a:ext cx="71500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8913087" y="4046971"/>
                <a:ext cx="7110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087" y="4046970"/>
                <a:ext cx="711092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3246984" y="4054787"/>
            <a:ext cx="1308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grand mean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978919" y="626543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250033" y="618073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871570" y="3779238"/>
            <a:ext cx="357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Systolic Blood Pressure (mm/Hg)</a:t>
            </a:r>
          </a:p>
        </p:txBody>
      </p:sp>
    </p:spTree>
    <p:extLst>
      <p:ext uri="{BB962C8B-B14F-4D97-AF65-F5344CB8AC3E}">
        <p14:creationId xmlns:p14="http://schemas.microsoft.com/office/powerpoint/2010/main" val="39007700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24001" y="617400"/>
                <a:ext cx="9143639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mixed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|| physician: || patient: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Coef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  Std. Err.      z    P&gt;|z|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250.0533   1.253489   199.49   0.000     247.5965    252.5101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Random-effects Parameters  |   Estimate   Std. Err.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physician: Identity 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4.228256   3.849052      .7100652    25.17818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patient: Identity   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</a:t>
            </a:r>
            <a:r>
              <a:rPr lang="en-US" sz="1200" b="1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1.98e-19   5.10e-19      1.29e-21    3.06e-17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(Residual) |   339.8134   10.49483      319.8541    361.0182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LR test vs. linear model: chi2(2) = 19.14 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&gt; chi2 = 0.0001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8525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24001" y="617400"/>
                <a:ext cx="9143639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r>
                        <a:rPr lang="en-US" sz="3200" i="1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719" y="1371600"/>
            <a:ext cx="6934200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9360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819398" y="1874913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819400" y="6065913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105685" y="6122515"/>
            <a:ext cx="18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24000" y="617400"/>
                <a:ext cx="914364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3300527" y="4389513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3320533" y="5226516"/>
            <a:ext cx="1965404" cy="410465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 flipV="1">
            <a:off x="6127761" y="4237113"/>
            <a:ext cx="0" cy="6096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3300528" y="3951363"/>
            <a:ext cx="4776673" cy="707524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6127761" y="3279492"/>
            <a:ext cx="0" cy="910894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3300526" y="2960763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9" name="TextBox 18"/>
          <p:cNvSpPr txBox="1"/>
          <p:nvPr/>
        </p:nvSpPr>
        <p:spPr>
          <a:xfrm rot="-480000">
            <a:off x="3312467" y="4492172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physician mean</a:t>
            </a:r>
          </a:p>
        </p:txBody>
      </p:sp>
      <p:sp>
        <p:nvSpPr>
          <p:cNvPr id="20" name="TextBox 19"/>
          <p:cNvSpPr txBox="1"/>
          <p:nvPr/>
        </p:nvSpPr>
        <p:spPr>
          <a:xfrm rot="-480000">
            <a:off x="3233534" y="3264370"/>
            <a:ext cx="144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6127761" y="2336425"/>
            <a:ext cx="0" cy="9144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6050404" y="214923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838375" y="1562744"/>
                <a:ext cx="869597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374" y="1562744"/>
                <a:ext cx="869597" cy="5579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6160803" y="2240027"/>
                <a:ext cx="847540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803" y="2240027"/>
                <a:ext cx="847540" cy="5579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205119" y="3462858"/>
                <a:ext cx="783933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118" y="3462858"/>
                <a:ext cx="783933" cy="5579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6265339" y="4153619"/>
                <a:ext cx="7150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338" y="4153619"/>
                <a:ext cx="715003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2805707" y="622929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67801" y="618407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663168" y="3770358"/>
            <a:ext cx="357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Systolic Blood Pressure (mm/Hg)</a:t>
            </a:r>
          </a:p>
        </p:txBody>
      </p:sp>
    </p:spTree>
    <p:extLst>
      <p:ext uri="{BB962C8B-B14F-4D97-AF65-F5344CB8AC3E}">
        <p14:creationId xmlns:p14="http://schemas.microsoft.com/office/powerpoint/2010/main" val="3628950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600366" y="1992112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600368" y="6183112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022549" y="6227105"/>
            <a:ext cx="18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30881" y="626686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930660" y="623001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23640" y="789103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(</m:t>
                      </m:r>
                      <m:r>
                        <a:rPr lang="en-US" sz="2800" i="1">
                          <a:latin typeface="Cambria Math"/>
                        </a:rPr>
                        <m:t>𝑎𝑔𝑒</m:t>
                      </m:r>
                      <m:r>
                        <a:rPr lang="en-US" sz="2800" i="1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789103"/>
                <a:ext cx="9144000" cy="55791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3081495" y="4506712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3101501" y="5343715"/>
            <a:ext cx="1965404" cy="410465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 bwMode="auto">
          <a:xfrm flipV="1">
            <a:off x="7705768" y="3761092"/>
            <a:ext cx="0" cy="910894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3081494" y="3710677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0" name="TextBox 19"/>
          <p:cNvSpPr txBox="1"/>
          <p:nvPr/>
        </p:nvSpPr>
        <p:spPr>
          <a:xfrm rot="-480000">
            <a:off x="2993872" y="3916536"/>
            <a:ext cx="2180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 (_cons)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7705768" y="3268897"/>
            <a:ext cx="0" cy="441783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CC66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7637383" y="2452951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7433247" y="1857310"/>
                <a:ext cx="70224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9247" y="1857310"/>
                <a:ext cx="702244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7830022" y="2583380"/>
                <a:ext cx="68018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6022" y="2583380"/>
                <a:ext cx="680186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7834736" y="3808656"/>
                <a:ext cx="81278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0735" y="3808656"/>
                <a:ext cx="812787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/>
          <p:cNvCxnSpPr/>
          <p:nvPr/>
        </p:nvCxnSpPr>
        <p:spPr bwMode="auto">
          <a:xfrm flipV="1">
            <a:off x="3009106" y="3234428"/>
            <a:ext cx="4849063" cy="2029999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CC6600"/>
            </a:solidFill>
            <a:prstDash val="sysDot"/>
            <a:round/>
            <a:headEnd type="none" w="sm" len="sm"/>
            <a:tailEnd type="none" w="sm" len="sm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7705768" y="2672440"/>
            <a:ext cx="1158" cy="57125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3300"/>
            </a:solidFill>
            <a:prstDash val="solid"/>
            <a:round/>
            <a:headEnd type="none" w="sm" len="sm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7744078" y="3219189"/>
                <a:ext cx="170848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(</m:t>
                      </m:r>
                      <m:r>
                        <a:rPr lang="en-US" sz="2800" i="1">
                          <a:latin typeface="Cambria Math"/>
                        </a:rPr>
                        <m:t>𝑎𝑔𝑒</m:t>
                      </m:r>
                      <m:r>
                        <a:rPr lang="en-US" sz="2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078" y="3219189"/>
                <a:ext cx="1708480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 rot="-1380000">
            <a:off x="3696949" y="4508657"/>
            <a:ext cx="2200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patient random slope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502682" y="3786177"/>
            <a:ext cx="357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Systolic Blood Pressure (mm/Hg)</a:t>
            </a:r>
          </a:p>
        </p:txBody>
      </p:sp>
    </p:spTree>
    <p:extLst>
      <p:ext uri="{BB962C8B-B14F-4D97-AF65-F5344CB8AC3E}">
        <p14:creationId xmlns:p14="http://schemas.microsoft.com/office/powerpoint/2010/main" val="2405491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0292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mixed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cage, || physician: || patient: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Coef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  Std. Err.      z    P&gt;|z|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8.552381   .0705304   121.26   0.000     8.414144    8.690618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250.0533    1.25345   199.49   0.000     247.5966    252.5101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Random-effects Parameters  |   Estimate   Std. Err.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physician: Identity          |</a:t>
            </a:r>
          </a:p>
          <a:p>
            <a:pPr marL="0" indent="0">
              <a:buNone/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4.602921   3.848604      .8939747    23.69965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patient: Identity   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</a:t>
            </a:r>
            <a:r>
              <a:rPr lang="en-US" sz="1200" b="1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5.079615   .9282736      3.550407    7.267475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(Residual) |   41.78608   1.392869      39.14337     44.6072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LR test vs. linear model: chi2(2) = 241.67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&gt; chi2 = 0.0000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524000" y="617400"/>
                <a:ext cx="914364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32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34823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24000" y="617400"/>
                <a:ext cx="914364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371600"/>
            <a:ext cx="70104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982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12668" y="4124569"/>
                <a:ext cx="2805383" cy="5945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i="1">
                          <a:latin typeface="Cambria Math"/>
                        </a:rPr>
                        <m:t>~ </m:t>
                      </m:r>
                      <m:r>
                        <a:rPr lang="en-US" sz="3200" i="1">
                          <a:latin typeface="Cambria Math"/>
                        </a:rPr>
                        <m:t>𝑁</m:t>
                      </m:r>
                      <m:r>
                        <a:rPr lang="en-US" sz="3200" i="1">
                          <a:latin typeface="Cambria Math"/>
                        </a:rPr>
                        <m:t>(0,</m:t>
                      </m:r>
                      <m:sSubSup>
                        <m:sSubSup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32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8667" y="4124569"/>
                <a:ext cx="2805383" cy="59452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571296" y="5630969"/>
                <a:ext cx="271055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2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i="1">
                          <a:latin typeface="Cambria Math"/>
                        </a:rPr>
                        <m:t>~ </m:t>
                      </m:r>
                      <m:r>
                        <a:rPr lang="en-US" sz="3200" i="1">
                          <a:latin typeface="Cambria Math"/>
                        </a:rPr>
                        <m:t>𝑁</m:t>
                      </m:r>
                      <m:r>
                        <a:rPr lang="en-US" sz="3200" i="1"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32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rgbClr val="FF33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32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2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296" y="5630968"/>
                <a:ext cx="2710550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524000" y="2504530"/>
                <a:ext cx="9144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600" i="1"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6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6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36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600" i="1">
                          <a:latin typeface="Cambria Math"/>
                        </a:rPr>
                        <m:t>(</m:t>
                      </m:r>
                      <m:r>
                        <a:rPr lang="en-US" sz="3600" i="1">
                          <a:latin typeface="Cambria Math"/>
                        </a:rPr>
                        <m:t>𝑎𝑔𝑒</m:t>
                      </m:r>
                      <m:r>
                        <a:rPr lang="en-US" sz="3600" i="1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600" i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04529"/>
                <a:ext cx="9144000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430012" y="4876801"/>
                <a:ext cx="2795894" cy="5906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32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i="1">
                          <a:latin typeface="Cambria Math"/>
                        </a:rPr>
                        <m:t>~ </m:t>
                      </m:r>
                      <m:r>
                        <a:rPr lang="en-US" sz="3200" i="1">
                          <a:latin typeface="Cambria Math"/>
                        </a:rPr>
                        <m:t>𝑁</m:t>
                      </m:r>
                      <m:r>
                        <a:rPr lang="en-US" sz="3200" i="1">
                          <a:latin typeface="Cambria Math"/>
                        </a:rPr>
                        <m:t>(0,</m:t>
                      </m:r>
                      <m:sSubSup>
                        <m:sSubSupPr>
                          <m:ctrlPr>
                            <a:rPr lang="en-US" sz="32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sz="32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32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012" y="4876800"/>
                <a:ext cx="2795894" cy="59061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2530613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99" y="1552280"/>
            <a:ext cx="7837602" cy="51533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b="1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models for binary data</a:t>
            </a:r>
          </a:p>
          <a:p>
            <a:r>
              <a:rPr lang="en-US" dirty="0"/>
              <a:t>Multilevel models for survival data</a:t>
            </a:r>
          </a:p>
          <a:p>
            <a:r>
              <a:rPr lang="en-US" dirty="0"/>
              <a:t>Multilevel structural equation models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1341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157479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5908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3082029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228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 noChangeAspect="1"/>
          </p:cNvGrpSpPr>
          <p:nvPr/>
        </p:nvGrpSpPr>
        <p:grpSpPr bwMode="auto">
          <a:xfrm>
            <a:off x="2494076" y="1981201"/>
            <a:ext cx="7203488" cy="4499841"/>
            <a:chOff x="368" y="692"/>
            <a:chExt cx="2521" cy="720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-54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-54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-54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1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" name="AutoShape 18"/>
            <p:cNvSpPr>
              <a:spLocks noChangeArrowheads="1"/>
            </p:cNvSpPr>
            <p:nvPr/>
          </p:nvSpPr>
          <p:spPr bwMode="auto">
            <a:xfrm>
              <a:off x="2122" y="692"/>
              <a:ext cx="428" cy="112"/>
            </a:xfrm>
            <a:prstGeom prst="flowChartAlternateProcess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21" name="AutoShape 19"/>
            <p:cNvCxnSpPr>
              <a:cxnSpLocks noChangeShapeType="1"/>
              <a:stCxn id="20" idx="2"/>
            </p:cNvCxnSpPr>
            <p:nvPr/>
          </p:nvCxnSpPr>
          <p:spPr bwMode="auto">
            <a:xfrm rot="5400000">
              <a:off x="2068" y="708"/>
              <a:ext cx="172" cy="364"/>
            </a:xfrm>
            <a:prstGeom prst="bentConnector3">
              <a:avLst>
                <a:gd name="adj1" fmla="val 49940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20"/>
            <p:cNvCxnSpPr>
              <a:cxnSpLocks noChangeShapeType="1"/>
              <a:stCxn id="20" idx="2"/>
            </p:cNvCxnSpPr>
            <p:nvPr/>
          </p:nvCxnSpPr>
          <p:spPr bwMode="auto">
            <a:xfrm rot="16200000" flipH="1">
              <a:off x="2381" y="759"/>
              <a:ext cx="172" cy="262"/>
            </a:xfrm>
            <a:prstGeom prst="bentConnector3">
              <a:avLst>
                <a:gd name="adj1" fmla="val 49940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21"/>
            <p:cNvCxnSpPr>
              <a:cxnSpLocks noChangeShapeType="1"/>
              <a:stCxn id="24" idx="2"/>
              <a:endCxn id="13" idx="0"/>
            </p:cNvCxnSpPr>
            <p:nvPr/>
          </p:nvCxnSpPr>
          <p:spPr bwMode="auto">
            <a:xfrm rot="5400000">
              <a:off x="745" y="738"/>
              <a:ext cx="162" cy="314"/>
            </a:xfrm>
            <a:prstGeom prst="bentConnector3">
              <a:avLst>
                <a:gd name="adj1" fmla="val 49843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>
              <a:off x="770" y="702"/>
              <a:ext cx="426" cy="112"/>
            </a:xfrm>
            <a:prstGeom prst="flowChartAlternateProcess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25" name="AutoShape 23"/>
            <p:cNvCxnSpPr>
              <a:cxnSpLocks noChangeShapeType="1"/>
              <a:stCxn id="24" idx="2"/>
              <a:endCxn id="33" idx="0"/>
            </p:cNvCxnSpPr>
            <p:nvPr/>
          </p:nvCxnSpPr>
          <p:spPr bwMode="auto">
            <a:xfrm rot="16200000" flipH="1">
              <a:off x="1071" y="726"/>
              <a:ext cx="162" cy="338"/>
            </a:xfrm>
            <a:prstGeom prst="bentConnector3">
              <a:avLst>
                <a:gd name="adj1" fmla="val 49843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1385" y="733"/>
              <a:ext cx="567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sz="2400" b="1" dirty="0">
                  <a:solidFill>
                    <a:srgbClr val="0000FF"/>
                  </a:solidFill>
                </a:rPr>
                <a:t>Physician</a:t>
              </a: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-54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-54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-54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-54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-54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-54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-54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-54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-54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449" y="896"/>
              <a:ext cx="424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sz="2400" b="1" dirty="0">
                  <a:solidFill>
                    <a:srgbClr val="29CD39"/>
                  </a:solidFill>
                </a:rPr>
                <a:t>Patient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314" y="1056"/>
              <a:ext cx="638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sz="2000" b="1" dirty="0">
                  <a:solidFill>
                    <a:srgbClr val="FF3300"/>
                  </a:solidFill>
                </a:rPr>
                <a:t>Observations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384" y="1279"/>
              <a:ext cx="245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kumimoji="1" lang="en-US" sz="2400" b="1" dirty="0">
                  <a:solidFill>
                    <a:srgbClr val="000000"/>
                  </a:solidFill>
                </a:rPr>
                <a:t>Repeated observations within patients treated </a:t>
              </a:r>
            </a:p>
            <a:p>
              <a:pPr algn="ctr"/>
              <a:r>
                <a:rPr kumimoji="1" lang="en-US" sz="2400" b="1" dirty="0">
                  <a:solidFill>
                    <a:srgbClr val="000000"/>
                  </a:solidFill>
                </a:rPr>
                <a:t>by the same physician may be correlated</a:t>
              </a:r>
              <a:endParaRPr kumimoji="1" lang="en-US" sz="2400" dirty="0">
                <a:solidFill>
                  <a:srgbClr val="EEECE1"/>
                </a:solidFill>
              </a:endParaRP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1546906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aphicFrame>
        <p:nvGraphicFramePr>
          <p:cNvPr id="5" name="Object 2"/>
          <p:cNvGraphicFramePr>
            <a:graphicFrameLocks noGrp="1" noChangeAspect="1"/>
          </p:cNvGraphicFramePr>
          <p:nvPr>
            <p:ph sz="quarter" idx="4294967295"/>
            <p:extLst/>
          </p:nvPr>
        </p:nvGraphicFramePr>
        <p:xfrm>
          <a:off x="3200401" y="2057936"/>
          <a:ext cx="5726113" cy="286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hart" r:id="rId4" imgW="10149729" imgH="5692140" progId="Excel.Chart.8">
                  <p:embed/>
                </p:oleObj>
              </mc:Choice>
              <mc:Fallback>
                <p:oleObj name="Chart" r:id="rId4" imgW="10149729" imgH="569214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1" y="2057936"/>
                        <a:ext cx="5726113" cy="286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3051175" y="4915436"/>
            <a:ext cx="6096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6099175" y="2019836"/>
            <a:ext cx="0" cy="28956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_s1040"/>
          <p:cNvSpPr>
            <a:spLocks noChangeArrowheads="1"/>
          </p:cNvSpPr>
          <p:nvPr/>
        </p:nvSpPr>
        <p:spPr bwMode="auto">
          <a:xfrm>
            <a:off x="3203575" y="4610637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0" name="_s1040"/>
          <p:cNvSpPr>
            <a:spLocks noChangeArrowheads="1"/>
          </p:cNvSpPr>
          <p:nvPr/>
        </p:nvSpPr>
        <p:spPr bwMode="auto">
          <a:xfrm>
            <a:off x="3889375" y="4610637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1" name="_s1040"/>
          <p:cNvSpPr>
            <a:spLocks noChangeArrowheads="1"/>
          </p:cNvSpPr>
          <p:nvPr/>
        </p:nvSpPr>
        <p:spPr bwMode="auto">
          <a:xfrm>
            <a:off x="4727575" y="4610637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2" name="_s1040"/>
          <p:cNvSpPr>
            <a:spLocks noChangeArrowheads="1"/>
          </p:cNvSpPr>
          <p:nvPr/>
        </p:nvSpPr>
        <p:spPr bwMode="auto">
          <a:xfrm>
            <a:off x="8537575" y="4610637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3" name="_s1040"/>
          <p:cNvSpPr>
            <a:spLocks noChangeArrowheads="1"/>
          </p:cNvSpPr>
          <p:nvPr/>
        </p:nvSpPr>
        <p:spPr bwMode="auto">
          <a:xfrm>
            <a:off x="7546975" y="4610637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4" name="_s1040"/>
          <p:cNvSpPr>
            <a:spLocks noChangeArrowheads="1"/>
          </p:cNvSpPr>
          <p:nvPr/>
        </p:nvSpPr>
        <p:spPr bwMode="auto">
          <a:xfrm>
            <a:off x="6327775" y="4610637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3051175" y="5372637"/>
            <a:ext cx="6096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Repeated observations within patient will vary about each patient’s mean.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3221468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3048000" y="2133600"/>
            <a:ext cx="6096000" cy="2863850"/>
            <a:chOff x="960" y="1152"/>
            <a:chExt cx="3840" cy="1804"/>
          </a:xfrm>
        </p:grpSpPr>
        <p:graphicFrame>
          <p:nvGraphicFramePr>
            <p:cNvPr id="7" name="Object 3"/>
            <p:cNvGraphicFramePr>
              <a:graphicFrameLocks noChangeAspect="1"/>
            </p:cNvGraphicFramePr>
            <p:nvPr/>
          </p:nvGraphicFramePr>
          <p:xfrm>
            <a:off x="1054" y="1169"/>
            <a:ext cx="3575" cy="17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0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69"/>
                          <a:ext cx="3575" cy="17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57150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V="1">
              <a:off x="2880" y="1152"/>
              <a:ext cx="0" cy="1776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2819400" y="5410201"/>
            <a:ext cx="7086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Patient’s means treated by the same physician will vary about their physician mean.</a:t>
            </a:r>
          </a:p>
        </p:txBody>
      </p:sp>
      <p:sp>
        <p:nvSpPr>
          <p:cNvPr id="11" name="Line 48"/>
          <p:cNvSpPr>
            <a:spLocks noChangeShapeType="1"/>
          </p:cNvSpPr>
          <p:nvPr/>
        </p:nvSpPr>
        <p:spPr bwMode="auto">
          <a:xfrm>
            <a:off x="6019800" y="2209800"/>
            <a:ext cx="0" cy="27432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" name="Group 49"/>
          <p:cNvGrpSpPr>
            <a:grpSpLocks/>
          </p:cNvGrpSpPr>
          <p:nvPr/>
        </p:nvGrpSpPr>
        <p:grpSpPr bwMode="auto">
          <a:xfrm>
            <a:off x="3048000" y="4267200"/>
            <a:ext cx="1447800" cy="692150"/>
            <a:chOff x="960" y="1104"/>
            <a:chExt cx="3840" cy="1828"/>
          </a:xfrm>
        </p:grpSpPr>
        <p:graphicFrame>
          <p:nvGraphicFramePr>
            <p:cNvPr id="13" name="Object 5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1" name="Chart" r:id="rId6" imgW="10149729" imgH="5692140" progId="Excel.Chart.8">
                    <p:embed/>
                  </p:oleObj>
                </mc:Choice>
                <mc:Fallback>
                  <p:oleObj name="Chart" r:id="rId6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Line 5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5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22" name="Group 59"/>
          <p:cNvGrpSpPr>
            <a:grpSpLocks/>
          </p:cNvGrpSpPr>
          <p:nvPr/>
        </p:nvGrpSpPr>
        <p:grpSpPr bwMode="auto">
          <a:xfrm>
            <a:off x="4191000" y="4267200"/>
            <a:ext cx="1447800" cy="692150"/>
            <a:chOff x="960" y="1104"/>
            <a:chExt cx="3840" cy="1828"/>
          </a:xfrm>
        </p:grpSpPr>
        <p:graphicFrame>
          <p:nvGraphicFramePr>
            <p:cNvPr id="23" name="Object 6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" name="Chart" r:id="rId8" imgW="10149729" imgH="5692140" progId="Excel.Chart.8">
                    <p:embed/>
                  </p:oleObj>
                </mc:Choice>
                <mc:Fallback>
                  <p:oleObj name="Chart" r:id="rId8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Line 6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6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32" name="Group 69"/>
          <p:cNvGrpSpPr>
            <a:grpSpLocks/>
          </p:cNvGrpSpPr>
          <p:nvPr/>
        </p:nvGrpSpPr>
        <p:grpSpPr bwMode="auto">
          <a:xfrm>
            <a:off x="5105400" y="4267200"/>
            <a:ext cx="1447800" cy="692150"/>
            <a:chOff x="960" y="1104"/>
            <a:chExt cx="3840" cy="1828"/>
          </a:xfrm>
        </p:grpSpPr>
        <p:graphicFrame>
          <p:nvGraphicFramePr>
            <p:cNvPr id="33" name="Object 7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" name="Chart" r:id="rId9" imgW="10149729" imgH="5692140" progId="Excel.Chart.8">
                    <p:embed/>
                  </p:oleObj>
                </mc:Choice>
                <mc:Fallback>
                  <p:oleObj name="Chart" r:id="rId9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Line 7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7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42" name="Group 79"/>
          <p:cNvGrpSpPr>
            <a:grpSpLocks/>
          </p:cNvGrpSpPr>
          <p:nvPr/>
        </p:nvGrpSpPr>
        <p:grpSpPr bwMode="auto">
          <a:xfrm>
            <a:off x="6553200" y="4267200"/>
            <a:ext cx="1447800" cy="692150"/>
            <a:chOff x="960" y="1104"/>
            <a:chExt cx="3840" cy="1828"/>
          </a:xfrm>
        </p:grpSpPr>
        <p:graphicFrame>
          <p:nvGraphicFramePr>
            <p:cNvPr id="43" name="Object 8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4" name="Chart" r:id="rId10" imgW="10149729" imgH="5692140" progId="Excel.Chart.8">
                    <p:embed/>
                  </p:oleObj>
                </mc:Choice>
                <mc:Fallback>
                  <p:oleObj name="Chart" r:id="rId10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Line 8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8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52" name="Group 89"/>
          <p:cNvGrpSpPr>
            <a:grpSpLocks/>
          </p:cNvGrpSpPr>
          <p:nvPr/>
        </p:nvGrpSpPr>
        <p:grpSpPr bwMode="auto">
          <a:xfrm>
            <a:off x="7772400" y="4267200"/>
            <a:ext cx="1447800" cy="692150"/>
            <a:chOff x="960" y="1104"/>
            <a:chExt cx="3840" cy="1828"/>
          </a:xfrm>
        </p:grpSpPr>
        <p:graphicFrame>
          <p:nvGraphicFramePr>
            <p:cNvPr id="53" name="Object 9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5" name="Chart" r:id="rId11" imgW="10149729" imgH="5692140" progId="Excel.Chart.8">
                    <p:embed/>
                  </p:oleObj>
                </mc:Choice>
                <mc:Fallback>
                  <p:oleObj name="Chart" r:id="rId11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Line 9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9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2878360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590800" y="5562601"/>
            <a:ext cx="7391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Physician means will vary about the grand mean.</a:t>
            </a:r>
          </a:p>
        </p:txBody>
      </p:sp>
      <p:grpSp>
        <p:nvGrpSpPr>
          <p:cNvPr id="7" name="Group 141"/>
          <p:cNvGrpSpPr>
            <a:grpSpLocks/>
          </p:cNvGrpSpPr>
          <p:nvPr/>
        </p:nvGrpSpPr>
        <p:grpSpPr bwMode="auto">
          <a:xfrm>
            <a:off x="2590800" y="3581400"/>
            <a:ext cx="2667000" cy="1492250"/>
            <a:chOff x="960" y="1152"/>
            <a:chExt cx="3888" cy="1804"/>
          </a:xfrm>
        </p:grpSpPr>
        <p:grpSp>
          <p:nvGrpSpPr>
            <p:cNvPr id="8" name="Group 142"/>
            <p:cNvGrpSpPr>
              <a:grpSpLocks/>
            </p:cNvGrpSpPr>
            <p:nvPr/>
          </p:nvGrpSpPr>
          <p:grpSpPr bwMode="auto">
            <a:xfrm>
              <a:off x="960" y="1152"/>
              <a:ext cx="3840" cy="1804"/>
              <a:chOff x="960" y="1152"/>
              <a:chExt cx="3840" cy="1804"/>
            </a:xfrm>
          </p:grpSpPr>
          <p:graphicFrame>
            <p:nvGraphicFramePr>
              <p:cNvPr id="60" name="Object 143"/>
              <p:cNvGraphicFramePr>
                <a:graphicFrameLocks noChangeAspect="1"/>
              </p:cNvGraphicFramePr>
              <p:nvPr/>
            </p:nvGraphicFramePr>
            <p:xfrm>
              <a:off x="1054" y="1169"/>
              <a:ext cx="3575" cy="17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4" name="Chart" r:id="rId4" imgW="10149729" imgH="5692140" progId="Excel.Chart.8">
                      <p:embed/>
                    </p:oleObj>
                  </mc:Choice>
                  <mc:Fallback>
                    <p:oleObj name="Chart" r:id="rId4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69"/>
                            <a:ext cx="3575" cy="17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1" name="Line 144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57150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Line 145"/>
              <p:cNvSpPr>
                <a:spLocks noChangeShapeType="1"/>
              </p:cNvSpPr>
              <p:nvPr/>
            </p:nvSpPr>
            <p:spPr bwMode="auto">
              <a:xfrm flipV="1">
                <a:off x="2880" y="1152"/>
                <a:ext cx="0" cy="177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" name="Line 146"/>
            <p:cNvSpPr>
              <a:spLocks noChangeShapeType="1"/>
            </p:cNvSpPr>
            <p:nvPr/>
          </p:nvSpPr>
          <p:spPr bwMode="auto">
            <a:xfrm>
              <a:off x="2832" y="1200"/>
              <a:ext cx="0" cy="172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147"/>
            <p:cNvGrpSpPr>
              <a:grpSpLocks/>
            </p:cNvGrpSpPr>
            <p:nvPr/>
          </p:nvGrpSpPr>
          <p:grpSpPr bwMode="auto">
            <a:xfrm>
              <a:off x="960" y="2496"/>
              <a:ext cx="912" cy="436"/>
              <a:chOff x="960" y="1104"/>
              <a:chExt cx="3840" cy="1828"/>
            </a:xfrm>
          </p:grpSpPr>
          <p:graphicFrame>
            <p:nvGraphicFramePr>
              <p:cNvPr id="51" name="Object 148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5" name="Chart" r:id="rId6" imgW="10149729" imgH="5692140" progId="Excel.Chart.8">
                      <p:embed/>
                    </p:oleObj>
                  </mc:Choice>
                  <mc:Fallback>
                    <p:oleObj name="Chart" r:id="rId6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2" name="Line 149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150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55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56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57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58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59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1" name="Group 157"/>
            <p:cNvGrpSpPr>
              <a:grpSpLocks/>
            </p:cNvGrpSpPr>
            <p:nvPr/>
          </p:nvGrpSpPr>
          <p:grpSpPr bwMode="auto">
            <a:xfrm>
              <a:off x="1680" y="2496"/>
              <a:ext cx="912" cy="436"/>
              <a:chOff x="960" y="1104"/>
              <a:chExt cx="3840" cy="1828"/>
            </a:xfrm>
          </p:grpSpPr>
          <p:graphicFrame>
            <p:nvGraphicFramePr>
              <p:cNvPr id="42" name="Object 158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6" name="Chart" r:id="rId8" imgW="10149729" imgH="5692140" progId="Excel.Chart.8">
                      <p:embed/>
                    </p:oleObj>
                  </mc:Choice>
                  <mc:Fallback>
                    <p:oleObj name="Chart" r:id="rId8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3" name="Line 159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160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46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47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48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49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50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2" name="Group 167"/>
            <p:cNvGrpSpPr>
              <a:grpSpLocks/>
            </p:cNvGrpSpPr>
            <p:nvPr/>
          </p:nvGrpSpPr>
          <p:grpSpPr bwMode="auto">
            <a:xfrm>
              <a:off x="2256" y="2496"/>
              <a:ext cx="912" cy="436"/>
              <a:chOff x="960" y="1104"/>
              <a:chExt cx="3840" cy="1828"/>
            </a:xfrm>
          </p:grpSpPr>
          <p:graphicFrame>
            <p:nvGraphicFramePr>
              <p:cNvPr id="33" name="Object 168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7" name="Chart" r:id="rId9" imgW="10149729" imgH="5692140" progId="Excel.Chart.8">
                      <p:embed/>
                    </p:oleObj>
                  </mc:Choice>
                  <mc:Fallback>
                    <p:oleObj name="Chart" r:id="rId9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4" name="Line 169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170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37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38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39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40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41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3" name="Group 177"/>
            <p:cNvGrpSpPr>
              <a:grpSpLocks/>
            </p:cNvGrpSpPr>
            <p:nvPr/>
          </p:nvGrpSpPr>
          <p:grpSpPr bwMode="auto">
            <a:xfrm>
              <a:off x="3168" y="2496"/>
              <a:ext cx="912" cy="436"/>
              <a:chOff x="960" y="1104"/>
              <a:chExt cx="3840" cy="1828"/>
            </a:xfrm>
          </p:grpSpPr>
          <p:graphicFrame>
            <p:nvGraphicFramePr>
              <p:cNvPr id="24" name="Object 178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8" name="Chart" r:id="rId10" imgW="10149729" imgH="5692140" progId="Excel.Chart.8">
                      <p:embed/>
                    </p:oleObj>
                  </mc:Choice>
                  <mc:Fallback>
                    <p:oleObj name="Chart" r:id="rId10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Line 179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180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8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9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30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31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32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4" name="Group 187"/>
            <p:cNvGrpSpPr>
              <a:grpSpLocks/>
            </p:cNvGrpSpPr>
            <p:nvPr/>
          </p:nvGrpSpPr>
          <p:grpSpPr bwMode="auto">
            <a:xfrm>
              <a:off x="3936" y="2496"/>
              <a:ext cx="912" cy="436"/>
              <a:chOff x="960" y="1104"/>
              <a:chExt cx="3840" cy="1828"/>
            </a:xfrm>
          </p:grpSpPr>
          <p:graphicFrame>
            <p:nvGraphicFramePr>
              <p:cNvPr id="15" name="Object 188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9" name="Chart" r:id="rId11" imgW="10149729" imgH="5692140" progId="Excel.Chart.8">
                      <p:embed/>
                    </p:oleObj>
                  </mc:Choice>
                  <mc:Fallback>
                    <p:oleObj name="Chart" r:id="rId11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Line 189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90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1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2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3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63" name="Group 197"/>
          <p:cNvGrpSpPr>
            <a:grpSpLocks/>
          </p:cNvGrpSpPr>
          <p:nvPr/>
        </p:nvGrpSpPr>
        <p:grpSpPr bwMode="auto">
          <a:xfrm>
            <a:off x="4114800" y="3657600"/>
            <a:ext cx="2667000" cy="1416050"/>
            <a:chOff x="960" y="1152"/>
            <a:chExt cx="3888" cy="1804"/>
          </a:xfrm>
        </p:grpSpPr>
        <p:grpSp>
          <p:nvGrpSpPr>
            <p:cNvPr id="64" name="Group 198"/>
            <p:cNvGrpSpPr>
              <a:grpSpLocks/>
            </p:cNvGrpSpPr>
            <p:nvPr/>
          </p:nvGrpSpPr>
          <p:grpSpPr bwMode="auto">
            <a:xfrm>
              <a:off x="960" y="1152"/>
              <a:ext cx="3840" cy="1804"/>
              <a:chOff x="960" y="1152"/>
              <a:chExt cx="3840" cy="1804"/>
            </a:xfrm>
          </p:grpSpPr>
          <p:graphicFrame>
            <p:nvGraphicFramePr>
              <p:cNvPr id="116" name="Object 199"/>
              <p:cNvGraphicFramePr>
                <a:graphicFrameLocks noChangeAspect="1"/>
              </p:cNvGraphicFramePr>
              <p:nvPr/>
            </p:nvGraphicFramePr>
            <p:xfrm>
              <a:off x="1054" y="1169"/>
              <a:ext cx="3575" cy="17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0" name="Chart" r:id="rId12" imgW="10149729" imgH="5692140" progId="Excel.Chart.8">
                      <p:embed/>
                    </p:oleObj>
                  </mc:Choice>
                  <mc:Fallback>
                    <p:oleObj name="Chart" r:id="rId12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69"/>
                            <a:ext cx="3575" cy="17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7" name="Line 200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57150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Line 201"/>
              <p:cNvSpPr>
                <a:spLocks noChangeShapeType="1"/>
              </p:cNvSpPr>
              <p:nvPr/>
            </p:nvSpPr>
            <p:spPr bwMode="auto">
              <a:xfrm flipV="1">
                <a:off x="2880" y="1152"/>
                <a:ext cx="0" cy="177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" name="Line 202"/>
            <p:cNvSpPr>
              <a:spLocks noChangeShapeType="1"/>
            </p:cNvSpPr>
            <p:nvPr/>
          </p:nvSpPr>
          <p:spPr bwMode="auto">
            <a:xfrm>
              <a:off x="2832" y="1200"/>
              <a:ext cx="0" cy="172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6" name="Group 203"/>
            <p:cNvGrpSpPr>
              <a:grpSpLocks/>
            </p:cNvGrpSpPr>
            <p:nvPr/>
          </p:nvGrpSpPr>
          <p:grpSpPr bwMode="auto">
            <a:xfrm>
              <a:off x="960" y="2496"/>
              <a:ext cx="912" cy="436"/>
              <a:chOff x="960" y="1104"/>
              <a:chExt cx="3840" cy="1828"/>
            </a:xfrm>
          </p:grpSpPr>
          <p:graphicFrame>
            <p:nvGraphicFramePr>
              <p:cNvPr id="107" name="Object 204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1" name="Chart" r:id="rId13" imgW="10149729" imgH="5692140" progId="Excel.Chart.8">
                      <p:embed/>
                    </p:oleObj>
                  </mc:Choice>
                  <mc:Fallback>
                    <p:oleObj name="Chart" r:id="rId13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8" name="Line 205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Line 206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11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12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13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14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15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67" name="Group 213"/>
            <p:cNvGrpSpPr>
              <a:grpSpLocks/>
            </p:cNvGrpSpPr>
            <p:nvPr/>
          </p:nvGrpSpPr>
          <p:grpSpPr bwMode="auto">
            <a:xfrm>
              <a:off x="1680" y="2496"/>
              <a:ext cx="912" cy="436"/>
              <a:chOff x="960" y="1104"/>
              <a:chExt cx="3840" cy="1828"/>
            </a:xfrm>
          </p:grpSpPr>
          <p:graphicFrame>
            <p:nvGraphicFramePr>
              <p:cNvPr id="98" name="Object 214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2" name="Chart" r:id="rId14" imgW="10149729" imgH="5692140" progId="Excel.Chart.8">
                      <p:embed/>
                    </p:oleObj>
                  </mc:Choice>
                  <mc:Fallback>
                    <p:oleObj name="Chart" r:id="rId14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9" name="Line 215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Line 216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02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03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04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05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06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68" name="Group 223"/>
            <p:cNvGrpSpPr>
              <a:grpSpLocks/>
            </p:cNvGrpSpPr>
            <p:nvPr/>
          </p:nvGrpSpPr>
          <p:grpSpPr bwMode="auto">
            <a:xfrm>
              <a:off x="2256" y="2496"/>
              <a:ext cx="912" cy="436"/>
              <a:chOff x="960" y="1104"/>
              <a:chExt cx="3840" cy="1828"/>
            </a:xfrm>
          </p:grpSpPr>
          <p:graphicFrame>
            <p:nvGraphicFramePr>
              <p:cNvPr id="89" name="Object 224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3" name="Chart" r:id="rId15" imgW="10149729" imgH="5692140" progId="Excel.Chart.8">
                      <p:embed/>
                    </p:oleObj>
                  </mc:Choice>
                  <mc:Fallback>
                    <p:oleObj name="Chart" r:id="rId15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0" name="Line 225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Line 226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93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94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95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96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97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69" name="Group 233"/>
            <p:cNvGrpSpPr>
              <a:grpSpLocks/>
            </p:cNvGrpSpPr>
            <p:nvPr/>
          </p:nvGrpSpPr>
          <p:grpSpPr bwMode="auto">
            <a:xfrm>
              <a:off x="3168" y="2496"/>
              <a:ext cx="912" cy="436"/>
              <a:chOff x="960" y="1104"/>
              <a:chExt cx="3840" cy="1828"/>
            </a:xfrm>
          </p:grpSpPr>
          <p:graphicFrame>
            <p:nvGraphicFramePr>
              <p:cNvPr id="80" name="Object 234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4" name="Chart" r:id="rId16" imgW="10149729" imgH="5692140" progId="Excel.Chart.8">
                      <p:embed/>
                    </p:oleObj>
                  </mc:Choice>
                  <mc:Fallback>
                    <p:oleObj name="Chart" r:id="rId16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1" name="Line 235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Line 236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84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85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86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87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88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70" name="Group 243"/>
            <p:cNvGrpSpPr>
              <a:grpSpLocks/>
            </p:cNvGrpSpPr>
            <p:nvPr/>
          </p:nvGrpSpPr>
          <p:grpSpPr bwMode="auto">
            <a:xfrm>
              <a:off x="3936" y="2496"/>
              <a:ext cx="912" cy="436"/>
              <a:chOff x="960" y="1104"/>
              <a:chExt cx="3840" cy="1828"/>
            </a:xfrm>
          </p:grpSpPr>
          <p:graphicFrame>
            <p:nvGraphicFramePr>
              <p:cNvPr id="71" name="Object 244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5" name="Chart" r:id="rId17" imgW="10149729" imgH="5692140" progId="Excel.Chart.8">
                      <p:embed/>
                    </p:oleObj>
                  </mc:Choice>
                  <mc:Fallback>
                    <p:oleObj name="Chart" r:id="rId17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2" name="Line 245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Line 246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75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76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77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78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79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19" name="Group 253"/>
          <p:cNvGrpSpPr>
            <a:grpSpLocks/>
          </p:cNvGrpSpPr>
          <p:nvPr/>
        </p:nvGrpSpPr>
        <p:grpSpPr bwMode="auto">
          <a:xfrm>
            <a:off x="5867400" y="3657600"/>
            <a:ext cx="2667000" cy="1416050"/>
            <a:chOff x="960" y="1152"/>
            <a:chExt cx="3888" cy="1804"/>
          </a:xfrm>
        </p:grpSpPr>
        <p:grpSp>
          <p:nvGrpSpPr>
            <p:cNvPr id="120" name="Group 254"/>
            <p:cNvGrpSpPr>
              <a:grpSpLocks/>
            </p:cNvGrpSpPr>
            <p:nvPr/>
          </p:nvGrpSpPr>
          <p:grpSpPr bwMode="auto">
            <a:xfrm>
              <a:off x="960" y="1152"/>
              <a:ext cx="3840" cy="1804"/>
              <a:chOff x="960" y="1152"/>
              <a:chExt cx="3840" cy="1804"/>
            </a:xfrm>
          </p:grpSpPr>
          <p:graphicFrame>
            <p:nvGraphicFramePr>
              <p:cNvPr id="172" name="Object 255"/>
              <p:cNvGraphicFramePr>
                <a:graphicFrameLocks noChangeAspect="1"/>
              </p:cNvGraphicFramePr>
              <p:nvPr/>
            </p:nvGraphicFramePr>
            <p:xfrm>
              <a:off x="1054" y="1169"/>
              <a:ext cx="3575" cy="17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6" name="Chart" r:id="rId18" imgW="10149729" imgH="5692140" progId="Excel.Chart.8">
                      <p:embed/>
                    </p:oleObj>
                  </mc:Choice>
                  <mc:Fallback>
                    <p:oleObj name="Chart" r:id="rId18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69"/>
                            <a:ext cx="3575" cy="17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3" name="Line 256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57150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" name="Line 257"/>
              <p:cNvSpPr>
                <a:spLocks noChangeShapeType="1"/>
              </p:cNvSpPr>
              <p:nvPr/>
            </p:nvSpPr>
            <p:spPr bwMode="auto">
              <a:xfrm flipV="1">
                <a:off x="2880" y="1152"/>
                <a:ext cx="0" cy="177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1" name="Line 258"/>
            <p:cNvSpPr>
              <a:spLocks noChangeShapeType="1"/>
            </p:cNvSpPr>
            <p:nvPr/>
          </p:nvSpPr>
          <p:spPr bwMode="auto">
            <a:xfrm>
              <a:off x="2832" y="1200"/>
              <a:ext cx="0" cy="172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2" name="Group 259"/>
            <p:cNvGrpSpPr>
              <a:grpSpLocks/>
            </p:cNvGrpSpPr>
            <p:nvPr/>
          </p:nvGrpSpPr>
          <p:grpSpPr bwMode="auto">
            <a:xfrm>
              <a:off x="960" y="2496"/>
              <a:ext cx="912" cy="436"/>
              <a:chOff x="960" y="1104"/>
              <a:chExt cx="3840" cy="1828"/>
            </a:xfrm>
          </p:grpSpPr>
          <p:graphicFrame>
            <p:nvGraphicFramePr>
              <p:cNvPr id="163" name="Object 260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7" name="Chart" r:id="rId19" imgW="10149729" imgH="5692140" progId="Excel.Chart.8">
                      <p:embed/>
                    </p:oleObj>
                  </mc:Choice>
                  <mc:Fallback>
                    <p:oleObj name="Chart" r:id="rId19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4" name="Line 261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Line 262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67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68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69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70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71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23" name="Group 269"/>
            <p:cNvGrpSpPr>
              <a:grpSpLocks/>
            </p:cNvGrpSpPr>
            <p:nvPr/>
          </p:nvGrpSpPr>
          <p:grpSpPr bwMode="auto">
            <a:xfrm>
              <a:off x="1680" y="2496"/>
              <a:ext cx="912" cy="436"/>
              <a:chOff x="960" y="1104"/>
              <a:chExt cx="3840" cy="1828"/>
            </a:xfrm>
          </p:grpSpPr>
          <p:graphicFrame>
            <p:nvGraphicFramePr>
              <p:cNvPr id="154" name="Object 270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8" name="Chart" r:id="rId20" imgW="10149729" imgH="5692140" progId="Excel.Chart.8">
                      <p:embed/>
                    </p:oleObj>
                  </mc:Choice>
                  <mc:Fallback>
                    <p:oleObj name="Chart" r:id="rId20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5" name="Line 271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Line 272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58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59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60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61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62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24" name="Group 279"/>
            <p:cNvGrpSpPr>
              <a:grpSpLocks/>
            </p:cNvGrpSpPr>
            <p:nvPr/>
          </p:nvGrpSpPr>
          <p:grpSpPr bwMode="auto">
            <a:xfrm>
              <a:off x="2256" y="2496"/>
              <a:ext cx="912" cy="436"/>
              <a:chOff x="960" y="1104"/>
              <a:chExt cx="3840" cy="1828"/>
            </a:xfrm>
          </p:grpSpPr>
          <p:graphicFrame>
            <p:nvGraphicFramePr>
              <p:cNvPr id="145" name="Object 280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9" name="Chart" r:id="rId21" imgW="10149729" imgH="5692140" progId="Excel.Chart.8">
                      <p:embed/>
                    </p:oleObj>
                  </mc:Choice>
                  <mc:Fallback>
                    <p:oleObj name="Chart" r:id="rId21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6" name="Line 281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Line 282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49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50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51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52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53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25" name="Group 289"/>
            <p:cNvGrpSpPr>
              <a:grpSpLocks/>
            </p:cNvGrpSpPr>
            <p:nvPr/>
          </p:nvGrpSpPr>
          <p:grpSpPr bwMode="auto">
            <a:xfrm>
              <a:off x="3168" y="2496"/>
              <a:ext cx="912" cy="436"/>
              <a:chOff x="960" y="1104"/>
              <a:chExt cx="3840" cy="1828"/>
            </a:xfrm>
          </p:grpSpPr>
          <p:graphicFrame>
            <p:nvGraphicFramePr>
              <p:cNvPr id="136" name="Object 290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0" name="Chart" r:id="rId22" imgW="10149729" imgH="5692140" progId="Excel.Chart.8">
                      <p:embed/>
                    </p:oleObj>
                  </mc:Choice>
                  <mc:Fallback>
                    <p:oleObj name="Chart" r:id="rId22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37" name="Line 291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" name="Line 292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40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41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42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43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44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26" name="Group 299"/>
            <p:cNvGrpSpPr>
              <a:grpSpLocks/>
            </p:cNvGrpSpPr>
            <p:nvPr/>
          </p:nvGrpSpPr>
          <p:grpSpPr bwMode="auto">
            <a:xfrm>
              <a:off x="3936" y="2496"/>
              <a:ext cx="912" cy="436"/>
              <a:chOff x="960" y="1104"/>
              <a:chExt cx="3840" cy="1828"/>
            </a:xfrm>
          </p:grpSpPr>
          <p:graphicFrame>
            <p:nvGraphicFramePr>
              <p:cNvPr id="127" name="Object 300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1" name="Chart" r:id="rId23" imgW="10149729" imgH="5692140" progId="Excel.Chart.8">
                      <p:embed/>
                    </p:oleObj>
                  </mc:Choice>
                  <mc:Fallback>
                    <p:oleObj name="Chart" r:id="rId23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8" name="Line 301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Line 302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31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32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33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34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35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75" name="Group 309"/>
          <p:cNvGrpSpPr>
            <a:grpSpLocks/>
          </p:cNvGrpSpPr>
          <p:nvPr/>
        </p:nvGrpSpPr>
        <p:grpSpPr bwMode="auto">
          <a:xfrm>
            <a:off x="7315200" y="3657600"/>
            <a:ext cx="2667000" cy="1416050"/>
            <a:chOff x="960" y="1152"/>
            <a:chExt cx="3888" cy="1804"/>
          </a:xfrm>
        </p:grpSpPr>
        <p:grpSp>
          <p:nvGrpSpPr>
            <p:cNvPr id="176" name="Group 310"/>
            <p:cNvGrpSpPr>
              <a:grpSpLocks/>
            </p:cNvGrpSpPr>
            <p:nvPr/>
          </p:nvGrpSpPr>
          <p:grpSpPr bwMode="auto">
            <a:xfrm>
              <a:off x="960" y="1152"/>
              <a:ext cx="3840" cy="1804"/>
              <a:chOff x="960" y="1152"/>
              <a:chExt cx="3840" cy="1804"/>
            </a:xfrm>
          </p:grpSpPr>
          <p:graphicFrame>
            <p:nvGraphicFramePr>
              <p:cNvPr id="228" name="Object 311"/>
              <p:cNvGraphicFramePr>
                <a:graphicFrameLocks noChangeAspect="1"/>
              </p:cNvGraphicFramePr>
              <p:nvPr/>
            </p:nvGraphicFramePr>
            <p:xfrm>
              <a:off x="1054" y="1169"/>
              <a:ext cx="3575" cy="17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2" name="Chart" r:id="rId24" imgW="10149729" imgH="5692140" progId="Excel.Chart.8">
                      <p:embed/>
                    </p:oleObj>
                  </mc:Choice>
                  <mc:Fallback>
                    <p:oleObj name="Chart" r:id="rId24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69"/>
                            <a:ext cx="3575" cy="17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9" name="Line 312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57150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" name="Line 313"/>
              <p:cNvSpPr>
                <a:spLocks noChangeShapeType="1"/>
              </p:cNvSpPr>
              <p:nvPr/>
            </p:nvSpPr>
            <p:spPr bwMode="auto">
              <a:xfrm flipV="1">
                <a:off x="2880" y="1152"/>
                <a:ext cx="0" cy="177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7" name="Line 314"/>
            <p:cNvSpPr>
              <a:spLocks noChangeShapeType="1"/>
            </p:cNvSpPr>
            <p:nvPr/>
          </p:nvSpPr>
          <p:spPr bwMode="auto">
            <a:xfrm>
              <a:off x="2832" y="1200"/>
              <a:ext cx="0" cy="172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8" name="Group 315"/>
            <p:cNvGrpSpPr>
              <a:grpSpLocks/>
            </p:cNvGrpSpPr>
            <p:nvPr/>
          </p:nvGrpSpPr>
          <p:grpSpPr bwMode="auto">
            <a:xfrm>
              <a:off x="960" y="2496"/>
              <a:ext cx="912" cy="436"/>
              <a:chOff x="960" y="1104"/>
              <a:chExt cx="3840" cy="1828"/>
            </a:xfrm>
          </p:grpSpPr>
          <p:graphicFrame>
            <p:nvGraphicFramePr>
              <p:cNvPr id="219" name="Object 316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3" name="Chart" r:id="rId25" imgW="10149729" imgH="5692140" progId="Excel.Chart.8">
                      <p:embed/>
                    </p:oleObj>
                  </mc:Choice>
                  <mc:Fallback>
                    <p:oleObj name="Chart" r:id="rId25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0" name="Line 317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" name="Line 318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23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24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25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26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27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79" name="Group 325"/>
            <p:cNvGrpSpPr>
              <a:grpSpLocks/>
            </p:cNvGrpSpPr>
            <p:nvPr/>
          </p:nvGrpSpPr>
          <p:grpSpPr bwMode="auto">
            <a:xfrm>
              <a:off x="1680" y="2496"/>
              <a:ext cx="912" cy="436"/>
              <a:chOff x="960" y="1104"/>
              <a:chExt cx="3840" cy="1828"/>
            </a:xfrm>
          </p:grpSpPr>
          <p:graphicFrame>
            <p:nvGraphicFramePr>
              <p:cNvPr id="210" name="Object 326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4" name="Chart" r:id="rId26" imgW="10149729" imgH="5692140" progId="Excel.Chart.8">
                      <p:embed/>
                    </p:oleObj>
                  </mc:Choice>
                  <mc:Fallback>
                    <p:oleObj name="Chart" r:id="rId26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11" name="Line 327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Line 328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14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15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16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17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18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80" name="Group 335"/>
            <p:cNvGrpSpPr>
              <a:grpSpLocks/>
            </p:cNvGrpSpPr>
            <p:nvPr/>
          </p:nvGrpSpPr>
          <p:grpSpPr bwMode="auto">
            <a:xfrm>
              <a:off x="2256" y="2496"/>
              <a:ext cx="912" cy="436"/>
              <a:chOff x="960" y="1104"/>
              <a:chExt cx="3840" cy="1828"/>
            </a:xfrm>
          </p:grpSpPr>
          <p:graphicFrame>
            <p:nvGraphicFramePr>
              <p:cNvPr id="201" name="Object 336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5" name="Chart" r:id="rId27" imgW="10149729" imgH="5692140" progId="Excel.Chart.8">
                      <p:embed/>
                    </p:oleObj>
                  </mc:Choice>
                  <mc:Fallback>
                    <p:oleObj name="Chart" r:id="rId27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2" name="Line 337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Line 338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5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6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7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8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9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81" name="Group 345"/>
            <p:cNvGrpSpPr>
              <a:grpSpLocks/>
            </p:cNvGrpSpPr>
            <p:nvPr/>
          </p:nvGrpSpPr>
          <p:grpSpPr bwMode="auto">
            <a:xfrm>
              <a:off x="3168" y="2496"/>
              <a:ext cx="912" cy="436"/>
              <a:chOff x="960" y="1104"/>
              <a:chExt cx="3840" cy="1828"/>
            </a:xfrm>
          </p:grpSpPr>
          <p:graphicFrame>
            <p:nvGraphicFramePr>
              <p:cNvPr id="192" name="Object 346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6" name="Chart" r:id="rId28" imgW="10149729" imgH="5692140" progId="Excel.Chart.8">
                      <p:embed/>
                    </p:oleObj>
                  </mc:Choice>
                  <mc:Fallback>
                    <p:oleObj name="Chart" r:id="rId28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3" name="Line 347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Line 348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6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7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8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9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0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82" name="Group 355"/>
            <p:cNvGrpSpPr>
              <a:grpSpLocks/>
            </p:cNvGrpSpPr>
            <p:nvPr/>
          </p:nvGrpSpPr>
          <p:grpSpPr bwMode="auto">
            <a:xfrm>
              <a:off x="3936" y="2496"/>
              <a:ext cx="912" cy="436"/>
              <a:chOff x="960" y="1104"/>
              <a:chExt cx="3840" cy="1828"/>
            </a:xfrm>
          </p:grpSpPr>
          <p:graphicFrame>
            <p:nvGraphicFramePr>
              <p:cNvPr id="183" name="Object 356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7" name="Chart" r:id="rId29" imgW="10149729" imgH="5692140" progId="Excel.Chart.8">
                      <p:embed/>
                    </p:oleObj>
                  </mc:Choice>
                  <mc:Fallback>
                    <p:oleObj name="Chart" r:id="rId29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4" name="Line 357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Line 358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87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88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89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0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1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</p:grpSp>
      <p:sp>
        <p:nvSpPr>
          <p:cNvPr id="231" name="Line 140"/>
          <p:cNvSpPr>
            <a:spLocks noChangeShapeType="1"/>
          </p:cNvSpPr>
          <p:nvPr/>
        </p:nvSpPr>
        <p:spPr bwMode="auto">
          <a:xfrm flipV="1">
            <a:off x="5715000" y="2514600"/>
            <a:ext cx="0" cy="2514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32" name="Object 231"/>
          <p:cNvGraphicFramePr>
            <a:graphicFrameLocks noChangeAspect="1"/>
          </p:cNvGraphicFramePr>
          <p:nvPr>
            <p:extLst/>
          </p:nvPr>
        </p:nvGraphicFramePr>
        <p:xfrm>
          <a:off x="5460825" y="205740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Equation" r:id="rId30" imgW="152268" imgH="164957" progId="Equation.3">
                  <p:embed/>
                </p:oleObj>
              </mc:Choice>
              <mc:Fallback>
                <p:oleObj name="Equation" r:id="rId30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0825" y="205740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3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2279492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624</Words>
  <Application>Microsoft Office PowerPoint</Application>
  <PresentationFormat>Widescreen</PresentationFormat>
  <Paragraphs>236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Courier New</vt:lpstr>
      <vt:lpstr>Times New Roman</vt:lpstr>
      <vt:lpstr>Office Theme</vt:lpstr>
      <vt:lpstr>Chart</vt:lpstr>
      <vt:lpstr>Equation</vt:lpstr>
      <vt:lpstr>PowerPoint Presentation</vt:lpstr>
      <vt:lpstr>PowerPoint Presentation</vt:lpstr>
      <vt:lpstr>PowerPoint Presentation</vt:lpstr>
      <vt:lpstr>Longitudinal Models</vt:lpstr>
      <vt:lpstr>Outline</vt:lpstr>
      <vt:lpstr>Three Level Models</vt:lpstr>
      <vt:lpstr>Three Level Models</vt:lpstr>
      <vt:lpstr>Three Level Models</vt:lpstr>
      <vt:lpstr>Three Level Models</vt:lpstr>
      <vt:lpstr>Three Level Models</vt:lpstr>
      <vt:lpstr>PowerPoint Presentation</vt:lpstr>
      <vt:lpstr>Three Level Models</vt:lpstr>
      <vt:lpstr>Three Level Models</vt:lpstr>
      <vt:lpstr>Three Level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do we do this in Stata?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GradQuant</dc:creator>
  <cp:lastModifiedBy>GradQuant</cp:lastModifiedBy>
  <cp:revision>1</cp:revision>
  <dcterms:created xsi:type="dcterms:W3CDTF">2018-02-26T21:30:40Z</dcterms:created>
  <dcterms:modified xsi:type="dcterms:W3CDTF">2018-02-26T21:31:05Z</dcterms:modified>
</cp:coreProperties>
</file>