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D8F8A-3B3E-4568-8473-9056008733EF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C273B6-E918-43A9-A297-E85AE7E347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25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1AE5D-2A48-41E7-9FFF-202990A0EC4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72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6293F-F99C-446D-A322-0483BCE8D59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49D27-9F1B-4A7D-A443-A3CBC1083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221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6293F-F99C-446D-A322-0483BCE8D59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49D27-9F1B-4A7D-A443-A3CBC1083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676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6293F-F99C-446D-A322-0483BCE8D59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49D27-9F1B-4A7D-A443-A3CBC1083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81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6293F-F99C-446D-A322-0483BCE8D59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49D27-9F1B-4A7D-A443-A3CBC1083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02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6293F-F99C-446D-A322-0483BCE8D59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49D27-9F1B-4A7D-A443-A3CBC1083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339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6293F-F99C-446D-A322-0483BCE8D59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49D27-9F1B-4A7D-A443-A3CBC1083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560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6293F-F99C-446D-A322-0483BCE8D59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49D27-9F1B-4A7D-A443-A3CBC1083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6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6293F-F99C-446D-A322-0483BCE8D59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49D27-9F1B-4A7D-A443-A3CBC1083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739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6293F-F99C-446D-A322-0483BCE8D59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49D27-9F1B-4A7D-A443-A3CBC1083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188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6293F-F99C-446D-A322-0483BCE8D59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49D27-9F1B-4A7D-A443-A3CBC1083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6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6293F-F99C-446D-A322-0483BCE8D59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49D27-9F1B-4A7D-A443-A3CBC1083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16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6293F-F99C-446D-A322-0483BCE8D59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49D27-9F1B-4A7D-A443-A3CBC1083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94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UWT_EWV6QI" TargetMode="External"/><Relationship Id="rId7" Type="http://schemas.openxmlformats.org/officeDocument/2006/relationships/image" Target="../media/image1.jpeg"/><Relationship Id="rId2" Type="http://schemas.openxmlformats.org/officeDocument/2006/relationships/hyperlink" Target="https://www.youtube.com/watch?v=KALxDwwqX1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og.stata.com/2014/07/18/how-to-simulate-multilevellongitudinal-data/" TargetMode="External"/><Relationship Id="rId5" Type="http://schemas.openxmlformats.org/officeDocument/2006/relationships/hyperlink" Target="http://blog.stata.com/2013/02/18/multilevel-linear-models-in-stata-part-2-longitudinal-data/" TargetMode="External"/><Relationship Id="rId4" Type="http://schemas.openxmlformats.org/officeDocument/2006/relationships/hyperlink" Target="http://blog.stata.com/2013/02/04/multilevel-linear-models-in-stata-part-1-components-of-variance/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mailto:chuber@stata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oleObject" Target="../embeddings/oleObject8.bin"/><Relationship Id="rId18" Type="http://schemas.openxmlformats.org/officeDocument/2006/relationships/oleObject" Target="../embeddings/oleObject13.bin"/><Relationship Id="rId26" Type="http://schemas.openxmlformats.org/officeDocument/2006/relationships/image" Target="../media/image640.png"/><Relationship Id="rId3" Type="http://schemas.openxmlformats.org/officeDocument/2006/relationships/image" Target="../media/image1.jpeg"/><Relationship Id="rId21" Type="http://schemas.openxmlformats.org/officeDocument/2006/relationships/image" Target="../media/image590.png"/><Relationship Id="rId7" Type="http://schemas.openxmlformats.org/officeDocument/2006/relationships/image" Target="../media/image8.emf"/><Relationship Id="rId12" Type="http://schemas.openxmlformats.org/officeDocument/2006/relationships/oleObject" Target="../embeddings/oleObject7.bin"/><Relationship Id="rId17" Type="http://schemas.openxmlformats.org/officeDocument/2006/relationships/oleObject" Target="../embeddings/oleObject12.bin"/><Relationship Id="rId25" Type="http://schemas.openxmlformats.org/officeDocument/2006/relationships/image" Target="../media/image630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.bin"/><Relationship Id="rId20" Type="http://schemas.openxmlformats.org/officeDocument/2006/relationships/oleObject" Target="../embeddings/oleObject15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6.bin"/><Relationship Id="rId24" Type="http://schemas.openxmlformats.org/officeDocument/2006/relationships/image" Target="../media/image620.png"/><Relationship Id="rId5" Type="http://schemas.openxmlformats.org/officeDocument/2006/relationships/image" Target="../media/image7.emf"/><Relationship Id="rId15" Type="http://schemas.openxmlformats.org/officeDocument/2006/relationships/oleObject" Target="../embeddings/oleObject10.bin"/><Relationship Id="rId23" Type="http://schemas.openxmlformats.org/officeDocument/2006/relationships/image" Target="../media/image611.png"/><Relationship Id="rId10" Type="http://schemas.openxmlformats.org/officeDocument/2006/relationships/oleObject" Target="../embeddings/oleObject5.bin"/><Relationship Id="rId19" Type="http://schemas.openxmlformats.org/officeDocument/2006/relationships/oleObject" Target="../embeddings/oleObject14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9.bin"/><Relationship Id="rId22" Type="http://schemas.openxmlformats.org/officeDocument/2006/relationships/image" Target="../media/image60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oleObject" Target="../embeddings/oleObject23.bin"/><Relationship Id="rId18" Type="http://schemas.openxmlformats.org/officeDocument/2006/relationships/oleObject" Target="../embeddings/oleObject28.bin"/><Relationship Id="rId26" Type="http://schemas.openxmlformats.org/officeDocument/2006/relationships/image" Target="../media/image70.png"/><Relationship Id="rId3" Type="http://schemas.openxmlformats.org/officeDocument/2006/relationships/image" Target="../media/image1.jpeg"/><Relationship Id="rId21" Type="http://schemas.openxmlformats.org/officeDocument/2006/relationships/image" Target="../media/image570.png"/><Relationship Id="rId7" Type="http://schemas.openxmlformats.org/officeDocument/2006/relationships/image" Target="../media/image8.emf"/><Relationship Id="rId12" Type="http://schemas.openxmlformats.org/officeDocument/2006/relationships/oleObject" Target="../embeddings/oleObject22.bin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6.bin"/><Relationship Id="rId20" Type="http://schemas.openxmlformats.org/officeDocument/2006/relationships/oleObject" Target="../embeddings/oleObject30.bin"/><Relationship Id="rId29" Type="http://schemas.openxmlformats.org/officeDocument/2006/relationships/image" Target="../media/image650.png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7.bin"/><Relationship Id="rId11" Type="http://schemas.openxmlformats.org/officeDocument/2006/relationships/oleObject" Target="../embeddings/oleObject21.bin"/><Relationship Id="rId24" Type="http://schemas.openxmlformats.org/officeDocument/2006/relationships/image" Target="../media/image67.png"/><Relationship Id="rId5" Type="http://schemas.openxmlformats.org/officeDocument/2006/relationships/image" Target="../media/image7.emf"/><Relationship Id="rId15" Type="http://schemas.openxmlformats.org/officeDocument/2006/relationships/oleObject" Target="../embeddings/oleObject25.bin"/><Relationship Id="rId23" Type="http://schemas.openxmlformats.org/officeDocument/2006/relationships/image" Target="../media/image65.png"/><Relationship Id="rId28" Type="http://schemas.openxmlformats.org/officeDocument/2006/relationships/image" Target="../media/image72.png"/><Relationship Id="rId10" Type="http://schemas.openxmlformats.org/officeDocument/2006/relationships/oleObject" Target="../embeddings/oleObject20.bin"/><Relationship Id="rId19" Type="http://schemas.openxmlformats.org/officeDocument/2006/relationships/oleObject" Target="../embeddings/oleObject29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19.bin"/><Relationship Id="rId14" Type="http://schemas.openxmlformats.org/officeDocument/2006/relationships/oleObject" Target="../embeddings/oleObject24.bin"/><Relationship Id="rId22" Type="http://schemas.openxmlformats.org/officeDocument/2006/relationships/image" Target="../media/image66.png"/><Relationship Id="rId27" Type="http://schemas.openxmlformats.org/officeDocument/2006/relationships/image" Target="../media/image7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523640" y="628247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(</m:t>
                      </m:r>
                      <m:r>
                        <a:rPr lang="en-US" sz="2800" i="1">
                          <a:latin typeface="Cambria Math"/>
                        </a:rPr>
                        <m:t>𝑎𝑔𝑒</m:t>
                      </m:r>
                      <m:r>
                        <a:rPr lang="en-US" sz="2800" i="1"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i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371600"/>
            <a:ext cx="6858000" cy="5143500"/>
          </a:xfrm>
        </p:spPr>
      </p:pic>
    </p:spTree>
    <p:extLst>
      <p:ext uri="{BB962C8B-B14F-4D97-AF65-F5344CB8AC3E}">
        <p14:creationId xmlns:p14="http://schemas.microsoft.com/office/powerpoint/2010/main" val="332592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610600" cy="5181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mixed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cage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ibn.physician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nocons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|| patient: cage ,   ///     </a:t>
            </a: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stddev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nolog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noheader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     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Coef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  Std. Err.      z    P&gt;|z|     [95% Conf. Interval]</a:t>
            </a: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cage |   8.552381   .1242629    68.82   0.000      8.30883    8.795932</a:t>
            </a: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|</a:t>
            </a: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physician |</a:t>
            </a:r>
          </a:p>
          <a:p>
            <a:pPr marL="0" indent="0">
              <a:buNone/>
            </a:pPr>
            <a:r>
              <a:rPr lang="en-US" sz="11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1  |   250.4871    .330735   757.37   0.000     249.8389    251.1354</a:t>
            </a:r>
          </a:p>
          <a:p>
            <a:pPr marL="0" indent="0">
              <a:buNone/>
            </a:pPr>
            <a:r>
              <a:rPr lang="en-US" sz="11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2  |   252.4686    .330735   763.36   0.000     251.8203    253.1168</a:t>
            </a:r>
          </a:p>
          <a:p>
            <a:pPr marL="0" indent="0">
              <a:buNone/>
            </a:pPr>
            <a:r>
              <a:rPr lang="en-US" sz="11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3  |   247.2043    .330735   747.44   0.000     246.5561    247.8525</a:t>
            </a: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1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Random-effects Parameters  |   Estimate   Std. Err.     [95% Conf. Interval]</a:t>
            </a: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patient: Independent         |</a:t>
            </a: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(cage) |   1.941139   .0977639      1.758679    2.142529</a:t>
            </a: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(_cons) |   2.735167   .1648911      2.430349    3.078216</a:t>
            </a: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(Residual) |   4.919552   .0898183      4.746624    5.098781</a:t>
            </a: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LR test vs. linear model: chi2(2) = 533.65               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Prob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&gt; chi2 = 0.0000</a:t>
            </a: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10137"/>
            <a:ext cx="9143640" cy="840085"/>
          </a:xfrm>
        </p:spPr>
        <p:txBody>
          <a:bodyPr/>
          <a:lstStyle/>
          <a:p>
            <a:r>
              <a:rPr lang="en-US" sz="3600" dirty="0"/>
              <a:t>Physician Treated as a Fixed Effect</a:t>
            </a:r>
          </a:p>
        </p:txBody>
      </p:sp>
    </p:spTree>
    <p:extLst>
      <p:ext uri="{BB962C8B-B14F-4D97-AF65-F5344CB8AC3E}">
        <p14:creationId xmlns:p14="http://schemas.microsoft.com/office/powerpoint/2010/main" val="357986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99" y="1552280"/>
            <a:ext cx="8186001" cy="51533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b="1" dirty="0"/>
              <a:t>Multilevel models for binary data</a:t>
            </a:r>
          </a:p>
          <a:p>
            <a:r>
              <a:rPr lang="en-US" dirty="0"/>
              <a:t>Multilevel models for survival data</a:t>
            </a:r>
          </a:p>
          <a:p>
            <a:r>
              <a:rPr lang="en-US" dirty="0"/>
              <a:t>Multilevel structural equation models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1341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157479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5908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3082029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357325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1" y="4111579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2338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33400"/>
            <a:ext cx="8229600" cy="868362"/>
          </a:xfrm>
        </p:spPr>
        <p:txBody>
          <a:bodyPr/>
          <a:lstStyle/>
          <a:p>
            <a:r>
              <a:rPr lang="en-US" dirty="0"/>
              <a:t>Multilevel Models for GLMs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1" y="1600200"/>
            <a:ext cx="5551389" cy="51054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182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610600" cy="5181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melogit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HiBP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cage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i.sex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|| </a:t>
            </a:r>
            <a:r>
              <a:rPr lang="en-US" sz="16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physician: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|| patient: cage, or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nolog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Mixed-effects logistic regression               Number of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obs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=      2,100</a:t>
            </a: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Integration method: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mvaghermite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Integration pts.  =          7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Wald chi2(2)      =      66.75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Log likelihood = -1274.1098        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Prob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&gt; chi2       =     0.0000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HiBP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 Odds Ratio   Std. Err.      z    P&gt;|z|     [95% Conf. Interval]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cage |   1.498393   .0741657     8.17   0.000     1.359859     1.65104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sex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Male  |   .9906147   .1350889    -0.07   0.945     .7582763    1.294142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_cons |   .5702334   .0833962    -3.84   0.000     .4281195    .7595219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physician         |</a:t>
            </a:r>
          </a:p>
          <a:p>
            <a:pPr marL="0" indent="0">
              <a:buNone/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200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(_cons)|   .0347844   .0397053                      .0037133    .3258408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physician&gt;patient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(cage)|   .3894626   .0728996                      .2698596    .5620742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(_cons)|   .5086553   .1356728                      .3015671    .8579525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-----------------------------------------------------------------------------------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10137"/>
            <a:ext cx="9143640" cy="840085"/>
          </a:xfrm>
        </p:spPr>
        <p:txBody>
          <a:bodyPr/>
          <a:lstStyle/>
          <a:p>
            <a:r>
              <a:rPr lang="en-US" sz="3600" dirty="0"/>
              <a:t>Multilevel Logistic Regression</a:t>
            </a:r>
          </a:p>
        </p:txBody>
      </p:sp>
    </p:spTree>
    <p:extLst>
      <p:ext uri="{BB962C8B-B14F-4D97-AF65-F5344CB8AC3E}">
        <p14:creationId xmlns:p14="http://schemas.microsoft.com/office/powerpoint/2010/main" val="2450490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10137"/>
            <a:ext cx="9143640" cy="840085"/>
          </a:xfrm>
        </p:spPr>
        <p:txBody>
          <a:bodyPr/>
          <a:lstStyle/>
          <a:p>
            <a:r>
              <a:rPr lang="en-US" sz="3600" dirty="0"/>
              <a:t>Multilevel Logistic Regression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28800" y="6264833"/>
            <a:ext cx="3406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 sex, at(cage=(-4(1)4))</a:t>
            </a:r>
          </a:p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692" y="1600201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933690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485572"/>
            <a:ext cx="8610600" cy="5181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melogit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HiBP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cage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i.sex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ibn.physician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nocons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|| patient: cage, or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nolog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Integration method: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mvaghermite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Integration pts.  =          7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Wald chi2(5)      =     127.54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Log likelihood = -1270.7301        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Prob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&gt; chi2       =     0.0000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HiBP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 Odds Ratio   Std. Err.      z    P&gt;|z|     [95% Conf. Interval]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cage |   1.498201   .0741319     8.17   0.000     1.359728    1.650775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sex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Male  |   .9945755   .1349149    -0.04   0.968     .7623803    1.297489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physician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 |   .7676037   .1029827    -1.97   0.049     .5901179    .9984708</a:t>
            </a:r>
          </a:p>
          <a:p>
            <a:pPr marL="0" indent="0">
              <a:buNone/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2  |   .4559589   .0636761    -5.62   0.000      .346779     .599513</a:t>
            </a:r>
          </a:p>
          <a:p>
            <a:pPr marL="0" indent="0">
              <a:buNone/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3  |   .5271314   .0731874    -4.61   0.000     .4015478    .6919912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_cons |          1  (omitted)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patient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(cage)|   .3891293    .072832                      .2696357    .5615786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(_cons)|   .4948104   .1335798                      .2915056    .8399058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10137"/>
            <a:ext cx="9143640" cy="840085"/>
          </a:xfrm>
        </p:spPr>
        <p:txBody>
          <a:bodyPr/>
          <a:lstStyle/>
          <a:p>
            <a:r>
              <a:rPr lang="en-US" sz="3600" dirty="0"/>
              <a:t>Multilevel Logistic Regression</a:t>
            </a:r>
          </a:p>
        </p:txBody>
      </p:sp>
    </p:spTree>
    <p:extLst>
      <p:ext uri="{BB962C8B-B14F-4D97-AF65-F5344CB8AC3E}">
        <p14:creationId xmlns:p14="http://schemas.microsoft.com/office/powerpoint/2010/main" val="28317097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10137"/>
            <a:ext cx="9143640" cy="840085"/>
          </a:xfrm>
        </p:spPr>
        <p:txBody>
          <a:bodyPr/>
          <a:lstStyle/>
          <a:p>
            <a:r>
              <a:rPr lang="en-US" sz="3600" dirty="0"/>
              <a:t>Multilevel Logistic Regression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28800" y="6264833"/>
            <a:ext cx="3406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 sex, at(cage=(-4(1)4))</a:t>
            </a:r>
          </a:p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692" y="1600201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231368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99" y="1552280"/>
            <a:ext cx="8186001" cy="51533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models for binary data</a:t>
            </a:r>
          </a:p>
          <a:p>
            <a:r>
              <a:rPr lang="en-US" b="1" dirty="0"/>
              <a:t>Multilevel models for survival data</a:t>
            </a:r>
          </a:p>
          <a:p>
            <a:r>
              <a:rPr lang="en-US" dirty="0"/>
              <a:t>Multilevel structural equation models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1341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157479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5908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3082029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357325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1" y="4111579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1" y="460280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8028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2362202" y="1907320"/>
            <a:ext cx="18774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kumimoji="1" lang="en-US" sz="2400" b="1" dirty="0">
                <a:solidFill>
                  <a:srgbClr val="0000FF"/>
                </a:solidFill>
              </a:rPr>
              <a:t>Physician 1</a:t>
            </a:r>
          </a:p>
        </p:txBody>
      </p: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Multilevel Survival Data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362200"/>
            <a:ext cx="2688330" cy="38524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1" y="2362200"/>
            <a:ext cx="2684520" cy="38562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992" y="2362201"/>
            <a:ext cx="2684520" cy="3827679"/>
          </a:xfrm>
          <a:prstGeom prst="rect">
            <a:avLst/>
          </a:prstGeom>
        </p:spPr>
      </p:pic>
      <p:sp>
        <p:nvSpPr>
          <p:cNvPr id="70" name="Text Box 24"/>
          <p:cNvSpPr txBox="1">
            <a:spLocks noChangeArrowheads="1"/>
          </p:cNvSpPr>
          <p:nvPr/>
        </p:nvSpPr>
        <p:spPr bwMode="auto">
          <a:xfrm>
            <a:off x="5257802" y="1900537"/>
            <a:ext cx="18774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kumimoji="1" lang="en-US" sz="2400" b="1" dirty="0">
                <a:solidFill>
                  <a:srgbClr val="0000FF"/>
                </a:solidFill>
              </a:rPr>
              <a:t>Physician 2</a:t>
            </a:r>
          </a:p>
        </p:txBody>
      </p:sp>
      <p:sp>
        <p:nvSpPr>
          <p:cNvPr id="71" name="Text Box 24"/>
          <p:cNvSpPr txBox="1">
            <a:spLocks noChangeArrowheads="1"/>
          </p:cNvSpPr>
          <p:nvPr/>
        </p:nvSpPr>
        <p:spPr bwMode="auto">
          <a:xfrm>
            <a:off x="8153402" y="1900536"/>
            <a:ext cx="18774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kumimoji="1" lang="en-US" sz="2400" b="1" dirty="0">
                <a:solidFill>
                  <a:srgbClr val="0000FF"/>
                </a:solidFill>
              </a:rPr>
              <a:t>Physician 3</a:t>
            </a:r>
          </a:p>
        </p:txBody>
      </p:sp>
    </p:spTree>
    <p:extLst>
      <p:ext uri="{BB962C8B-B14F-4D97-AF65-F5344CB8AC3E}">
        <p14:creationId xmlns:p14="http://schemas.microsoft.com/office/powerpoint/2010/main" val="17494057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Multilevel Survival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752600"/>
            <a:ext cx="8229600" cy="4418270"/>
          </a:xfrm>
        </p:spPr>
      </p:pic>
    </p:spTree>
    <p:extLst>
      <p:ext uri="{BB962C8B-B14F-4D97-AF65-F5344CB8AC3E}">
        <p14:creationId xmlns:p14="http://schemas.microsoft.com/office/powerpoint/2010/main" val="3566253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523640" y="628247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(</m:t>
                      </m:r>
                      <m:r>
                        <a:rPr lang="en-US" sz="2800" i="1">
                          <a:latin typeface="Cambria Math"/>
                        </a:rPr>
                        <m:t>𝑎𝑔𝑒</m:t>
                      </m:r>
                      <m:r>
                        <a:rPr lang="en-US" sz="2800" i="1"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i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524000"/>
            <a:ext cx="5791200" cy="4343400"/>
          </a:xfrm>
        </p:spPr>
      </p:pic>
      <p:sp>
        <p:nvSpPr>
          <p:cNvPr id="8" name="TextBox 7"/>
          <p:cNvSpPr txBox="1"/>
          <p:nvPr/>
        </p:nvSpPr>
        <p:spPr>
          <a:xfrm>
            <a:off x="2057400" y="6096001"/>
            <a:ext cx="3393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margins, at(cage=(-4(1)4))</a:t>
            </a:r>
          </a:p>
          <a:p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mariginsplot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5272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Multilevel Survival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645" y="1524001"/>
            <a:ext cx="6582004" cy="4936503"/>
          </a:xfrm>
        </p:spPr>
      </p:pic>
    </p:spTree>
    <p:extLst>
      <p:ext uri="{BB962C8B-B14F-4D97-AF65-F5344CB8AC3E}">
        <p14:creationId xmlns:p14="http://schemas.microsoft.com/office/powerpoint/2010/main" val="25553196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Multilevel Survival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600200"/>
            <a:ext cx="3810000" cy="5100716"/>
          </a:xfrm>
        </p:spPr>
      </p:pic>
    </p:spTree>
    <p:extLst>
      <p:ext uri="{BB962C8B-B14F-4D97-AF65-F5344CB8AC3E}">
        <p14:creationId xmlns:p14="http://schemas.microsoft.com/office/powerpoint/2010/main" val="28313914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Multilevel Survival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1" y="1553852"/>
            <a:ext cx="6561375" cy="5029200"/>
          </a:xfrm>
        </p:spPr>
      </p:pic>
    </p:spTree>
    <p:extLst>
      <p:ext uri="{BB962C8B-B14F-4D97-AF65-F5344CB8AC3E}">
        <p14:creationId xmlns:p14="http://schemas.microsoft.com/office/powerpoint/2010/main" val="12167864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Multilevel Survival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692" y="1600201"/>
            <a:ext cx="6034617" cy="4525963"/>
          </a:xfrm>
        </p:spPr>
      </p:pic>
      <p:sp>
        <p:nvSpPr>
          <p:cNvPr id="7" name="TextBox 6"/>
          <p:cNvSpPr txBox="1"/>
          <p:nvPr/>
        </p:nvSpPr>
        <p:spPr>
          <a:xfrm>
            <a:off x="1956848" y="6400800"/>
            <a:ext cx="6109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stcurve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survival marginal at1(sex=0) at2(sex=1)</a:t>
            </a:r>
          </a:p>
        </p:txBody>
      </p:sp>
    </p:spTree>
    <p:extLst>
      <p:ext uri="{BB962C8B-B14F-4D97-AF65-F5344CB8AC3E}">
        <p14:creationId xmlns:p14="http://schemas.microsoft.com/office/powerpoint/2010/main" val="5582856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Multilevel Survival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58528" y="6273226"/>
            <a:ext cx="42578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 sex, at(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age_mi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=(50(2)60))</a:t>
            </a:r>
          </a:p>
          <a:p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692" y="1600201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0673702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99" y="1552280"/>
            <a:ext cx="8186001" cy="51533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models for binary data</a:t>
            </a:r>
          </a:p>
          <a:p>
            <a:r>
              <a:rPr lang="en-US" dirty="0"/>
              <a:t>Multilevel models for survival data</a:t>
            </a:r>
          </a:p>
          <a:p>
            <a:r>
              <a:rPr lang="en-US" b="1" dirty="0"/>
              <a:t>Multilevel structural equation models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1341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157479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5908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3082029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357325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1" y="4111579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1" y="460280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1" y="5116161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9361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sz="4000" dirty="0"/>
              <a:t>Multilevel Structural Equation Models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1413235"/>
            <a:ext cx="6462243" cy="5340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2377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sz="4000" dirty="0"/>
              <a:t>Multilevel Structural Equation Models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524001"/>
            <a:ext cx="6324600" cy="509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7473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sz="4000" dirty="0"/>
              <a:t>Multilevel Structural Equation Models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600200"/>
            <a:ext cx="5994400" cy="4495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7924" y="6246830"/>
            <a:ext cx="42578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 sex, at(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age_mi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=(50(2)60))</a:t>
            </a:r>
          </a:p>
          <a:p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4448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sz="4000" dirty="0"/>
              <a:t>Multilevel Structural Equation Models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752600"/>
            <a:ext cx="6019800" cy="38030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33600" y="5680594"/>
            <a:ext cx="807547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	(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&lt;- cage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i.sex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M1[patient] M2[patient]#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c.cage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		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	(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sbp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&lt;- cage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i.sex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M3[patient] M4[patient]#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c.cage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),	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cov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e.sbp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e.chol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						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covstruct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(_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lexogenous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diagonal)				/// 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	latent(M1 M2 M3 M4)</a:t>
            </a:r>
          </a:p>
        </p:txBody>
      </p:sp>
    </p:spTree>
    <p:extLst>
      <p:ext uri="{BB962C8B-B14F-4D97-AF65-F5344CB8AC3E}">
        <p14:creationId xmlns:p14="http://schemas.microsoft.com/office/powerpoint/2010/main" val="133350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Mean and Centered Age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1" y="2134136"/>
            <a:ext cx="8926979" cy="3352800"/>
          </a:xfrm>
        </p:spPr>
      </p:pic>
      <p:sp>
        <p:nvSpPr>
          <p:cNvPr id="3" name="Rectangle 2"/>
          <p:cNvSpPr/>
          <p:nvPr/>
        </p:nvSpPr>
        <p:spPr bwMode="auto">
          <a:xfrm>
            <a:off x="4495800" y="3353336"/>
            <a:ext cx="1524000" cy="304264"/>
          </a:xfrm>
          <a:prstGeom prst="rect">
            <a:avLst/>
          </a:prstGeom>
          <a:noFill/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495800" y="4576464"/>
            <a:ext cx="1524000" cy="304264"/>
          </a:xfrm>
          <a:prstGeom prst="rect">
            <a:avLst/>
          </a:prstGeom>
          <a:noFill/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6714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sz="4000" dirty="0"/>
              <a:t>Multilevel Structural Equation Models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37924" y="6246830"/>
            <a:ext cx="42578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 sex, at(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age_mi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=(50(2)60))</a:t>
            </a:r>
          </a:p>
          <a:p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794" y="1690296"/>
            <a:ext cx="5752052" cy="431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094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sz="4000" dirty="0"/>
              <a:t>Multilevel Structural Equation Models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600200"/>
            <a:ext cx="6324600" cy="38657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0200" y="5715001"/>
            <a:ext cx="899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(time &lt;- age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HiBP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M2[physician], family(exponential, failure(dead)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ph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link(log)) /// 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HiBP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&lt;- age M1[physician], family(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bernoulli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link(logit)) 			   ///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&lt;- age M3[physician]) 						   ///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,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covstruct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(_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lexogenous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diagonal) 					   ///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latent(M1 M2 M3)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nolog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4879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sz="4000" dirty="0"/>
              <a:t>Multilevel Structural Equation Models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1417232"/>
            <a:ext cx="4648200" cy="544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8662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sz="4000" dirty="0"/>
              <a:t>Multilevel Structural Equation Models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846" y="1752600"/>
            <a:ext cx="8702794" cy="426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0834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99" y="1552280"/>
            <a:ext cx="8186001" cy="51533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models for binary data</a:t>
            </a:r>
          </a:p>
          <a:p>
            <a:r>
              <a:rPr lang="en-US" dirty="0"/>
              <a:t>Multilevel models for survival data</a:t>
            </a:r>
          </a:p>
          <a:p>
            <a:r>
              <a:rPr lang="en-US" dirty="0"/>
              <a:t>Multilevel structural equation models</a:t>
            </a:r>
          </a:p>
          <a:p>
            <a:r>
              <a:rPr lang="en-US" b="1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1341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157479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5908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3082029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357325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1" y="4111579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1" y="460280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1" y="5116161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1" y="564112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9040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sz="4000" dirty="0"/>
              <a:t>Bayesian Multilevel Models</a:t>
            </a:r>
          </a:p>
        </p:txBody>
      </p:sp>
      <p:sp>
        <p:nvSpPr>
          <p:cNvPr id="3" name="Rectangle 2"/>
          <p:cNvSpPr/>
          <p:nvPr/>
        </p:nvSpPr>
        <p:spPr>
          <a:xfrm>
            <a:off x="1676220" y="1676401"/>
            <a:ext cx="8839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bayesmh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i.patient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i.patient#c.cage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likelihood(normal({var_0}))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noconstant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prior({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chol:i.patient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}, normal({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:_cons},{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var_patient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prior({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chol:i.patient#c.cage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}, normal({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chol:cage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},{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var_cage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prior({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:_cons}, normal(0, 100))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prior({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chol:cage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}, normal(0, 100))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prior({var_0},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igamma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(0.001, 0.001))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prior({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var_patient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igamma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(0.001, 0.001))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prior({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var_cage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igamma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(0.001, 0.001))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block({var_0},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gibbs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block({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var_patient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gibbs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block({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var_cage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gibbs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block({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chol:i.patient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gibbs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block({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chol:i.patient#c.cage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gibbs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block({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chol:cage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},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gibbs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block({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:_cons},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gibbs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burnin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(5000)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mcmcsize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(10000) thinning(1)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rseed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(14) 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dots notable</a:t>
            </a:r>
          </a:p>
        </p:txBody>
      </p:sp>
    </p:spTree>
    <p:extLst>
      <p:ext uri="{BB962C8B-B14F-4D97-AF65-F5344CB8AC3E}">
        <p14:creationId xmlns:p14="http://schemas.microsoft.com/office/powerpoint/2010/main" val="14777089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sz="4000" dirty="0"/>
              <a:t>Bayesian Multilevel Models</a:t>
            </a:r>
          </a:p>
        </p:txBody>
      </p:sp>
      <p:sp>
        <p:nvSpPr>
          <p:cNvPr id="3" name="Rectangle 2"/>
          <p:cNvSpPr/>
          <p:nvPr/>
        </p:nvSpPr>
        <p:spPr>
          <a:xfrm>
            <a:off x="1828620" y="2438401"/>
            <a:ext cx="85344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cs typeface="Courier New" panose="02070309020205020404" pitchFamily="49" charset="0"/>
              </a:rPr>
              <a:t>Using the new Bayes prefix in Stata 15:</a:t>
            </a: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bayes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mixed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cage || physician: || patient: age </a:t>
            </a:r>
          </a:p>
        </p:txBody>
      </p:sp>
    </p:spTree>
    <p:extLst>
      <p:ext uri="{BB962C8B-B14F-4D97-AF65-F5344CB8AC3E}">
        <p14:creationId xmlns:p14="http://schemas.microsoft.com/office/powerpoint/2010/main" val="36372891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sz="4000" dirty="0"/>
              <a:t>Bayesian Multilevel Models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061" y="2024158"/>
            <a:ext cx="8527519" cy="338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8748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sz="4000" dirty="0"/>
              <a:t>Bayesian Multilevel Models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524000"/>
            <a:ext cx="624840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9741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99" y="1552280"/>
            <a:ext cx="8186001" cy="51533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models for binary data</a:t>
            </a:r>
          </a:p>
          <a:p>
            <a:r>
              <a:rPr lang="en-US" dirty="0"/>
              <a:t>Multilevel models for survival data</a:t>
            </a:r>
          </a:p>
          <a:p>
            <a:r>
              <a:rPr lang="en-US" dirty="0"/>
              <a:t>Multilevel structural equation models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1341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157479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5908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3082029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357325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1" y="4111579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1" y="460280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1" y="5116161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1" y="564112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1" y="611004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295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523640" y="628248"/>
                <a:ext cx="9144000" cy="491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/>
                              <a:ea typeface="Cambria Math"/>
                            </a:rPr>
                            <m:t>𝜷</m:t>
                          </m:r>
                        </m:e>
                        <m:sub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𝒎</m:t>
                          </m:r>
                          <m:r>
                            <a:rPr lang="en-US" sz="2400" b="1" i="1">
                              <a:latin typeface="Cambria Math"/>
                            </a:rPr>
                            <m:t>𝒂𝒈𝒆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4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4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(</m:t>
                      </m:r>
                      <m:r>
                        <a:rPr lang="en-US" sz="2400" i="1">
                          <a:latin typeface="Cambria Math"/>
                        </a:rPr>
                        <m:t>𝑎𝑔𝑒</m:t>
                      </m:r>
                      <m:r>
                        <a:rPr lang="en-US" sz="2400" i="1"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400" i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0" y="628247"/>
                <a:ext cx="9144000" cy="491417"/>
              </a:xfrm>
              <a:prstGeom prst="rect">
                <a:avLst/>
              </a:prstGeom>
              <a:blipFill rotWithShape="0">
                <a:blip r:embed="rId3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676400"/>
            <a:ext cx="8839200" cy="50292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mixed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mage cage, || physician: || patient: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cage,cov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Coef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  Std. Err.      z    P&gt;|z|     [95% Conf. Interval]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mage |   .1350396   .0588787     2.29   0.022     .0196395    .2504398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cage |   8.552381   .1242629    68.82   0.000      8.30883    8.795932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_cons |    243.061   3.311854    73.39   0.000     236.5699    249.5521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Random-effects Parameters  |   Estimate   Std. Err.     [95% Conf. Interval]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physician: Identity    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</a:t>
            </a:r>
            <a:r>
              <a:rPr lang="en-US" sz="1200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 |   4.912183   4.101832       .956079    25.23802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patient: Independent         |</a:t>
            </a:r>
          </a:p>
          <a:p>
            <a:pPr marL="0" indent="0">
              <a:buNone/>
            </a:pPr>
            <a:r>
              <a:rPr lang="en-US" sz="1200" b="1" dirty="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200" b="1" dirty="0" err="1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200" b="1" dirty="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(cage) |   3.768022   .3795468      3.092952    4.590432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</a:t>
            </a:r>
            <a:r>
              <a:rPr lang="en-US" sz="1200" b="1" dirty="0" err="1">
                <a:solidFill>
                  <a:srgbClr val="29CD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200" b="1" dirty="0">
                <a:solidFill>
                  <a:srgbClr val="29CD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 |   7.392755   .8992881      5.824549    9.383186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(Residual) |   24.20199   .8837314      22.53043    25.99756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LR test vs. linear model: chi2(3) = 725.88   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Prob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&gt; chi2 = 0.0000</a:t>
            </a:r>
          </a:p>
          <a:p>
            <a:pPr marL="0" indent="0">
              <a:buNone/>
            </a:pP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438400" y="2667000"/>
            <a:ext cx="1828800" cy="457200"/>
          </a:xfrm>
          <a:prstGeom prst="rect">
            <a:avLst/>
          </a:prstGeom>
          <a:noFill/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7563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33400"/>
            <a:ext cx="8229600" cy="884238"/>
          </a:xfrm>
        </p:spPr>
        <p:txBody>
          <a:bodyPr/>
          <a:lstStyle/>
          <a:p>
            <a:r>
              <a:rPr lang="en-US" dirty="0"/>
              <a:t>For more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295400"/>
            <a:ext cx="8229600" cy="4876800"/>
          </a:xfrm>
        </p:spPr>
        <p:txBody>
          <a:bodyPr/>
          <a:lstStyle/>
          <a:p>
            <a:endParaRPr lang="en-US" u="sng"/>
          </a:p>
          <a:p>
            <a:r>
              <a:rPr lang="en-US" u="sng"/>
              <a:t>Videos</a:t>
            </a:r>
            <a:endParaRPr lang="en-US" u="sng" dirty="0"/>
          </a:p>
          <a:p>
            <a:pPr lvl="1"/>
            <a:r>
              <a:rPr lang="en-US" sz="2000" dirty="0">
                <a:hlinkClick r:id="rId2"/>
              </a:rPr>
              <a:t>Introduction to Multilevel Models Part 1</a:t>
            </a:r>
            <a:endParaRPr lang="en-US" sz="2000" dirty="0"/>
          </a:p>
          <a:p>
            <a:pPr lvl="1"/>
            <a:r>
              <a:rPr lang="en-US" sz="2000" dirty="0">
                <a:hlinkClick r:id="rId3"/>
              </a:rPr>
              <a:t>Introduction to Multilevel Models Part 2</a:t>
            </a:r>
            <a:endParaRPr lang="en-US" sz="2000" dirty="0"/>
          </a:p>
          <a:p>
            <a:r>
              <a:rPr lang="en-US" dirty="0"/>
              <a:t>Blogs</a:t>
            </a:r>
          </a:p>
          <a:p>
            <a:pPr lvl="1"/>
            <a:r>
              <a:rPr lang="en-US" sz="2000" dirty="0">
                <a:hlinkClick r:id="rId4"/>
              </a:rPr>
              <a:t>Introduction to Multilevel Models Part 1</a:t>
            </a:r>
            <a:endParaRPr lang="en-US" sz="2000" dirty="0"/>
          </a:p>
          <a:p>
            <a:pPr lvl="1"/>
            <a:r>
              <a:rPr lang="en-US" sz="2000" dirty="0">
                <a:hlinkClick r:id="rId5"/>
              </a:rPr>
              <a:t>Introduction to Multilevel Models Part 2</a:t>
            </a:r>
            <a:endParaRPr lang="en-US" sz="2000" dirty="0"/>
          </a:p>
          <a:p>
            <a:pPr lvl="1"/>
            <a:r>
              <a:rPr lang="en-US" sz="2000" dirty="0">
                <a:hlinkClick r:id="rId6"/>
              </a:rPr>
              <a:t>How to simulate multilevel/longitudinal data</a:t>
            </a:r>
            <a:endParaRPr lang="en-US" sz="2000" dirty="0"/>
          </a:p>
          <a:p>
            <a:pPr lvl="1"/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7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4470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dirty="0"/>
          </a:p>
          <a:p>
            <a:pPr marL="0" indent="0" algn="ctr">
              <a:buNone/>
            </a:pPr>
            <a:r>
              <a:rPr lang="en-US" sz="6000" dirty="0"/>
              <a:t>Questions?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18471" y="4191001"/>
            <a:ext cx="2555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hlinkClick r:id="rId3"/>
              </a:rPr>
              <a:t>chuber@stata.com</a:t>
            </a:r>
            <a:endParaRPr lang="en-US" sz="2400" dirty="0"/>
          </a:p>
        </p:txBody>
      </p:sp>
      <p:pic>
        <p:nvPicPr>
          <p:cNvPr id="5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230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99" y="1552280"/>
            <a:ext cx="7837602" cy="51533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b="1" dirty="0"/>
              <a:t>Fixed vs random effects</a:t>
            </a:r>
          </a:p>
          <a:p>
            <a:r>
              <a:rPr lang="en-US" dirty="0"/>
              <a:t>Multilevel models for binary data</a:t>
            </a:r>
          </a:p>
          <a:p>
            <a:r>
              <a:rPr lang="en-US" dirty="0"/>
              <a:t>Multilevel models for survival data</a:t>
            </a:r>
          </a:p>
          <a:p>
            <a:r>
              <a:rPr lang="en-US" dirty="0"/>
              <a:t>Multilevel structural equation models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1341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157479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5908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3082029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357325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81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Group 3"/>
          <p:cNvGrpSpPr>
            <a:grpSpLocks noChangeAspect="1"/>
          </p:cNvGrpSpPr>
          <p:nvPr/>
        </p:nvGrpSpPr>
        <p:grpSpPr bwMode="auto">
          <a:xfrm>
            <a:off x="1866720" y="2971800"/>
            <a:ext cx="8458200" cy="1855788"/>
            <a:chOff x="912" y="2064"/>
            <a:chExt cx="4176" cy="916"/>
          </a:xfrm>
        </p:grpSpPr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912" y="2064"/>
              <a:ext cx="1728" cy="916"/>
              <a:chOff x="912" y="864"/>
              <a:chExt cx="4032" cy="2137"/>
            </a:xfrm>
          </p:grpSpPr>
          <p:grpSp>
            <p:nvGrpSpPr>
              <p:cNvPr id="98" name="Group 5"/>
              <p:cNvGrpSpPr>
                <a:grpSpLocks noChangeAspect="1"/>
              </p:cNvGrpSpPr>
              <p:nvPr/>
            </p:nvGrpSpPr>
            <p:grpSpPr bwMode="auto">
              <a:xfrm>
                <a:off x="960" y="864"/>
                <a:ext cx="3840" cy="2137"/>
                <a:chOff x="960" y="864"/>
                <a:chExt cx="3840" cy="2137"/>
              </a:xfrm>
            </p:grpSpPr>
            <p:graphicFrame>
              <p:nvGraphicFramePr>
                <p:cNvPr id="139" name="Object 6"/>
                <p:cNvGraphicFramePr>
                  <a:graphicFrameLocks noChangeAspect="1"/>
                </p:cNvGraphicFramePr>
                <p:nvPr/>
              </p:nvGraphicFramePr>
              <p:xfrm>
                <a:off x="960" y="864"/>
                <a:ext cx="3806" cy="2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6" name="Chart" r:id="rId4" imgW="10149729" imgH="5692140" progId="Excel.Chart.8">
                        <p:embed/>
                      </p:oleObj>
                    </mc:Choice>
                    <mc:Fallback>
                      <p:oleObj name="Chart" r:id="rId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4"/>
                              <a:ext cx="3806" cy="2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40" name="Line 7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1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9" name="Group 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30" name="Object 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7" name="Chart" r:id="rId6" imgW="10149729" imgH="5692140" progId="Excel.Chart.8">
                        <p:embed/>
                      </p:oleObj>
                    </mc:Choice>
                    <mc:Fallback>
                      <p:oleObj name="Chart" r:id="rId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31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0" name="Group 1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21" name="Object 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8" name="Chart" r:id="rId8" imgW="10149729" imgH="5692140" progId="Excel.Chart.8">
                        <p:embed/>
                      </p:oleObj>
                    </mc:Choice>
                    <mc:Fallback>
                      <p:oleObj name="Chart" r:id="rId8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22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" name="Line 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1" name="Group 2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12" name="Object 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9" name="Chart" r:id="rId9" imgW="10149729" imgH="5692140" progId="Excel.Chart.8">
                        <p:embed/>
                      </p:oleObj>
                    </mc:Choice>
                    <mc:Fallback>
                      <p:oleObj name="Chart" r:id="rId9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13" name="Line 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Line 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2" name="Group 3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03" name="Object 4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0" name="Chart" r:id="rId10" imgW="10149729" imgH="5692140" progId="Excel.Chart.8">
                        <p:embed/>
                      </p:oleObj>
                    </mc:Choice>
                    <mc:Fallback>
                      <p:oleObj name="Chart" r:id="rId10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04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" name="Line 4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8" name="Group 49"/>
            <p:cNvGrpSpPr>
              <a:grpSpLocks noChangeAspect="1"/>
            </p:cNvGrpSpPr>
            <p:nvPr/>
          </p:nvGrpSpPr>
          <p:grpSpPr bwMode="auto">
            <a:xfrm>
              <a:off x="2112" y="2064"/>
              <a:ext cx="1728" cy="916"/>
              <a:chOff x="912" y="864"/>
              <a:chExt cx="4032" cy="2137"/>
            </a:xfrm>
          </p:grpSpPr>
          <p:grpSp>
            <p:nvGrpSpPr>
              <p:cNvPr id="54" name="Group 50"/>
              <p:cNvGrpSpPr>
                <a:grpSpLocks noChangeAspect="1"/>
              </p:cNvGrpSpPr>
              <p:nvPr/>
            </p:nvGrpSpPr>
            <p:grpSpPr bwMode="auto">
              <a:xfrm>
                <a:off x="960" y="864"/>
                <a:ext cx="3840" cy="2137"/>
                <a:chOff x="960" y="864"/>
                <a:chExt cx="3840" cy="2137"/>
              </a:xfrm>
            </p:grpSpPr>
            <p:graphicFrame>
              <p:nvGraphicFramePr>
                <p:cNvPr id="95" name="Object 51"/>
                <p:cNvGraphicFramePr>
                  <a:graphicFrameLocks noChangeAspect="1"/>
                </p:cNvGraphicFramePr>
                <p:nvPr/>
              </p:nvGraphicFramePr>
              <p:xfrm>
                <a:off x="960" y="864"/>
                <a:ext cx="3806" cy="2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1" name="Chart" r:id="rId11" imgW="10149729" imgH="5692140" progId="Excel.Chart.8">
                        <p:embed/>
                      </p:oleObj>
                    </mc:Choice>
                    <mc:Fallback>
                      <p:oleObj name="Chart" r:id="rId11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4"/>
                              <a:ext cx="3806" cy="2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96" name="Line 52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" name="Line 5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5" name="Group 54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86" name="Object 5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2" name="Chart" r:id="rId12" imgW="10149729" imgH="5692140" progId="Excel.Chart.8">
                        <p:embed/>
                      </p:oleObj>
                    </mc:Choice>
                    <mc:Fallback>
                      <p:oleObj name="Chart" r:id="rId12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7" name="Line 5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" name="Line 5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6" name="Group 64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77" name="Object 6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3" name="Chart" r:id="rId13" imgW="10149729" imgH="5692140" progId="Excel.Chart.8">
                        <p:embed/>
                      </p:oleObj>
                    </mc:Choice>
                    <mc:Fallback>
                      <p:oleObj name="Chart" r:id="rId13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8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Line 6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7" name="Group 74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68" name="Object 7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4" name="Chart" r:id="rId14" imgW="10149729" imgH="5692140" progId="Excel.Chart.8">
                        <p:embed/>
                      </p:oleObj>
                    </mc:Choice>
                    <mc:Fallback>
                      <p:oleObj name="Chart" r:id="rId1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9" name="Line 7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Line 7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8" name="Group 84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59" name="Object 8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5" name="Chart" r:id="rId15" imgW="10149729" imgH="5692140" progId="Excel.Chart.8">
                        <p:embed/>
                      </p:oleObj>
                    </mc:Choice>
                    <mc:Fallback>
                      <p:oleObj name="Chart" r:id="rId15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0" name="Line 8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8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9" name="Group 94"/>
            <p:cNvGrpSpPr>
              <a:grpSpLocks noChangeAspect="1"/>
            </p:cNvGrpSpPr>
            <p:nvPr/>
          </p:nvGrpSpPr>
          <p:grpSpPr bwMode="auto">
            <a:xfrm>
              <a:off x="3360" y="2064"/>
              <a:ext cx="1728" cy="916"/>
              <a:chOff x="912" y="864"/>
              <a:chExt cx="4032" cy="2137"/>
            </a:xfrm>
          </p:grpSpPr>
          <p:grpSp>
            <p:nvGrpSpPr>
              <p:cNvPr id="10" name="Group 95"/>
              <p:cNvGrpSpPr>
                <a:grpSpLocks noChangeAspect="1"/>
              </p:cNvGrpSpPr>
              <p:nvPr/>
            </p:nvGrpSpPr>
            <p:grpSpPr bwMode="auto">
              <a:xfrm>
                <a:off x="960" y="864"/>
                <a:ext cx="3840" cy="2137"/>
                <a:chOff x="960" y="864"/>
                <a:chExt cx="3840" cy="2137"/>
              </a:xfrm>
            </p:grpSpPr>
            <p:graphicFrame>
              <p:nvGraphicFramePr>
                <p:cNvPr id="51" name="Object 96"/>
                <p:cNvGraphicFramePr>
                  <a:graphicFrameLocks noChangeAspect="1"/>
                </p:cNvGraphicFramePr>
                <p:nvPr/>
              </p:nvGraphicFramePr>
              <p:xfrm>
                <a:off x="960" y="864"/>
                <a:ext cx="3806" cy="2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6" name="Chart" r:id="rId16" imgW="10149729" imgH="5692140" progId="Excel.Chart.8">
                        <p:embed/>
                      </p:oleObj>
                    </mc:Choice>
                    <mc:Fallback>
                      <p:oleObj name="Chart" r:id="rId1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4"/>
                              <a:ext cx="3806" cy="2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52" name="Line 97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Line 9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9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42" name="Object 10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7" name="Chart" r:id="rId17" imgW="10149729" imgH="5692140" progId="Excel.Chart.8">
                        <p:embed/>
                      </p:oleObj>
                    </mc:Choice>
                    <mc:Fallback>
                      <p:oleObj name="Chart" r:id="rId17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3" name="Line 10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10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5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2" name="Group 10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33" name="Object 1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8" name="Chart" r:id="rId18" imgW="10149729" imgH="5692140" progId="Excel.Chart.8">
                        <p:embed/>
                      </p:oleObj>
                    </mc:Choice>
                    <mc:Fallback>
                      <p:oleObj name="Chart" r:id="rId18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4" name="Line 1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Line 1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3" name="Group 11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24" name="Object 1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9" name="Chart" r:id="rId19" imgW="10149729" imgH="5692140" progId="Excel.Chart.8">
                        <p:embed/>
                      </p:oleObj>
                    </mc:Choice>
                    <mc:Fallback>
                      <p:oleObj name="Chart" r:id="rId19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5" name="Line 1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" name="Line 1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4" name="Group 12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5" name="Object 1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40" name="Chart" r:id="rId20" imgW="10149729" imgH="5692140" progId="Excel.Chart.8">
                        <p:embed/>
                      </p:oleObj>
                    </mc:Choice>
                    <mc:Fallback>
                      <p:oleObj name="Chart" r:id="rId20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6" name="Line 1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Line 1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</p:grpSp>
      <p:sp>
        <p:nvSpPr>
          <p:cNvPr id="142" name="Line 139"/>
          <p:cNvSpPr>
            <a:spLocks noChangeShapeType="1"/>
          </p:cNvSpPr>
          <p:nvPr/>
        </p:nvSpPr>
        <p:spPr bwMode="auto">
          <a:xfrm flipV="1">
            <a:off x="5600520" y="2286000"/>
            <a:ext cx="0" cy="2438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" name="Line 140"/>
          <p:cNvSpPr>
            <a:spLocks noChangeShapeType="1"/>
          </p:cNvSpPr>
          <p:nvPr/>
        </p:nvSpPr>
        <p:spPr bwMode="auto">
          <a:xfrm>
            <a:off x="7276920" y="4953000"/>
            <a:ext cx="381000" cy="0"/>
          </a:xfrm>
          <a:prstGeom prst="line">
            <a:avLst/>
          </a:prstGeom>
          <a:noFill/>
          <a:ln w="57150" cap="sq">
            <a:solidFill>
              <a:srgbClr val="FF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" name="Line 142"/>
          <p:cNvSpPr>
            <a:spLocks noChangeShapeType="1"/>
          </p:cNvSpPr>
          <p:nvPr/>
        </p:nvSpPr>
        <p:spPr bwMode="auto">
          <a:xfrm>
            <a:off x="6057720" y="4953000"/>
            <a:ext cx="1219200" cy="0"/>
          </a:xfrm>
          <a:prstGeom prst="line">
            <a:avLst/>
          </a:prstGeom>
          <a:noFill/>
          <a:ln w="57150" cap="sq">
            <a:solidFill>
              <a:srgbClr val="00FF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" name="Line 144"/>
          <p:cNvSpPr>
            <a:spLocks noChangeShapeType="1"/>
          </p:cNvSpPr>
          <p:nvPr/>
        </p:nvSpPr>
        <p:spPr bwMode="auto">
          <a:xfrm>
            <a:off x="5600520" y="4953000"/>
            <a:ext cx="457200" cy="0"/>
          </a:xfrm>
          <a:prstGeom prst="line">
            <a:avLst/>
          </a:prstGeom>
          <a:noFill/>
          <a:ln w="57150" cap="sq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47" name="Straight Arrow Connector 148"/>
          <p:cNvCxnSpPr>
            <a:cxnSpLocks noChangeShapeType="1"/>
          </p:cNvCxnSpPr>
          <p:nvPr/>
        </p:nvCxnSpPr>
        <p:spPr bwMode="auto">
          <a:xfrm flipH="1">
            <a:off x="7726183" y="2819400"/>
            <a:ext cx="703262" cy="1828800"/>
          </a:xfrm>
          <a:prstGeom prst="straightConnector1">
            <a:avLst/>
          </a:prstGeom>
          <a:noFill/>
          <a:ln w="31750" cap="sq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sp>
        <p:nvSpPr>
          <p:cNvPr id="148" name="TextBox 149"/>
          <p:cNvSpPr txBox="1">
            <a:spLocks noChangeArrowheads="1"/>
          </p:cNvSpPr>
          <p:nvPr/>
        </p:nvSpPr>
        <p:spPr bwMode="auto">
          <a:xfrm>
            <a:off x="5890760" y="1900238"/>
            <a:ext cx="10086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rgbClr val="0000FF"/>
                </a:solidFill>
              </a:rPr>
              <a:t>physician</a:t>
            </a:r>
          </a:p>
          <a:p>
            <a:pPr algn="ctr" eaLnBrk="1" hangingPunct="1"/>
            <a:r>
              <a:rPr lang="en-US" sz="1400" b="1" dirty="0">
                <a:solidFill>
                  <a:srgbClr val="0000FF"/>
                </a:solidFill>
              </a:rPr>
              <a:t>mean</a:t>
            </a:r>
          </a:p>
        </p:txBody>
      </p:sp>
      <p:cxnSp>
        <p:nvCxnSpPr>
          <p:cNvPr id="149" name="Straight Arrow Connector 150"/>
          <p:cNvCxnSpPr>
            <a:cxnSpLocks noChangeShapeType="1"/>
          </p:cNvCxnSpPr>
          <p:nvPr/>
        </p:nvCxnSpPr>
        <p:spPr bwMode="auto">
          <a:xfrm flipH="1">
            <a:off x="6091059" y="2474914"/>
            <a:ext cx="185737" cy="649287"/>
          </a:xfrm>
          <a:prstGeom prst="straightConnector1">
            <a:avLst/>
          </a:prstGeom>
          <a:noFill/>
          <a:ln w="31750" cap="sq" algn="ctr">
            <a:solidFill>
              <a:srgbClr val="0000FF"/>
            </a:solidFill>
            <a:round/>
            <a:headEnd type="none" w="sm" len="sm"/>
            <a:tailEnd type="arrow" w="med" len="med"/>
          </a:ln>
        </p:spPr>
      </p:cxnSp>
      <p:sp>
        <p:nvSpPr>
          <p:cNvPr id="150" name="TextBox 151"/>
          <p:cNvSpPr txBox="1">
            <a:spLocks noChangeArrowheads="1"/>
          </p:cNvSpPr>
          <p:nvPr/>
        </p:nvSpPr>
        <p:spPr bwMode="auto">
          <a:xfrm>
            <a:off x="7240496" y="1801813"/>
            <a:ext cx="769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rgbClr val="00B050"/>
                </a:solidFill>
              </a:rPr>
              <a:t>patient</a:t>
            </a:r>
          </a:p>
          <a:p>
            <a:pPr algn="ctr" eaLnBrk="1" hangingPunct="1"/>
            <a:r>
              <a:rPr lang="en-US" sz="1400" b="1" dirty="0">
                <a:solidFill>
                  <a:srgbClr val="00B050"/>
                </a:solidFill>
              </a:rPr>
              <a:t>mean</a:t>
            </a:r>
            <a:endParaRPr lang="en-US" sz="1400" b="1" baseline="-25000" dirty="0">
              <a:solidFill>
                <a:srgbClr val="00B050"/>
              </a:solidFill>
            </a:endParaRPr>
          </a:p>
        </p:txBody>
      </p:sp>
      <p:cxnSp>
        <p:nvCxnSpPr>
          <p:cNvPr id="151" name="Straight Arrow Connector 152"/>
          <p:cNvCxnSpPr>
            <a:cxnSpLocks noChangeShapeType="1"/>
          </p:cNvCxnSpPr>
          <p:nvPr/>
        </p:nvCxnSpPr>
        <p:spPr bwMode="auto">
          <a:xfrm flipH="1">
            <a:off x="7326134" y="2424114"/>
            <a:ext cx="320675" cy="1792287"/>
          </a:xfrm>
          <a:prstGeom prst="straightConnector1">
            <a:avLst/>
          </a:prstGeom>
          <a:noFill/>
          <a:ln w="31750" cap="sq" algn="ctr">
            <a:solidFill>
              <a:srgbClr val="29CD39"/>
            </a:solidFill>
            <a:round/>
            <a:headEnd type="none" w="sm" len="sm"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>
              <a:xfrm>
                <a:off x="1524000" y="6036998"/>
                <a:ext cx="914400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r>
                        <a:rPr lang="en-US" sz="3200" i="1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36998"/>
                <a:ext cx="9144000" cy="624338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Rectangle 152"/>
              <p:cNvSpPr/>
              <p:nvPr/>
            </p:nvSpPr>
            <p:spPr>
              <a:xfrm>
                <a:off x="5444348" y="5027165"/>
                <a:ext cx="78906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3" name="Rectangle 1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0348" y="5027164"/>
                <a:ext cx="789062" cy="584775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6263397" y="5085395"/>
                <a:ext cx="869212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9397" y="5085395"/>
                <a:ext cx="869212" cy="624338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7085545" y="5045832"/>
                <a:ext cx="943913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1544" y="5045832"/>
                <a:ext cx="943913" cy="624338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8262836" y="2195062"/>
                <a:ext cx="969111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8835" y="2195062"/>
                <a:ext cx="969111" cy="624338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/>
              <p:cNvSpPr/>
              <p:nvPr/>
            </p:nvSpPr>
            <p:spPr>
              <a:xfrm>
                <a:off x="5312206" y="1572821"/>
                <a:ext cx="55451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57" name="Rectangle 1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8205" y="1572820"/>
                <a:ext cx="578555" cy="646331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8" name="Title 1"/>
          <p:cNvSpPr>
            <a:spLocks noGrp="1"/>
          </p:cNvSpPr>
          <p:nvPr>
            <p:ph type="title"/>
          </p:nvPr>
        </p:nvSpPr>
        <p:spPr>
          <a:xfrm>
            <a:off x="1956847" y="610137"/>
            <a:ext cx="8229600" cy="840085"/>
          </a:xfrm>
        </p:spPr>
        <p:txBody>
          <a:bodyPr/>
          <a:lstStyle/>
          <a:p>
            <a:r>
              <a:rPr lang="en-US" dirty="0"/>
              <a:t>Fixed versus Random Effects</a:t>
            </a:r>
          </a:p>
        </p:txBody>
      </p:sp>
    </p:spTree>
    <p:extLst>
      <p:ext uri="{BB962C8B-B14F-4D97-AF65-F5344CB8AC3E}">
        <p14:creationId xmlns:p14="http://schemas.microsoft.com/office/powerpoint/2010/main" val="1237157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Group 3"/>
          <p:cNvGrpSpPr>
            <a:grpSpLocks noChangeAspect="1"/>
          </p:cNvGrpSpPr>
          <p:nvPr/>
        </p:nvGrpSpPr>
        <p:grpSpPr bwMode="auto">
          <a:xfrm>
            <a:off x="1809563" y="2174045"/>
            <a:ext cx="8458200" cy="1855788"/>
            <a:chOff x="912" y="2064"/>
            <a:chExt cx="4176" cy="916"/>
          </a:xfrm>
        </p:grpSpPr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912" y="2064"/>
              <a:ext cx="1728" cy="916"/>
              <a:chOff x="912" y="865"/>
              <a:chExt cx="4032" cy="2138"/>
            </a:xfrm>
          </p:grpSpPr>
          <p:grpSp>
            <p:nvGrpSpPr>
              <p:cNvPr id="98" name="Group 5"/>
              <p:cNvGrpSpPr>
                <a:grpSpLocks noChangeAspect="1"/>
              </p:cNvGrpSpPr>
              <p:nvPr/>
            </p:nvGrpSpPr>
            <p:grpSpPr bwMode="auto">
              <a:xfrm>
                <a:off x="960" y="865"/>
                <a:ext cx="3840" cy="2138"/>
                <a:chOff x="960" y="865"/>
                <a:chExt cx="3840" cy="2138"/>
              </a:xfrm>
            </p:grpSpPr>
            <p:graphicFrame>
              <p:nvGraphicFramePr>
                <p:cNvPr id="139" name="Object 6"/>
                <p:cNvGraphicFramePr>
                  <a:graphicFrameLocks noChangeAspect="1"/>
                </p:cNvGraphicFramePr>
                <p:nvPr/>
              </p:nvGraphicFramePr>
              <p:xfrm>
                <a:off x="960" y="865"/>
                <a:ext cx="3806" cy="21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50" name="Chart" r:id="rId4" imgW="10149729" imgH="5692140" progId="Excel.Chart.8">
                        <p:embed/>
                      </p:oleObj>
                    </mc:Choice>
                    <mc:Fallback>
                      <p:oleObj name="Chart" r:id="rId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5"/>
                              <a:ext cx="3806" cy="213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40" name="Line 7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1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9" name="Group 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30" name="Object 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51" name="Chart" r:id="rId6" imgW="10149729" imgH="5692140" progId="Excel.Chart.8">
                        <p:embed/>
                      </p:oleObj>
                    </mc:Choice>
                    <mc:Fallback>
                      <p:oleObj name="Chart" r:id="rId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31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0" name="Group 1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21" name="Object 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52" name="Chart" r:id="rId8" imgW="10149729" imgH="5692140" progId="Excel.Chart.8">
                        <p:embed/>
                      </p:oleObj>
                    </mc:Choice>
                    <mc:Fallback>
                      <p:oleObj name="Chart" r:id="rId8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22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" name="Line 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1" name="Group 2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12" name="Object 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53" name="Chart" r:id="rId9" imgW="10149729" imgH="5692140" progId="Excel.Chart.8">
                        <p:embed/>
                      </p:oleObj>
                    </mc:Choice>
                    <mc:Fallback>
                      <p:oleObj name="Chart" r:id="rId9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13" name="Line 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Line 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2" name="Group 3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03" name="Object 4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54" name="Chart" r:id="rId10" imgW="10149729" imgH="5692140" progId="Excel.Chart.8">
                        <p:embed/>
                      </p:oleObj>
                    </mc:Choice>
                    <mc:Fallback>
                      <p:oleObj name="Chart" r:id="rId10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04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" name="Line 4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8" name="Group 49"/>
            <p:cNvGrpSpPr>
              <a:grpSpLocks noChangeAspect="1"/>
            </p:cNvGrpSpPr>
            <p:nvPr/>
          </p:nvGrpSpPr>
          <p:grpSpPr bwMode="auto">
            <a:xfrm>
              <a:off x="2112" y="2064"/>
              <a:ext cx="1728" cy="916"/>
              <a:chOff x="912" y="864"/>
              <a:chExt cx="4032" cy="2137"/>
            </a:xfrm>
          </p:grpSpPr>
          <p:grpSp>
            <p:nvGrpSpPr>
              <p:cNvPr id="54" name="Group 50"/>
              <p:cNvGrpSpPr>
                <a:grpSpLocks noChangeAspect="1"/>
              </p:cNvGrpSpPr>
              <p:nvPr/>
            </p:nvGrpSpPr>
            <p:grpSpPr bwMode="auto">
              <a:xfrm>
                <a:off x="960" y="864"/>
                <a:ext cx="3840" cy="2137"/>
                <a:chOff x="960" y="864"/>
                <a:chExt cx="3840" cy="2137"/>
              </a:xfrm>
            </p:grpSpPr>
            <p:graphicFrame>
              <p:nvGraphicFramePr>
                <p:cNvPr id="95" name="Object 51"/>
                <p:cNvGraphicFramePr>
                  <a:graphicFrameLocks noChangeAspect="1"/>
                </p:cNvGraphicFramePr>
                <p:nvPr/>
              </p:nvGraphicFramePr>
              <p:xfrm>
                <a:off x="960" y="864"/>
                <a:ext cx="3806" cy="2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55" name="Chart" r:id="rId11" imgW="10149729" imgH="5692140" progId="Excel.Chart.8">
                        <p:embed/>
                      </p:oleObj>
                    </mc:Choice>
                    <mc:Fallback>
                      <p:oleObj name="Chart" r:id="rId11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4"/>
                              <a:ext cx="3806" cy="2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96" name="Line 52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" name="Line 5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5" name="Group 54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86" name="Object 5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56" name="Chart" r:id="rId12" imgW="10149729" imgH="5692140" progId="Excel.Chart.8">
                        <p:embed/>
                      </p:oleObj>
                    </mc:Choice>
                    <mc:Fallback>
                      <p:oleObj name="Chart" r:id="rId12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7" name="Line 5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" name="Line 5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6" name="Group 64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77" name="Object 6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57" name="Chart" r:id="rId13" imgW="10149729" imgH="5692140" progId="Excel.Chart.8">
                        <p:embed/>
                      </p:oleObj>
                    </mc:Choice>
                    <mc:Fallback>
                      <p:oleObj name="Chart" r:id="rId13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8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Line 6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7" name="Group 74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68" name="Object 7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58" name="Chart" r:id="rId14" imgW="10149729" imgH="5692140" progId="Excel.Chart.8">
                        <p:embed/>
                      </p:oleObj>
                    </mc:Choice>
                    <mc:Fallback>
                      <p:oleObj name="Chart" r:id="rId1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9" name="Line 7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Line 7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8" name="Group 84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59" name="Object 8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59" name="Chart" r:id="rId15" imgW="10149729" imgH="5692140" progId="Excel.Chart.8">
                        <p:embed/>
                      </p:oleObj>
                    </mc:Choice>
                    <mc:Fallback>
                      <p:oleObj name="Chart" r:id="rId15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0" name="Line 8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8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9" name="Group 94"/>
            <p:cNvGrpSpPr>
              <a:grpSpLocks noChangeAspect="1"/>
            </p:cNvGrpSpPr>
            <p:nvPr/>
          </p:nvGrpSpPr>
          <p:grpSpPr bwMode="auto">
            <a:xfrm>
              <a:off x="3360" y="2064"/>
              <a:ext cx="1728" cy="916"/>
              <a:chOff x="912" y="864"/>
              <a:chExt cx="4032" cy="2137"/>
            </a:xfrm>
          </p:grpSpPr>
          <p:grpSp>
            <p:nvGrpSpPr>
              <p:cNvPr id="10" name="Group 95"/>
              <p:cNvGrpSpPr>
                <a:grpSpLocks noChangeAspect="1"/>
              </p:cNvGrpSpPr>
              <p:nvPr/>
            </p:nvGrpSpPr>
            <p:grpSpPr bwMode="auto">
              <a:xfrm>
                <a:off x="960" y="864"/>
                <a:ext cx="3840" cy="2137"/>
                <a:chOff x="960" y="864"/>
                <a:chExt cx="3840" cy="2137"/>
              </a:xfrm>
            </p:grpSpPr>
            <p:graphicFrame>
              <p:nvGraphicFramePr>
                <p:cNvPr id="51" name="Object 96"/>
                <p:cNvGraphicFramePr>
                  <a:graphicFrameLocks noChangeAspect="1"/>
                </p:cNvGraphicFramePr>
                <p:nvPr/>
              </p:nvGraphicFramePr>
              <p:xfrm>
                <a:off x="960" y="864"/>
                <a:ext cx="3806" cy="2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60" name="Chart" r:id="rId16" imgW="10149729" imgH="5692140" progId="Excel.Chart.8">
                        <p:embed/>
                      </p:oleObj>
                    </mc:Choice>
                    <mc:Fallback>
                      <p:oleObj name="Chart" r:id="rId1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4"/>
                              <a:ext cx="3806" cy="2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52" name="Line 97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Line 9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9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42" name="Object 10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61" name="Chart" r:id="rId17" imgW="10149729" imgH="5692140" progId="Excel.Chart.8">
                        <p:embed/>
                      </p:oleObj>
                    </mc:Choice>
                    <mc:Fallback>
                      <p:oleObj name="Chart" r:id="rId17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3" name="Line 10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10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5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2" name="Group 10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33" name="Object 1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62" name="Chart" r:id="rId18" imgW="10149729" imgH="5692140" progId="Excel.Chart.8">
                        <p:embed/>
                      </p:oleObj>
                    </mc:Choice>
                    <mc:Fallback>
                      <p:oleObj name="Chart" r:id="rId18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4" name="Line 1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Line 1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3" name="Group 11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24" name="Object 1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63" name="Chart" r:id="rId19" imgW="10149729" imgH="5692140" progId="Excel.Chart.8">
                        <p:embed/>
                      </p:oleObj>
                    </mc:Choice>
                    <mc:Fallback>
                      <p:oleObj name="Chart" r:id="rId19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5" name="Line 1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" name="Line 1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4" name="Group 12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5" name="Object 1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64" name="Chart" r:id="rId20" imgW="10149729" imgH="5692140" progId="Excel.Chart.8">
                        <p:embed/>
                      </p:oleObj>
                    </mc:Choice>
                    <mc:Fallback>
                      <p:oleObj name="Chart" r:id="rId20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6" name="Line 1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Line 1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</p:grpSp>
      <p:sp>
        <p:nvSpPr>
          <p:cNvPr id="143" name="Line 140"/>
          <p:cNvSpPr>
            <a:spLocks noChangeShapeType="1"/>
          </p:cNvSpPr>
          <p:nvPr/>
        </p:nvSpPr>
        <p:spPr bwMode="auto">
          <a:xfrm>
            <a:off x="7219763" y="4155245"/>
            <a:ext cx="381000" cy="0"/>
          </a:xfrm>
          <a:prstGeom prst="line">
            <a:avLst/>
          </a:prstGeom>
          <a:noFill/>
          <a:ln w="57150" cap="sq">
            <a:solidFill>
              <a:srgbClr val="FF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" name="Line 142"/>
          <p:cNvSpPr>
            <a:spLocks noChangeShapeType="1"/>
          </p:cNvSpPr>
          <p:nvPr/>
        </p:nvSpPr>
        <p:spPr bwMode="auto">
          <a:xfrm>
            <a:off x="6000563" y="4155245"/>
            <a:ext cx="1219200" cy="0"/>
          </a:xfrm>
          <a:prstGeom prst="line">
            <a:avLst/>
          </a:prstGeom>
          <a:noFill/>
          <a:ln w="57150" cap="sq">
            <a:solidFill>
              <a:srgbClr val="00FF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47" name="Straight Arrow Connector 148"/>
          <p:cNvCxnSpPr>
            <a:cxnSpLocks noChangeShapeType="1"/>
          </p:cNvCxnSpPr>
          <p:nvPr/>
        </p:nvCxnSpPr>
        <p:spPr bwMode="auto">
          <a:xfrm flipH="1">
            <a:off x="7669026" y="2707445"/>
            <a:ext cx="1543200" cy="1143000"/>
          </a:xfrm>
          <a:prstGeom prst="straightConnector1">
            <a:avLst/>
          </a:prstGeom>
          <a:noFill/>
          <a:ln w="31750" cap="sq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sp>
        <p:nvSpPr>
          <p:cNvPr id="150" name="TextBox 151"/>
          <p:cNvSpPr txBox="1">
            <a:spLocks noChangeArrowheads="1"/>
          </p:cNvSpPr>
          <p:nvPr/>
        </p:nvSpPr>
        <p:spPr bwMode="auto">
          <a:xfrm>
            <a:off x="6934201" y="2416795"/>
            <a:ext cx="769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rgbClr val="00B050"/>
                </a:solidFill>
              </a:rPr>
              <a:t>patient</a:t>
            </a:r>
          </a:p>
          <a:p>
            <a:pPr algn="ctr" eaLnBrk="1" hangingPunct="1"/>
            <a:r>
              <a:rPr lang="en-US" sz="1400" b="1" dirty="0">
                <a:solidFill>
                  <a:srgbClr val="00B050"/>
                </a:solidFill>
              </a:rPr>
              <a:t>mean</a:t>
            </a:r>
            <a:endParaRPr lang="en-US" sz="1400" b="1" baseline="-25000" dirty="0">
              <a:solidFill>
                <a:srgbClr val="00B050"/>
              </a:solidFill>
            </a:endParaRPr>
          </a:p>
        </p:txBody>
      </p:sp>
      <p:cxnSp>
        <p:nvCxnSpPr>
          <p:cNvPr id="151" name="Straight Arrow Connector 152"/>
          <p:cNvCxnSpPr>
            <a:cxnSpLocks noChangeShapeType="1"/>
          </p:cNvCxnSpPr>
          <p:nvPr/>
        </p:nvCxnSpPr>
        <p:spPr bwMode="auto">
          <a:xfrm flipH="1">
            <a:off x="7268978" y="3018433"/>
            <a:ext cx="31883" cy="400212"/>
          </a:xfrm>
          <a:prstGeom prst="straightConnector1">
            <a:avLst/>
          </a:prstGeom>
          <a:noFill/>
          <a:ln w="31750" cap="sq" algn="ctr">
            <a:solidFill>
              <a:srgbClr val="29CD39"/>
            </a:solidFill>
            <a:round/>
            <a:headEnd type="none" w="sm" len="sm"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>
              <a:xfrm>
                <a:off x="1481972" y="5276794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2800" i="1" dirty="0"/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028" y="5276794"/>
                <a:ext cx="9144000" cy="557910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6206240" y="4287640"/>
                <a:ext cx="869212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2240" y="4287640"/>
                <a:ext cx="869212" cy="624338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7028388" y="4248077"/>
                <a:ext cx="764247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4387" y="4248077"/>
                <a:ext cx="764247" cy="624338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9185808" y="2296086"/>
                <a:ext cx="789447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1807" y="2296086"/>
                <a:ext cx="789447" cy="624338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Rectangle 157"/>
              <p:cNvSpPr/>
              <p:nvPr/>
            </p:nvSpPr>
            <p:spPr>
              <a:xfrm>
                <a:off x="5668088" y="1254421"/>
                <a:ext cx="71109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8" name="Rectangle 1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088" y="1254420"/>
                <a:ext cx="711092" cy="584775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7" name="Rectangle 166"/>
              <p:cNvSpPr/>
              <p:nvPr/>
            </p:nvSpPr>
            <p:spPr>
              <a:xfrm>
                <a:off x="3258216" y="1361459"/>
                <a:ext cx="695960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67" name="Rectangle 1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4216" y="1361458"/>
                <a:ext cx="695960" cy="584775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8" name="Rectangle 167"/>
              <p:cNvSpPr/>
              <p:nvPr/>
            </p:nvSpPr>
            <p:spPr>
              <a:xfrm>
                <a:off x="8100125" y="1473277"/>
                <a:ext cx="71109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68" name="Rectangle 1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6125" y="1473276"/>
                <a:ext cx="711092" cy="584775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9" name="Line 8"/>
          <p:cNvSpPr>
            <a:spLocks noChangeAspect="1" noChangeShapeType="1"/>
          </p:cNvSpPr>
          <p:nvPr/>
        </p:nvSpPr>
        <p:spPr bwMode="auto">
          <a:xfrm flipV="1">
            <a:off x="3517587" y="2044676"/>
            <a:ext cx="0" cy="361687"/>
          </a:xfrm>
          <a:prstGeom prst="line">
            <a:avLst/>
          </a:prstGeom>
          <a:noFill/>
          <a:ln w="28575" cap="sq">
            <a:solidFill>
              <a:schemeClr val="bg2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0" name="Line 8"/>
          <p:cNvSpPr>
            <a:spLocks noChangeAspect="1" noChangeShapeType="1"/>
          </p:cNvSpPr>
          <p:nvPr/>
        </p:nvSpPr>
        <p:spPr bwMode="auto">
          <a:xfrm flipV="1">
            <a:off x="5948104" y="1888683"/>
            <a:ext cx="0" cy="508746"/>
          </a:xfrm>
          <a:prstGeom prst="line">
            <a:avLst/>
          </a:prstGeom>
          <a:noFill/>
          <a:ln w="28575" cap="sq">
            <a:solidFill>
              <a:schemeClr val="bg2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" name="Line 8"/>
          <p:cNvSpPr>
            <a:spLocks noChangeAspect="1" noChangeShapeType="1"/>
          </p:cNvSpPr>
          <p:nvPr/>
        </p:nvSpPr>
        <p:spPr bwMode="auto">
          <a:xfrm flipV="1">
            <a:off x="8481551" y="2219992"/>
            <a:ext cx="0" cy="196803"/>
          </a:xfrm>
          <a:prstGeom prst="line">
            <a:avLst/>
          </a:prstGeom>
          <a:noFill/>
          <a:ln w="28575" cap="sq">
            <a:solidFill>
              <a:schemeClr val="bg2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TextBox 161"/>
              <p:cNvSpPr txBox="1"/>
              <p:nvPr/>
            </p:nvSpPr>
            <p:spPr>
              <a:xfrm>
                <a:off x="1727016" y="6107797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(0)</m:t>
                      </m:r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(1)</m:t>
                      </m:r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(0)</m:t>
                      </m:r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2800" i="1" dirty="0"/>
              </a:p>
            </p:txBody>
          </p:sp>
        </mc:Choice>
        <mc:Fallback xmlns="">
          <p:sp>
            <p:nvSpPr>
              <p:cNvPr id="162" name="TextBox 1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016" y="6107797"/>
                <a:ext cx="9144000" cy="557910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7427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>
              <a:xfrm>
                <a:off x="1981985" y="2590800"/>
                <a:ext cx="914400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985" y="2590800"/>
                <a:ext cx="9144000" cy="62433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Box 158"/>
              <p:cNvSpPr txBox="1"/>
              <p:nvPr/>
            </p:nvSpPr>
            <p:spPr>
              <a:xfrm>
                <a:off x="2347678" y="5004597"/>
                <a:ext cx="845820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r>
                        <a:rPr lang="en-US" sz="3200" i="1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159" name="TextBox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678" y="5004597"/>
                <a:ext cx="8458200" cy="62433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1" name="Text Box 4"/>
          <p:cNvSpPr txBox="1">
            <a:spLocks noChangeArrowheads="1"/>
          </p:cNvSpPr>
          <p:nvPr/>
        </p:nvSpPr>
        <p:spPr bwMode="auto">
          <a:xfrm>
            <a:off x="3781506" y="6019879"/>
            <a:ext cx="13676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dirty="0"/>
              <a:t>Observed</a:t>
            </a:r>
          </a:p>
        </p:txBody>
      </p:sp>
      <p:sp>
        <p:nvSpPr>
          <p:cNvPr id="162" name="Text Box 5"/>
          <p:cNvSpPr txBox="1">
            <a:spLocks noChangeArrowheads="1"/>
          </p:cNvSpPr>
          <p:nvPr/>
        </p:nvSpPr>
        <p:spPr bwMode="auto">
          <a:xfrm>
            <a:off x="5229899" y="6019879"/>
            <a:ext cx="8547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dirty="0"/>
              <a:t>Fixed</a:t>
            </a:r>
          </a:p>
        </p:txBody>
      </p:sp>
      <p:sp>
        <p:nvSpPr>
          <p:cNvPr id="163" name="Text Box 6"/>
          <p:cNvSpPr txBox="1">
            <a:spLocks noChangeArrowheads="1"/>
          </p:cNvSpPr>
          <p:nvPr/>
        </p:nvSpPr>
        <p:spPr bwMode="auto">
          <a:xfrm>
            <a:off x="6961283" y="6019879"/>
            <a:ext cx="12121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dirty="0"/>
              <a:t>Random</a:t>
            </a:r>
          </a:p>
        </p:txBody>
      </p:sp>
      <p:sp>
        <p:nvSpPr>
          <p:cNvPr id="164" name="AutoShape 7"/>
          <p:cNvSpPr>
            <a:spLocks/>
          </p:cNvSpPr>
          <p:nvPr/>
        </p:nvSpPr>
        <p:spPr bwMode="auto">
          <a:xfrm rot="5400000">
            <a:off x="4459087" y="5465598"/>
            <a:ext cx="304800" cy="717618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6" name="AutoShape 8"/>
          <p:cNvSpPr>
            <a:spLocks/>
          </p:cNvSpPr>
          <p:nvPr/>
        </p:nvSpPr>
        <p:spPr bwMode="auto">
          <a:xfrm rot="5400000">
            <a:off x="5429648" y="5629777"/>
            <a:ext cx="304800" cy="389261"/>
          </a:xfrm>
          <a:prstGeom prst="rightBrace">
            <a:avLst>
              <a:gd name="adj1" fmla="val 2291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" name="Text Box 4"/>
          <p:cNvSpPr txBox="1">
            <a:spLocks noChangeArrowheads="1"/>
          </p:cNvSpPr>
          <p:nvPr/>
        </p:nvSpPr>
        <p:spPr bwMode="auto">
          <a:xfrm>
            <a:off x="2917931" y="3576572"/>
            <a:ext cx="13676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dirty="0"/>
              <a:t>Observed</a:t>
            </a:r>
          </a:p>
        </p:txBody>
      </p:sp>
      <p:sp>
        <p:nvSpPr>
          <p:cNvPr id="174" name="Text Box 5"/>
          <p:cNvSpPr txBox="1">
            <a:spLocks noChangeArrowheads="1"/>
          </p:cNvSpPr>
          <p:nvPr/>
        </p:nvSpPr>
        <p:spPr bwMode="auto">
          <a:xfrm>
            <a:off x="5722058" y="3634838"/>
            <a:ext cx="8547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dirty="0"/>
              <a:t>Fixed</a:t>
            </a:r>
          </a:p>
        </p:txBody>
      </p:sp>
      <p:sp>
        <p:nvSpPr>
          <p:cNvPr id="175" name="Text Box 6"/>
          <p:cNvSpPr txBox="1">
            <a:spLocks noChangeArrowheads="1"/>
          </p:cNvSpPr>
          <p:nvPr/>
        </p:nvSpPr>
        <p:spPr bwMode="auto">
          <a:xfrm>
            <a:off x="8474496" y="3634838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/>
              <a:t>Random</a:t>
            </a:r>
          </a:p>
        </p:txBody>
      </p:sp>
      <p:sp>
        <p:nvSpPr>
          <p:cNvPr id="176" name="AutoShape 7"/>
          <p:cNvSpPr>
            <a:spLocks/>
          </p:cNvSpPr>
          <p:nvPr/>
        </p:nvSpPr>
        <p:spPr bwMode="auto">
          <a:xfrm rot="5400000">
            <a:off x="3449372" y="3107578"/>
            <a:ext cx="304800" cy="576554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7" name="AutoShape 8"/>
          <p:cNvSpPr>
            <a:spLocks/>
          </p:cNvSpPr>
          <p:nvPr/>
        </p:nvSpPr>
        <p:spPr bwMode="auto">
          <a:xfrm rot="5400000">
            <a:off x="5958918" y="1693371"/>
            <a:ext cx="304800" cy="3429000"/>
          </a:xfrm>
          <a:prstGeom prst="rightBrace">
            <a:avLst>
              <a:gd name="adj1" fmla="val 2291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082898" y="1987411"/>
            <a:ext cx="50268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Physician treated as a fixed effect</a:t>
            </a:r>
          </a:p>
        </p:txBody>
      </p:sp>
      <p:sp>
        <p:nvSpPr>
          <p:cNvPr id="179" name="AutoShape 7"/>
          <p:cNvSpPr>
            <a:spLocks/>
          </p:cNvSpPr>
          <p:nvPr/>
        </p:nvSpPr>
        <p:spPr bwMode="auto">
          <a:xfrm rot="5400000">
            <a:off x="8837994" y="2700496"/>
            <a:ext cx="304800" cy="1414753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0" name="AutoShape 7"/>
          <p:cNvSpPr>
            <a:spLocks/>
          </p:cNvSpPr>
          <p:nvPr/>
        </p:nvSpPr>
        <p:spPr bwMode="auto">
          <a:xfrm rot="5400000">
            <a:off x="7414978" y="4490907"/>
            <a:ext cx="304800" cy="2667000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1" name="TextBox 180"/>
          <p:cNvSpPr txBox="1"/>
          <p:nvPr/>
        </p:nvSpPr>
        <p:spPr>
          <a:xfrm>
            <a:off x="2082898" y="4393092"/>
            <a:ext cx="5466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Physician treated as a random effect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956847" y="610137"/>
            <a:ext cx="8229600" cy="840085"/>
          </a:xfrm>
        </p:spPr>
        <p:txBody>
          <a:bodyPr/>
          <a:lstStyle/>
          <a:p>
            <a:r>
              <a:rPr lang="en-US" dirty="0"/>
              <a:t>Fixed versus Random Effects</a:t>
            </a:r>
          </a:p>
        </p:txBody>
      </p:sp>
    </p:spTree>
    <p:extLst>
      <p:ext uri="{BB962C8B-B14F-4D97-AF65-F5344CB8AC3E}">
        <p14:creationId xmlns:p14="http://schemas.microsoft.com/office/powerpoint/2010/main" val="2727414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610600" cy="5181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mixed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cage || physician: || patient: cage ,  /// 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stddev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nolog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noheader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chol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Coef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  Std. Err.      z    P&gt;|z|     [95% Conf. Interval]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cage |   8.552381   .1242629    68.82   0.000      8.30883    8.795932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_cons |   250.0533   1.253464   199.49   0.000     247.5966    252.5101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Random-effects Parameters  |   Estimate   Std. Err.     [95% Conf. Interval]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physician: Identity          |</a:t>
            </a:r>
          </a:p>
          <a:p>
            <a:pPr marL="0" indent="0">
              <a:buNone/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200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 |   2.145466   .8969524      .9454987    4.868358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patient: Independent   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(cage) |   1.941139   .0977639      1.758679    2.142529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(_cons) |   2.755291   .1661248      2.448195    3.100909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(Residual) |   4.919552   .0898183      4.746623     5.09878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LR test vs. linear model: chi2(3) = 721.05   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Prob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&gt; chi2 = 0.0000</a:t>
            </a:r>
          </a:p>
          <a:p>
            <a:pPr marL="0" indent="0">
              <a:buNone/>
            </a:pP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10137"/>
            <a:ext cx="9143640" cy="840085"/>
          </a:xfrm>
        </p:spPr>
        <p:txBody>
          <a:bodyPr/>
          <a:lstStyle/>
          <a:p>
            <a:r>
              <a:rPr lang="en-US" sz="3600" dirty="0"/>
              <a:t>Physician Treated as a Random Effect</a:t>
            </a:r>
          </a:p>
        </p:txBody>
      </p:sp>
    </p:spTree>
    <p:extLst>
      <p:ext uri="{BB962C8B-B14F-4D97-AF65-F5344CB8AC3E}">
        <p14:creationId xmlns:p14="http://schemas.microsoft.com/office/powerpoint/2010/main" val="1980147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1289</Words>
  <Application>Microsoft Office PowerPoint</Application>
  <PresentationFormat>Widescreen</PresentationFormat>
  <Paragraphs>304</Paragraphs>
  <Slides>41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Calibri Light</vt:lpstr>
      <vt:lpstr>Cambria Math</vt:lpstr>
      <vt:lpstr>Courier New</vt:lpstr>
      <vt:lpstr>Office Theme</vt:lpstr>
      <vt:lpstr>Chart</vt:lpstr>
      <vt:lpstr>PowerPoint Presentation</vt:lpstr>
      <vt:lpstr>PowerPoint Presentation</vt:lpstr>
      <vt:lpstr>Mean and Centered Age</vt:lpstr>
      <vt:lpstr>PowerPoint Presentation</vt:lpstr>
      <vt:lpstr>Outline</vt:lpstr>
      <vt:lpstr>Fixed versus Random Effects</vt:lpstr>
      <vt:lpstr>PowerPoint Presentation</vt:lpstr>
      <vt:lpstr>Fixed versus Random Effects</vt:lpstr>
      <vt:lpstr>Physician Treated as a Random Effect</vt:lpstr>
      <vt:lpstr>Physician Treated as a Fixed Effect</vt:lpstr>
      <vt:lpstr>Outline</vt:lpstr>
      <vt:lpstr>Multilevel Models for GLMs</vt:lpstr>
      <vt:lpstr>Multilevel Logistic Regression</vt:lpstr>
      <vt:lpstr>Multilevel Logistic Regression</vt:lpstr>
      <vt:lpstr>Multilevel Logistic Regression</vt:lpstr>
      <vt:lpstr>Multilevel Logistic Regression</vt:lpstr>
      <vt:lpstr>Outline</vt:lpstr>
      <vt:lpstr>Multilevel Survival Data</vt:lpstr>
      <vt:lpstr>Multilevel Survival Data</vt:lpstr>
      <vt:lpstr>Multilevel Survival Data</vt:lpstr>
      <vt:lpstr>Multilevel Survival Data</vt:lpstr>
      <vt:lpstr>Multilevel Survival Data</vt:lpstr>
      <vt:lpstr>Multilevel Survival Data</vt:lpstr>
      <vt:lpstr>Multilevel Survival Data</vt:lpstr>
      <vt:lpstr>Outline</vt:lpstr>
      <vt:lpstr>Multilevel Structural Equation Models</vt:lpstr>
      <vt:lpstr>Multilevel Structural Equation Models</vt:lpstr>
      <vt:lpstr>Multilevel Structural Equation Models</vt:lpstr>
      <vt:lpstr>Multilevel Structural Equation Models</vt:lpstr>
      <vt:lpstr>Multilevel Structural Equation Models</vt:lpstr>
      <vt:lpstr>Multilevel Structural Equation Models</vt:lpstr>
      <vt:lpstr>Multilevel Structural Equation Models</vt:lpstr>
      <vt:lpstr>Multilevel Structural Equation Models</vt:lpstr>
      <vt:lpstr>Outline</vt:lpstr>
      <vt:lpstr>Bayesian Multilevel Models</vt:lpstr>
      <vt:lpstr>Bayesian Multilevel Models</vt:lpstr>
      <vt:lpstr>Bayesian Multilevel Models</vt:lpstr>
      <vt:lpstr>Bayesian Multilevel Models</vt:lpstr>
      <vt:lpstr>Outline</vt:lpstr>
      <vt:lpstr>For more information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GradQuant</dc:creator>
  <cp:lastModifiedBy>GradQuant</cp:lastModifiedBy>
  <cp:revision>1</cp:revision>
  <dcterms:created xsi:type="dcterms:W3CDTF">2018-02-26T21:31:12Z</dcterms:created>
  <dcterms:modified xsi:type="dcterms:W3CDTF">2018-02-26T21:31:33Z</dcterms:modified>
</cp:coreProperties>
</file>