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363D0-990B-4B83-B178-5AF46899A1D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02485-54E6-44BB-A16C-84DC1FC21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4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833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498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24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555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961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65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33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0653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503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642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00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70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590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228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37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454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758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768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791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8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384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3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843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004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401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835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688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290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4825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7246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03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248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55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3584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5172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808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7793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5698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4930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5098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1994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7548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340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04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3520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5922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2697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79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18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00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897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2DA59-DE54-4DEF-AC94-69B1DD3B335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690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26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65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09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3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3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26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8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1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57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8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5134B-6478-4DFE-9949-00CB528DFD07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0476D-DF44-49ED-9A70-9D3F5876B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44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avidakenny.net/cm/fit.htm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43001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Introduction to Structural Equation Modeling Using Stata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3276600"/>
            <a:ext cx="6400800" cy="1219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Chuck Huber, PhD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StataCorp</a:t>
            </a:r>
          </a:p>
          <a:p>
            <a:pPr>
              <a:spcBef>
                <a:spcPts val="0"/>
              </a:spcBef>
            </a:pPr>
            <a:r>
              <a:rPr lang="en-US" sz="3000" dirty="0"/>
              <a:t>chuber@stata.com</a:t>
            </a:r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89001" y="4953000"/>
            <a:ext cx="56843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University of California, Riverside</a:t>
            </a:r>
          </a:p>
          <a:p>
            <a:pPr algn="ctr"/>
            <a:r>
              <a:rPr lang="en-US" sz="3200" dirty="0"/>
              <a:t>February 21, 2018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2272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Jargon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Observed and Latent variables</a:t>
            </a:r>
          </a:p>
          <a:p>
            <a:r>
              <a:rPr lang="en-US" sz="3600" dirty="0"/>
              <a:t>Paths and Covariance</a:t>
            </a:r>
          </a:p>
          <a:p>
            <a:r>
              <a:rPr lang="en-US" sz="3600" dirty="0"/>
              <a:t>Endogenous and Exogenous variables</a:t>
            </a:r>
          </a:p>
          <a:p>
            <a:r>
              <a:rPr lang="en-US" sz="3600" dirty="0"/>
              <a:t>Recursive and </a:t>
            </a:r>
            <a:r>
              <a:rPr lang="en-US" sz="3600" dirty="0" err="1"/>
              <a:t>Nonrecursive</a:t>
            </a:r>
            <a:r>
              <a:rPr lang="en-US" sz="3600" dirty="0"/>
              <a:t> models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7286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 and Latent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828800"/>
            <a:ext cx="4724400" cy="4876800"/>
          </a:xfrm>
        </p:spPr>
        <p:txBody>
          <a:bodyPr>
            <a:normAutofit lnSpcReduction="10000"/>
          </a:bodyPr>
          <a:lstStyle/>
          <a:p>
            <a:r>
              <a:rPr lang="en-US" sz="2400" b="1" u="sng" dirty="0"/>
              <a:t>Observed variables </a:t>
            </a:r>
            <a:r>
              <a:rPr lang="en-US" sz="2400" dirty="0"/>
              <a:t>are variables that are included in our dataset.  They are represented by rectangles.  The variables </a:t>
            </a:r>
            <a:r>
              <a:rPr lang="en-US" sz="2400" b="1" dirty="0"/>
              <a:t>satv</a:t>
            </a:r>
            <a:r>
              <a:rPr lang="en-US" sz="2400" dirty="0"/>
              <a:t>, </a:t>
            </a:r>
            <a:r>
              <a:rPr lang="en-US" sz="2400" b="1" dirty="0"/>
              <a:t>satq</a:t>
            </a:r>
            <a:r>
              <a:rPr lang="en-US" sz="2400" dirty="0"/>
              <a:t>, and </a:t>
            </a:r>
            <a:r>
              <a:rPr lang="en-US" sz="2400" b="1" dirty="0"/>
              <a:t>hsgpa</a:t>
            </a:r>
            <a:r>
              <a:rPr lang="en-US" sz="2400" dirty="0"/>
              <a:t> are observed variables in this path diagram.</a:t>
            </a:r>
          </a:p>
          <a:p>
            <a:endParaRPr lang="en-US" sz="2400" dirty="0"/>
          </a:p>
          <a:p>
            <a:r>
              <a:rPr lang="en-US" sz="2400" b="1" u="sng" dirty="0"/>
              <a:t>Latent variables </a:t>
            </a:r>
            <a:r>
              <a:rPr lang="en-US" sz="2400" dirty="0"/>
              <a:t>are unobserved variables that we wish we had observed.  They can be thought of as the underlying cause of the observed variables.  They are represented by ovals.  The variable </a:t>
            </a:r>
            <a:r>
              <a:rPr lang="en-US" sz="2400" b="1" dirty="0"/>
              <a:t>Aptitude</a:t>
            </a:r>
            <a:r>
              <a:rPr lang="en-US" sz="2400" dirty="0"/>
              <a:t> is a latent variable in this path diagram.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209800"/>
            <a:ext cx="38862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09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Paths and Covariance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828800"/>
            <a:ext cx="8610600" cy="2438400"/>
          </a:xfrm>
        </p:spPr>
        <p:txBody>
          <a:bodyPr>
            <a:normAutofit/>
          </a:bodyPr>
          <a:lstStyle/>
          <a:p>
            <a:r>
              <a:rPr lang="en-US" sz="2400" b="1" u="sng" dirty="0"/>
              <a:t>Paths</a:t>
            </a:r>
            <a:r>
              <a:rPr lang="en-US" sz="2400" dirty="0"/>
              <a:t> are direct relationships between variables.  Estimated path coefficients are analogous to regression coefficients.  They are represented by straight arrows.</a:t>
            </a:r>
          </a:p>
          <a:p>
            <a:r>
              <a:rPr lang="en-US" sz="2400" b="1" u="sng" dirty="0"/>
              <a:t>Covariance</a:t>
            </a:r>
            <a:r>
              <a:rPr lang="en-US" sz="2400" dirty="0"/>
              <a:t> specify that two latent variables or error terms </a:t>
            </a:r>
            <a:r>
              <a:rPr lang="en-US" sz="2400" dirty="0" err="1"/>
              <a:t>covary</a:t>
            </a:r>
            <a:r>
              <a:rPr lang="en-US" sz="2400" dirty="0"/>
              <a:t>.  They are represented by curved arrows.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041139"/>
            <a:ext cx="6019800" cy="2706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1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Exogenous and Endogenous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828800"/>
            <a:ext cx="8534400" cy="2514600"/>
          </a:xfrm>
        </p:spPr>
        <p:txBody>
          <a:bodyPr>
            <a:normAutofit/>
          </a:bodyPr>
          <a:lstStyle/>
          <a:p>
            <a:r>
              <a:rPr lang="en-US" sz="2400" b="1" u="sng" dirty="0"/>
              <a:t>Exogenous</a:t>
            </a:r>
            <a:r>
              <a:rPr lang="en-US" sz="2400" dirty="0"/>
              <a:t> variables</a:t>
            </a:r>
            <a:r>
              <a:rPr lang="en-US" sz="2400" b="1" u="sng" dirty="0"/>
              <a:t> </a:t>
            </a:r>
            <a:r>
              <a:rPr lang="en-US" sz="2400" dirty="0"/>
              <a:t>are determined outside the system of equations.  There are no paths pointing to it.  The variables </a:t>
            </a:r>
            <a:r>
              <a:rPr lang="en-US" sz="2400" b="1" dirty="0"/>
              <a:t>satv</a:t>
            </a:r>
            <a:r>
              <a:rPr lang="en-US" sz="2400" dirty="0"/>
              <a:t>, </a:t>
            </a:r>
            <a:r>
              <a:rPr lang="en-US" sz="2400" b="1" dirty="0"/>
              <a:t>satq</a:t>
            </a:r>
            <a:r>
              <a:rPr lang="en-US" sz="2400" dirty="0"/>
              <a:t>, </a:t>
            </a:r>
            <a:r>
              <a:rPr lang="en-US" sz="2400" b="1" dirty="0"/>
              <a:t>hsgpa</a:t>
            </a:r>
            <a:r>
              <a:rPr lang="en-US" sz="2400" dirty="0"/>
              <a:t>, and </a:t>
            </a:r>
            <a:r>
              <a:rPr lang="en-US" sz="2400" b="1" dirty="0"/>
              <a:t>credithrs</a:t>
            </a:r>
            <a:r>
              <a:rPr lang="en-US" sz="2400" dirty="0"/>
              <a:t> are exogenous</a:t>
            </a:r>
            <a:r>
              <a:rPr lang="en-US" sz="2400" i="1" dirty="0"/>
              <a:t>.</a:t>
            </a:r>
            <a:endParaRPr lang="en-US" sz="2400" dirty="0"/>
          </a:p>
          <a:p>
            <a:r>
              <a:rPr lang="en-US" sz="2400" b="1" u="sng" dirty="0"/>
              <a:t>Endogenous</a:t>
            </a:r>
            <a:r>
              <a:rPr lang="en-US" sz="2400" dirty="0"/>
              <a:t> variables are determined by the system of equations.  At least one path points to it.  The variables </a:t>
            </a:r>
            <a:r>
              <a:rPr lang="en-US" sz="2400" b="1" dirty="0"/>
              <a:t>scholarships</a:t>
            </a:r>
            <a:r>
              <a:rPr lang="en-US" sz="2400" dirty="0"/>
              <a:t> and </a:t>
            </a:r>
            <a:r>
              <a:rPr lang="en-US" sz="2400" b="1" dirty="0"/>
              <a:t>fygpa</a:t>
            </a:r>
            <a:r>
              <a:rPr lang="en-US" sz="2400" dirty="0"/>
              <a:t> are endogenous.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267201"/>
            <a:ext cx="5486400" cy="248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9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95401"/>
            <a:ext cx="8229600" cy="4830763"/>
          </a:xfrm>
        </p:spPr>
        <p:txBody>
          <a:bodyPr>
            <a:normAutofit/>
          </a:bodyPr>
          <a:lstStyle/>
          <a:p>
            <a:r>
              <a:rPr lang="en-US" b="1" u="sng" dirty="0"/>
              <a:t>Observed E</a:t>
            </a:r>
            <a:r>
              <a:rPr lang="en-US" b="1" u="sng" dirty="0" smtClean="0"/>
              <a:t>xogenous</a:t>
            </a:r>
            <a:r>
              <a:rPr lang="en-US" dirty="0" smtClean="0"/>
              <a:t>: a </a:t>
            </a:r>
            <a:r>
              <a:rPr lang="en-US" dirty="0"/>
              <a:t>variable in </a:t>
            </a:r>
            <a:r>
              <a:rPr lang="en-US" dirty="0" smtClean="0"/>
              <a:t>a </a:t>
            </a:r>
            <a:r>
              <a:rPr lang="en-US" dirty="0"/>
              <a:t>dataset that is treated as exogenous in </a:t>
            </a:r>
            <a:r>
              <a:rPr lang="en-US" dirty="0" smtClean="0"/>
              <a:t>the model</a:t>
            </a:r>
          </a:p>
          <a:p>
            <a:r>
              <a:rPr lang="en-US" b="1" u="sng" dirty="0"/>
              <a:t>Latent </a:t>
            </a:r>
            <a:r>
              <a:rPr lang="en-US" b="1" u="sng" dirty="0" smtClean="0"/>
              <a:t>Exogenous</a:t>
            </a:r>
            <a:r>
              <a:rPr lang="en-US" dirty="0" smtClean="0"/>
              <a:t>: an </a:t>
            </a:r>
            <a:r>
              <a:rPr lang="en-US" dirty="0"/>
              <a:t>unobserved variable that is treated as exogenous in </a:t>
            </a:r>
            <a:r>
              <a:rPr lang="en-US" dirty="0" smtClean="0"/>
              <a:t>the </a:t>
            </a:r>
            <a:r>
              <a:rPr lang="en-US" dirty="0"/>
              <a:t>model</a:t>
            </a:r>
            <a:r>
              <a:rPr lang="en-US" dirty="0" smtClean="0"/>
              <a:t>.</a:t>
            </a:r>
          </a:p>
          <a:p>
            <a:r>
              <a:rPr lang="en-US" b="1" u="sng" dirty="0"/>
              <a:t>Observed </a:t>
            </a:r>
            <a:r>
              <a:rPr lang="en-US" b="1" u="sng" dirty="0" smtClean="0"/>
              <a:t>Endogenous</a:t>
            </a:r>
            <a:r>
              <a:rPr lang="en-US" dirty="0" smtClean="0"/>
              <a:t>: a </a:t>
            </a:r>
            <a:r>
              <a:rPr lang="en-US" dirty="0"/>
              <a:t>variable in </a:t>
            </a:r>
            <a:r>
              <a:rPr lang="en-US" dirty="0" smtClean="0"/>
              <a:t>a </a:t>
            </a:r>
            <a:r>
              <a:rPr lang="en-US" dirty="0"/>
              <a:t>dataset that is treated as endogenous in </a:t>
            </a:r>
            <a:r>
              <a:rPr lang="en-US" dirty="0" smtClean="0"/>
              <a:t>the model</a:t>
            </a:r>
          </a:p>
          <a:p>
            <a:r>
              <a:rPr lang="en-US" b="1" u="sng" dirty="0"/>
              <a:t>Latent E</a:t>
            </a:r>
            <a:r>
              <a:rPr lang="en-US" b="1" u="sng" dirty="0" smtClean="0"/>
              <a:t>ndogenous</a:t>
            </a:r>
            <a:r>
              <a:rPr lang="en-US" dirty="0" smtClean="0"/>
              <a:t>: an </a:t>
            </a:r>
            <a:r>
              <a:rPr lang="en-US" dirty="0"/>
              <a:t>unobserved variable that is treated as endogenous in </a:t>
            </a:r>
            <a:r>
              <a:rPr lang="en-US" dirty="0" smtClean="0"/>
              <a:t>the </a:t>
            </a:r>
            <a:r>
              <a:rPr lang="en-US" dirty="0"/>
              <a:t>model.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57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Recursive and </a:t>
            </a:r>
            <a:r>
              <a:rPr lang="en-US" dirty="0" err="1" smtClean="0"/>
              <a:t>Nonrecursive</a:t>
            </a:r>
            <a:r>
              <a:rPr lang="en-US" dirty="0" smtClean="0"/>
              <a:t>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828800"/>
            <a:ext cx="8534400" cy="2133600"/>
          </a:xfrm>
        </p:spPr>
        <p:txBody>
          <a:bodyPr>
            <a:normAutofit/>
          </a:bodyPr>
          <a:lstStyle/>
          <a:p>
            <a:r>
              <a:rPr lang="en-US" sz="2400" b="1" u="sng" dirty="0"/>
              <a:t>Recursive</a:t>
            </a:r>
            <a:r>
              <a:rPr lang="en-US" sz="2400" dirty="0"/>
              <a:t> models do not have any feedback loops or correlated errors.</a:t>
            </a:r>
            <a:endParaRPr lang="en-US" sz="2400" dirty="0"/>
          </a:p>
          <a:p>
            <a:r>
              <a:rPr lang="en-US" sz="2400" b="1" u="sng" dirty="0" err="1"/>
              <a:t>Nonrecursive</a:t>
            </a:r>
            <a:r>
              <a:rPr lang="en-US" sz="2400" dirty="0"/>
              <a:t> models have feedback loops or correlated errors.  These models have </a:t>
            </a:r>
            <a:r>
              <a:rPr lang="en-US" sz="2400" dirty="0"/>
              <a:t>paths in both directions between one or more </a:t>
            </a:r>
            <a:r>
              <a:rPr lang="en-US" sz="2400" dirty="0"/>
              <a:t>pairs of </a:t>
            </a:r>
            <a:r>
              <a:rPr lang="en-US" sz="2400" dirty="0"/>
              <a:t>endogenous variables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40" y="4414169"/>
            <a:ext cx="3810000" cy="1469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4262078"/>
            <a:ext cx="3200400" cy="200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3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057400"/>
            <a:ext cx="8229600" cy="4419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Observed endogenous: </a:t>
            </a:r>
            <a:r>
              <a:rPr lang="en-US" b="1" dirty="0"/>
              <a:t>y</a:t>
            </a:r>
          </a:p>
          <a:p>
            <a:r>
              <a:rPr lang="en-US" dirty="0"/>
              <a:t>Observed exogenous: </a:t>
            </a:r>
            <a:r>
              <a:rPr lang="en-US" b="1" dirty="0"/>
              <a:t>x</a:t>
            </a:r>
          </a:p>
          <a:p>
            <a:r>
              <a:rPr lang="en-US" dirty="0"/>
              <a:t>Latent endogenous: </a:t>
            </a:r>
            <a:r>
              <a:rPr lang="el-GR" b="1" i="1" dirty="0" smtClean="0"/>
              <a:t>η</a:t>
            </a:r>
            <a:endParaRPr lang="en-US" b="1" i="1" dirty="0"/>
          </a:p>
          <a:p>
            <a:r>
              <a:rPr lang="en-US" dirty="0"/>
              <a:t>Latent exogenous: </a:t>
            </a:r>
            <a:r>
              <a:rPr lang="el-GR" b="1" i="1" dirty="0"/>
              <a:t>ξ</a:t>
            </a:r>
            <a:endParaRPr lang="en-US" b="1" i="1" dirty="0"/>
          </a:p>
          <a:p>
            <a:r>
              <a:rPr lang="en-US" dirty="0"/>
              <a:t>Error of observed endogenous: </a:t>
            </a:r>
            <a:r>
              <a:rPr lang="en-US" b="1" dirty="0"/>
              <a:t>e.y</a:t>
            </a:r>
          </a:p>
          <a:p>
            <a:r>
              <a:rPr lang="en-US" dirty="0"/>
              <a:t>Error of latent endogenous: </a:t>
            </a:r>
            <a:r>
              <a:rPr lang="en-US" b="1" dirty="0" smtClean="0"/>
              <a:t>e.</a:t>
            </a:r>
            <a:r>
              <a:rPr lang="el-GR" b="1" i="1" dirty="0" smtClean="0"/>
              <a:t>η</a:t>
            </a:r>
            <a:endParaRPr lang="en-US" b="1" i="1" dirty="0"/>
          </a:p>
          <a:p>
            <a:r>
              <a:rPr lang="en-US" dirty="0"/>
              <a:t>All endogenous: </a:t>
            </a:r>
            <a:r>
              <a:rPr lang="en-US" b="1" dirty="0"/>
              <a:t>Y</a:t>
            </a:r>
            <a:r>
              <a:rPr lang="en-US" dirty="0"/>
              <a:t> = </a:t>
            </a:r>
            <a:r>
              <a:rPr lang="en-US" b="1" dirty="0" smtClean="0"/>
              <a:t>y</a:t>
            </a:r>
            <a:r>
              <a:rPr lang="el-GR" b="1" i="1" dirty="0"/>
              <a:t> η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All exogenous: </a:t>
            </a:r>
            <a:r>
              <a:rPr lang="en-US" b="1" dirty="0"/>
              <a:t>X</a:t>
            </a:r>
            <a:r>
              <a:rPr lang="en-US" dirty="0"/>
              <a:t> = </a:t>
            </a:r>
            <a:r>
              <a:rPr lang="en-US" b="1" dirty="0" smtClean="0"/>
              <a:t>x</a:t>
            </a:r>
            <a:r>
              <a:rPr lang="el-GR" b="1" i="1" dirty="0"/>
              <a:t> ξ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All error: </a:t>
            </a:r>
            <a:r>
              <a:rPr lang="en-US" dirty="0" smtClean="0"/>
              <a:t>= </a:t>
            </a:r>
            <a:r>
              <a:rPr lang="en-US" b="1" dirty="0"/>
              <a:t>e.y e.</a:t>
            </a:r>
            <a:r>
              <a:rPr lang="el-GR" b="1" i="1" dirty="0"/>
              <a:t>η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1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352800" y="914401"/>
                <a:ext cx="594746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i="1">
                          <a:latin typeface="Cambria Math"/>
                        </a:rPr>
                        <m:t>𝑌</m:t>
                      </m:r>
                      <m:r>
                        <a:rPr lang="en-US" sz="4800" i="1">
                          <a:latin typeface="Cambria Math"/>
                        </a:rPr>
                        <m:t>=</m:t>
                      </m:r>
                      <m:r>
                        <a:rPr lang="en-US" sz="4800" i="1">
                          <a:latin typeface="Cambria Math"/>
                        </a:rPr>
                        <m:t>𝐵𝑌</m:t>
                      </m:r>
                      <m:r>
                        <a:rPr lang="en-US" sz="4800" i="1"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sz="4800" i="1">
                          <a:latin typeface="Cambria Math"/>
                          <a:ea typeface="Cambria Math"/>
                        </a:rPr>
                        <m:t>Γ</m:t>
                      </m:r>
                      <m:r>
                        <a:rPr lang="en-US" sz="4800" i="1">
                          <a:latin typeface="Cambria Math"/>
                          <a:ea typeface="Cambria Math"/>
                        </a:rPr>
                        <m:t>𝑋</m:t>
                      </m:r>
                      <m:r>
                        <a:rPr lang="en-US" sz="4800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4800" i="1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4800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4800" i="1">
                          <a:latin typeface="Cambria Math"/>
                          <a:ea typeface="Cambria Math"/>
                        </a:rPr>
                        <m:t>𝜁</m:t>
                      </m:r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914400"/>
                <a:ext cx="5947462" cy="83099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828800" y="2087879"/>
                <a:ext cx="8763000" cy="3231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We estimate: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The coefficients </a:t>
                </a:r>
                <a:r>
                  <a:rPr lang="en-US" sz="2800" b="1" dirty="0"/>
                  <a:t>B</a:t>
                </a:r>
                <a:r>
                  <a:rPr lang="en-US" sz="2800" dirty="0"/>
                  <a:t> and </a:t>
                </a:r>
                <a14:m>
                  <m:oMath xmlns:m="http://schemas.openxmlformats.org/officeDocument/2006/math">
                    <m:r>
                      <a:rPr lang="el-GR" sz="2800" b="1" dirty="0">
                        <a:latin typeface="Cambria Math"/>
                        <a:ea typeface="Cambria Math"/>
                      </a:rPr>
                      <m:t>𝚪</m:t>
                    </m:r>
                  </m:oMath>
                </a14:m>
                <a:endParaRPr lang="en-US" sz="2800" b="1" dirty="0">
                  <a:ea typeface="Cambria Math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The intercepts,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endParaRPr lang="en-US" sz="28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The means of the exogenous variables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Cambria Math"/>
                      </a:rPr>
                      <m:t>𝜿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800" b="1" i="1">
                        <a:latin typeface="Cambria Math"/>
                        <a:ea typeface="Cambria Math"/>
                      </a:rPr>
                      <m:t>𝑿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 The variances and covariances of the exogenous variables, </a:t>
                </a:r>
                <a14:m>
                  <m:oMath xmlns:m="http://schemas.openxmlformats.org/officeDocument/2006/math">
                    <m:r>
                      <a:rPr lang="el-GR" sz="2800" b="1" i="1">
                        <a:latin typeface="Cambria Math"/>
                        <a:ea typeface="Cambria Math"/>
                      </a:rPr>
                      <m:t>𝜱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𝑉𝑎𝑟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800" b="1" i="1">
                        <a:latin typeface="Cambria Math"/>
                        <a:ea typeface="Cambria Math"/>
                      </a:rPr>
                      <m:t>𝑿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 </a:t>
                </a:r>
                <a:r>
                  <a:rPr lang="en-US" sz="2800" dirty="0"/>
                  <a:t>The variances and covariances of the </a:t>
                </a:r>
                <a:r>
                  <a:rPr lang="en-US" sz="2800" dirty="0"/>
                  <a:t>errors </a:t>
                </a:r>
                <a14:m>
                  <m:oMath xmlns:m="http://schemas.openxmlformats.org/officeDocument/2006/math">
                    <m:r>
                      <a:rPr lang="el-GR" sz="2800" b="1" i="1">
                        <a:latin typeface="Cambria Math"/>
                        <a:ea typeface="Cambria Math"/>
                      </a:rPr>
                      <m:t>𝚿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𝑉𝑎𝑟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800" b="1" i="1">
                        <a:latin typeface="Cambria Math"/>
                        <a:ea typeface="Cambria Math"/>
                      </a:rPr>
                      <m:t>𝜻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800" dirty="0"/>
                  <a:t> </a:t>
                </a:r>
                <a:endParaRPr lang="en-US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087879"/>
                <a:ext cx="8763000" cy="3231654"/>
              </a:xfrm>
              <a:prstGeom prst="rect">
                <a:avLst/>
              </a:prstGeom>
              <a:blipFill rotWithShape="0">
                <a:blip r:embed="rId8"/>
                <a:stretch>
                  <a:fillRect l="-2086" t="-2825" b="-43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38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133601"/>
            <a:ext cx="8229600" cy="4068763"/>
          </a:xfrm>
        </p:spPr>
        <p:txBody>
          <a:bodyPr>
            <a:normAutofit/>
          </a:bodyPr>
          <a:lstStyle/>
          <a:p>
            <a:r>
              <a:rPr lang="en-US" sz="4000" dirty="0"/>
              <a:t>Large Sample Size</a:t>
            </a:r>
          </a:p>
          <a:p>
            <a:r>
              <a:rPr lang="en-US" sz="4000" dirty="0"/>
              <a:t>Multivariate Normality</a:t>
            </a:r>
          </a:p>
          <a:p>
            <a:r>
              <a:rPr lang="en-US" sz="4000" dirty="0"/>
              <a:t>Correct Model Specification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597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Large Sample Size</a:t>
            </a:r>
          </a:p>
          <a:p>
            <a:pPr lvl="1"/>
            <a:r>
              <a:rPr lang="en-US" dirty="0"/>
              <a:t>ML estimation relies on asymptotics, and large sample </a:t>
            </a:r>
            <a:r>
              <a:rPr lang="en-US" dirty="0" smtClean="0"/>
              <a:t>sizes are </a:t>
            </a:r>
            <a:r>
              <a:rPr lang="en-US" dirty="0"/>
              <a:t>needed to obtain reliable parameter estimates.</a:t>
            </a:r>
          </a:p>
          <a:p>
            <a:pPr lvl="1"/>
            <a:r>
              <a:rPr lang="en-US" dirty="0"/>
              <a:t>Different suggestions regarding appropriate sample size </a:t>
            </a:r>
            <a:r>
              <a:rPr lang="en-US" dirty="0" smtClean="0"/>
              <a:t>have been </a:t>
            </a:r>
            <a:r>
              <a:rPr lang="en-US" dirty="0"/>
              <a:t>given by different authors.</a:t>
            </a:r>
          </a:p>
          <a:p>
            <a:pPr lvl="1"/>
            <a:r>
              <a:rPr lang="en-US" dirty="0"/>
              <a:t>A common rule of thumb is to have a sample size of more </a:t>
            </a:r>
            <a:r>
              <a:rPr lang="en-US" dirty="0" smtClean="0"/>
              <a:t>than 200</a:t>
            </a:r>
            <a:r>
              <a:rPr lang="en-US" dirty="0"/>
              <a:t>, although sometimes 100 is seen as adequate.</a:t>
            </a:r>
          </a:p>
          <a:p>
            <a:pPr lvl="1"/>
            <a:r>
              <a:rPr lang="en-US" dirty="0"/>
              <a:t>Other authors propose sample sizes relative to the number </a:t>
            </a:r>
            <a:r>
              <a:rPr lang="en-US" dirty="0" smtClean="0"/>
              <a:t>of parameters </a:t>
            </a:r>
            <a:r>
              <a:rPr lang="en-US" dirty="0"/>
              <a:t>being estimated. Ratios of observations to </a:t>
            </a:r>
            <a:r>
              <a:rPr lang="en-US" dirty="0" smtClean="0"/>
              <a:t>free parameters </a:t>
            </a:r>
            <a:r>
              <a:rPr lang="en-US" dirty="0"/>
              <a:t>from 5:1 up to 20:1 have been proposed.</a:t>
            </a:r>
          </a:p>
        </p:txBody>
      </p:sp>
    </p:spTree>
    <p:extLst>
      <p:ext uri="{BB962C8B-B14F-4D97-AF65-F5344CB8AC3E}">
        <p14:creationId xmlns:p14="http://schemas.microsoft.com/office/powerpoint/2010/main" val="206123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05000"/>
            <a:ext cx="8534400" cy="4114800"/>
          </a:xfrm>
        </p:spPr>
        <p:txBody>
          <a:bodyPr>
            <a:normAutofit/>
          </a:bodyPr>
          <a:lstStyle/>
          <a:p>
            <a:r>
              <a:rPr lang="en-US" sz="3600" b="1" dirty="0"/>
              <a:t>What is structural equation modeling?</a:t>
            </a:r>
          </a:p>
          <a:p>
            <a:r>
              <a:rPr lang="en-US" sz="3600" dirty="0"/>
              <a:t>Structural equation modeling in Stata</a:t>
            </a:r>
          </a:p>
          <a:p>
            <a:r>
              <a:rPr lang="en-US" sz="3600" dirty="0"/>
              <a:t>Continuous outcome models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</a:p>
          <a:p>
            <a:r>
              <a:rPr lang="en-US" sz="3600" dirty="0"/>
              <a:t>Multilevel generalized models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3600" dirty="0"/>
              <a:t> </a:t>
            </a:r>
          </a:p>
          <a:p>
            <a:r>
              <a:rPr lang="en-US" sz="3600" dirty="0"/>
              <a:t>Demonstrations and Questions</a:t>
            </a:r>
            <a:endParaRPr lang="en-US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52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Multivariate Normality</a:t>
            </a:r>
          </a:p>
          <a:p>
            <a:pPr lvl="1"/>
            <a:r>
              <a:rPr lang="en-US" dirty="0"/>
              <a:t>The likelihood that is maximized when fitting </a:t>
            </a:r>
            <a:r>
              <a:rPr lang="en-US" dirty="0" smtClean="0"/>
              <a:t>structural equation </a:t>
            </a:r>
            <a:r>
              <a:rPr lang="en-US" dirty="0"/>
              <a:t>models using ML is derived under the </a:t>
            </a:r>
            <a:r>
              <a:rPr lang="en-US" dirty="0" smtClean="0"/>
              <a:t>assumption that </a:t>
            </a:r>
            <a:r>
              <a:rPr lang="en-US" dirty="0"/>
              <a:t>the observed variables follow a multivariate </a:t>
            </a:r>
            <a:r>
              <a:rPr lang="en-US" dirty="0" smtClean="0"/>
              <a:t>normal distribution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assumption of multivariate normality can often be </a:t>
            </a:r>
            <a:r>
              <a:rPr lang="en-US" dirty="0" smtClean="0"/>
              <a:t>relaxed, particularly </a:t>
            </a:r>
            <a:r>
              <a:rPr lang="en-US" dirty="0"/>
              <a:t>for exogenous variables.</a:t>
            </a:r>
          </a:p>
        </p:txBody>
      </p:sp>
    </p:spTree>
    <p:extLst>
      <p:ext uri="{BB962C8B-B14F-4D97-AF65-F5344CB8AC3E}">
        <p14:creationId xmlns:p14="http://schemas.microsoft.com/office/powerpoint/2010/main" val="14209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Correct Model Specification</a:t>
            </a:r>
          </a:p>
          <a:p>
            <a:pPr lvl="1"/>
            <a:r>
              <a:rPr lang="en-US" dirty="0"/>
              <a:t>SEM assumes that no relevant variables are omitted from </a:t>
            </a:r>
            <a:r>
              <a:rPr lang="en-US" dirty="0" smtClean="0"/>
              <a:t>any equation </a:t>
            </a:r>
            <a:r>
              <a:rPr lang="en-US" dirty="0"/>
              <a:t>in the model.</a:t>
            </a:r>
          </a:p>
          <a:p>
            <a:pPr lvl="1"/>
            <a:r>
              <a:rPr lang="en-US" dirty="0"/>
              <a:t>Omitted variable bias can arise in linear regression if </a:t>
            </a:r>
            <a:r>
              <a:rPr lang="en-US" dirty="0" smtClean="0"/>
              <a:t>an independent </a:t>
            </a:r>
            <a:r>
              <a:rPr lang="en-US" dirty="0"/>
              <a:t>variable is omitted from the model and </a:t>
            </a:r>
            <a:r>
              <a:rPr lang="en-US" dirty="0" smtClean="0"/>
              <a:t>the omitted </a:t>
            </a:r>
            <a:r>
              <a:rPr lang="en-US" dirty="0"/>
              <a:t>variable is correlated with other independent variables.</a:t>
            </a:r>
          </a:p>
          <a:p>
            <a:pPr lvl="1"/>
            <a:r>
              <a:rPr lang="en-US" dirty="0"/>
              <a:t>When fitting structural equation models with ML and </a:t>
            </a:r>
            <a:r>
              <a:rPr lang="en-US" dirty="0" smtClean="0"/>
              <a:t>all equations </a:t>
            </a:r>
            <a:r>
              <a:rPr lang="en-US" dirty="0"/>
              <a:t>are fit jointly, errors can occur in equations </a:t>
            </a:r>
            <a:r>
              <a:rPr lang="en-US" dirty="0" smtClean="0"/>
              <a:t>other than </a:t>
            </a:r>
            <a:r>
              <a:rPr lang="en-US" dirty="0"/>
              <a:t>the one with the omitted variable.</a:t>
            </a:r>
          </a:p>
        </p:txBody>
      </p:sp>
    </p:spTree>
    <p:extLst>
      <p:ext uri="{BB962C8B-B14F-4D97-AF65-F5344CB8AC3E}">
        <p14:creationId xmlns:p14="http://schemas.microsoft.com/office/powerpoint/2010/main" val="262071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Structural Equation Modeling?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057400"/>
            <a:ext cx="8229600" cy="3733800"/>
          </a:xfrm>
        </p:spPr>
        <p:txBody>
          <a:bodyPr/>
          <a:lstStyle/>
          <a:p>
            <a:r>
              <a:rPr lang="en-US" sz="3600" dirty="0"/>
              <a:t>Brief history</a:t>
            </a:r>
            <a:endParaRPr lang="en-US" sz="3600" dirty="0"/>
          </a:p>
          <a:p>
            <a:r>
              <a:rPr lang="en-US" sz="3600" dirty="0"/>
              <a:t>Path diagrams</a:t>
            </a:r>
          </a:p>
          <a:p>
            <a:r>
              <a:rPr lang="en-US" sz="3600" dirty="0"/>
              <a:t>Key concepts, jargon and assumptions</a:t>
            </a:r>
          </a:p>
          <a:p>
            <a:r>
              <a:rPr lang="en-US" sz="3600" b="1" dirty="0"/>
              <a:t>Assessing model fit</a:t>
            </a:r>
          </a:p>
          <a:p>
            <a:r>
              <a:rPr lang="en-US" sz="3600" dirty="0"/>
              <a:t>The process of SEM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6648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Model Goodness of 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Definitions</a:t>
            </a:r>
          </a:p>
          <a:p>
            <a:pPr lvl="1"/>
            <a:r>
              <a:rPr lang="en-US" dirty="0"/>
              <a:t>The </a:t>
            </a:r>
            <a:r>
              <a:rPr lang="en-US" b="1" u="sng" dirty="0"/>
              <a:t>Saturated Model</a:t>
            </a:r>
            <a:r>
              <a:rPr lang="en-US" dirty="0"/>
              <a:t> assumes that all variables are correlated.  </a:t>
            </a:r>
          </a:p>
          <a:p>
            <a:pPr lvl="1"/>
            <a:r>
              <a:rPr lang="en-US" dirty="0" smtClean="0"/>
              <a:t>The </a:t>
            </a:r>
            <a:r>
              <a:rPr lang="en-US" b="1" u="sng" dirty="0" smtClean="0"/>
              <a:t>Baseline Model</a:t>
            </a:r>
            <a:r>
              <a:rPr lang="en-US" dirty="0" smtClean="0"/>
              <a:t>  assumes that no variables are correlated (except for observed exogenous variables when endogenous variables are present).</a:t>
            </a:r>
          </a:p>
          <a:p>
            <a:pPr lvl="1"/>
            <a:r>
              <a:rPr lang="en-US" dirty="0" smtClean="0"/>
              <a:t>The </a:t>
            </a:r>
            <a:r>
              <a:rPr lang="en-US" b="1" u="sng" dirty="0" smtClean="0"/>
              <a:t>Specified Model</a:t>
            </a:r>
            <a:r>
              <a:rPr lang="en-US" dirty="0" smtClean="0"/>
              <a:t> is the model that we fit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72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676400" y="914401"/>
                <a:ext cx="868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Likelihood Ratio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𝜒</m:t>
                        </m:r>
                      </m:e>
                      <m:sup>
                        <m:r>
                          <a:rPr lang="en-US" sz="32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3200" dirty="0"/>
                  <a:t>(baseline vs saturated models)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914400"/>
                <a:ext cx="8686800" cy="584775"/>
              </a:xfrm>
              <a:prstGeom prst="rect">
                <a:avLst/>
              </a:prstGeom>
              <a:blipFill rotWithShape="1">
                <a:blip r:embed="rId4"/>
                <a:stretch>
                  <a:fillRect l="-1754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294902" y="1676400"/>
                <a:ext cx="5076070" cy="668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i="1">
                              <a:latin typeface="Cambria Math"/>
                            </a:rPr>
                            <m:t>𝜒</m:t>
                          </m:r>
                        </m:e>
                        <m:sub>
                          <m:r>
                            <a:rPr lang="en-US" sz="3600" i="1">
                              <a:latin typeface="Cambria Math"/>
                            </a:rPr>
                            <m:t>𝑏</m:t>
                          </m:r>
                          <m:r>
                            <a:rPr lang="en-US" sz="3600" i="1">
                              <a:latin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sz="3600" i="1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3600" i="1">
                          <a:latin typeface="Cambria Math"/>
                        </a:rPr>
                        <m:t>=2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i="1">
                              <a:latin typeface="Cambria Math"/>
                            </a:rPr>
                            <m:t>𝑙𝑜𝑔</m:t>
                          </m:r>
                          <m:r>
                            <a:rPr lang="en-US" sz="36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3600" i="1">
                              <a:latin typeface="Cambria Math"/>
                            </a:rPr>
                            <m:t>−</m:t>
                          </m:r>
                          <m:r>
                            <a:rPr lang="en-US" sz="3600" i="1">
                              <a:latin typeface="Cambria Math"/>
                            </a:rPr>
                            <m:t>𝑙𝑜𝑔</m:t>
                          </m:r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0902" y="1676400"/>
                <a:ext cx="5047471" cy="71974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66900" y="4800600"/>
                <a:ext cx="8305801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where:</a:t>
                </a:r>
              </a:p>
              <a:p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dirty="0"/>
                  <a:t> is the loglikelihood for the </a:t>
                </a:r>
                <a:r>
                  <a:rPr lang="en-US" sz="2000" dirty="0"/>
                  <a:t>baseline </a:t>
                </a:r>
                <a:r>
                  <a:rPr lang="en-US" sz="2000" dirty="0"/>
                  <a:t>model</a:t>
                </a:r>
                <a:endParaRPr lang="en-US" sz="2000" dirty="0"/>
              </a:p>
              <a:p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/>
                  <a:t> is the loglikelihood for the saturated model</a:t>
                </a:r>
              </a:p>
              <a:p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000" dirty="0"/>
                  <a:t> is the loglikelihood for the </a:t>
                </a:r>
                <a:r>
                  <a:rPr lang="en-US" sz="2000" dirty="0"/>
                  <a:t>specified model</a:t>
                </a:r>
              </a:p>
              <a:p>
                <a:r>
                  <a:rPr lang="en-US" sz="2000" dirty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𝑏</m:t>
                        </m:r>
                        <m:r>
                          <a:rPr lang="en-US" sz="20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𝑚𝑠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899" y="4800600"/>
                <a:ext cx="8305801" cy="1938992"/>
              </a:xfrm>
              <a:prstGeom prst="rect">
                <a:avLst/>
              </a:prstGeom>
              <a:blipFill rotWithShape="1">
                <a:blip r:embed="rId6"/>
                <a:stretch>
                  <a:fillRect l="-734" t="-1572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676400" y="2895601"/>
                <a:ext cx="868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Likelihood Ratio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𝜒</m:t>
                        </m:r>
                      </m:e>
                      <m:sup>
                        <m:r>
                          <a:rPr lang="en-US" sz="32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3200" dirty="0"/>
                  <a:t>(specified vs saturated models)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895600"/>
                <a:ext cx="8686800" cy="584775"/>
              </a:xfrm>
              <a:prstGeom prst="rect">
                <a:avLst/>
              </a:prstGeom>
              <a:blipFill rotWithShape="1">
                <a:blip r:embed="rId7"/>
                <a:stretch>
                  <a:fillRect l="-1754" t="-12500" r="-211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3294903" y="3657601"/>
                <a:ext cx="530042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i="1">
                              <a:latin typeface="Cambria Math"/>
                            </a:rPr>
                            <m:t>𝜒</m:t>
                          </m:r>
                        </m:e>
                        <m:sub>
                          <m:r>
                            <a:rPr lang="en-US" sz="3600" i="1">
                              <a:latin typeface="Cambria Math"/>
                            </a:rPr>
                            <m:t>𝑚𝑠</m:t>
                          </m:r>
                        </m:sub>
                        <m:sup>
                          <m:r>
                            <a:rPr lang="en-US" sz="3600" i="1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3600" i="1">
                          <a:latin typeface="Cambria Math"/>
                        </a:rPr>
                        <m:t>=2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i="1">
                              <a:latin typeface="Cambria Math"/>
                            </a:rPr>
                            <m:t>𝑙𝑜𝑔</m:t>
                          </m:r>
                          <m:r>
                            <a:rPr lang="en-US" sz="36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3600" i="1">
                              <a:latin typeface="Cambria Math"/>
                            </a:rPr>
                            <m:t>−</m:t>
                          </m:r>
                          <m:r>
                            <a:rPr lang="en-US" sz="3600" i="1">
                              <a:latin typeface="Cambria Math"/>
                            </a:rPr>
                            <m:t>𝑙𝑜𝑔</m:t>
                          </m:r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0902" y="3657600"/>
                <a:ext cx="5190716" cy="7195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627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Model Goodness of Fit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80073" y="1752600"/>
                <a:ext cx="8229600" cy="473606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Likelihood Ratio Chi-squared Test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𝑚𝑠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Akaike’s Information Criterion (AIC)</a:t>
                </a:r>
              </a:p>
              <a:p>
                <a:r>
                  <a:rPr lang="en-US" dirty="0"/>
                  <a:t>Swartz’s Bayesian Information Criterion (BIC)</a:t>
                </a:r>
              </a:p>
              <a:p>
                <a:r>
                  <a:rPr lang="en-US" dirty="0"/>
                  <a:t>Coefficient of Determination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 </a:t>
                </a:r>
              </a:p>
              <a:p>
                <a:r>
                  <a:rPr lang="en-US" dirty="0"/>
                  <a:t>Root Mean Square Error of Approximation (RMSEA)</a:t>
                </a:r>
              </a:p>
              <a:p>
                <a:r>
                  <a:rPr lang="en-US" dirty="0"/>
                  <a:t>Comparative Fit Index (CFI)</a:t>
                </a:r>
              </a:p>
              <a:p>
                <a:r>
                  <a:rPr lang="en-US" dirty="0"/>
                  <a:t>Tucker-Lewis Index (TLI)</a:t>
                </a:r>
              </a:p>
              <a:p>
                <a:r>
                  <a:rPr lang="en-US" dirty="0"/>
                  <a:t>Standardized Root Mean Square Residual (SRMR)</a:t>
                </a:r>
              </a:p>
              <a:p>
                <a:r>
                  <a:rPr lang="en-US" dirty="0"/>
                  <a:t>Satorra-Bentler adjustment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6073" y="1752600"/>
                <a:ext cx="8229600" cy="4736068"/>
              </a:xfrm>
              <a:blipFill rotWithShape="1">
                <a:blip r:embed="rId3"/>
                <a:stretch>
                  <a:fillRect l="-1259" t="-1160" b="-11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194874" y="6488668"/>
            <a:ext cx="4457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</a:t>
            </a:r>
            <a:r>
              <a:rPr lang="en-US" dirty="0"/>
              <a:t>also: </a:t>
            </a:r>
            <a:r>
              <a:rPr lang="en-US" dirty="0">
                <a:hlinkClick r:id="rId4"/>
              </a:rPr>
              <a:t>http://</a:t>
            </a:r>
            <a:r>
              <a:rPr lang="en-US" dirty="0">
                <a:hlinkClick r:id="rId4"/>
              </a:rPr>
              <a:t>davidakenny.net/cm/fit.htm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76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Model Goodness of Fit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821179" y="2050643"/>
                <a:ext cx="868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Likelihood Ratio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𝜒</m:t>
                        </m:r>
                      </m:e>
                      <m:sup>
                        <m:r>
                          <a:rPr lang="en-US" sz="32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3200" dirty="0"/>
                  <a:t>(baseline vs saturated models)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79" y="2050642"/>
                <a:ext cx="8686800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1825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325382" y="3145325"/>
                <a:ext cx="5076070" cy="668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600" i="1">
                              <a:latin typeface="Cambria Math"/>
                            </a:rPr>
                            <m:t>𝜒</m:t>
                          </m:r>
                        </m:e>
                        <m:sub>
                          <m:r>
                            <a:rPr lang="en-US" sz="3600" i="1">
                              <a:latin typeface="Cambria Math"/>
                            </a:rPr>
                            <m:t>𝑏</m:t>
                          </m:r>
                          <m:r>
                            <a:rPr lang="en-US" sz="3600" i="1">
                              <a:latin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sz="3600" i="1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3600" i="1">
                          <a:latin typeface="Cambria Math"/>
                        </a:rPr>
                        <m:t>=2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i="1">
                              <a:latin typeface="Cambria Math"/>
                            </a:rPr>
                            <m:t>𝑙𝑜𝑔</m:t>
                          </m:r>
                          <m:r>
                            <a:rPr lang="en-US" sz="36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3600" i="1">
                              <a:latin typeface="Cambria Math"/>
                            </a:rPr>
                            <m:t>−</m:t>
                          </m:r>
                          <m:r>
                            <a:rPr lang="en-US" sz="3600" i="1">
                              <a:latin typeface="Cambria Math"/>
                            </a:rPr>
                            <m:t>𝑙𝑜𝑔</m:t>
                          </m:r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382" y="3145325"/>
                <a:ext cx="5047471" cy="7197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752600" y="5791201"/>
            <a:ext cx="2938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Good fit indicated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p-value &gt; 0.05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325383" y="4355184"/>
                <a:ext cx="6256021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where:</a:t>
                </a:r>
              </a:p>
              <a:p>
                <a:r>
                  <a:rPr lang="en-US" sz="16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dirty="0"/>
                  <a:t> is the loglikelihood for the saturated model</a:t>
                </a:r>
              </a:p>
              <a:p>
                <a:r>
                  <a:rPr lang="en-US" sz="16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1600" dirty="0"/>
                  <a:t> is the loglikelihood for the </a:t>
                </a:r>
                <a:r>
                  <a:rPr lang="en-US" sz="1600" dirty="0"/>
                  <a:t>specified model</a:t>
                </a:r>
              </a:p>
              <a:p>
                <a:r>
                  <a:rPr lang="en-US" sz="1600" dirty="0"/>
                  <a:t>	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𝑚𝑠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382" y="4355184"/>
                <a:ext cx="6256021" cy="1077218"/>
              </a:xfrm>
              <a:prstGeom prst="rect">
                <a:avLst/>
              </a:prstGeom>
              <a:blipFill rotWithShape="1">
                <a:blip r:embed="rId5"/>
                <a:stretch>
                  <a:fillRect l="-585" t="-1695" b="-22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53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Model Goodness of Fit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21179" y="2049540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Akaike’s </a:t>
            </a:r>
            <a:r>
              <a:rPr lang="en-US" sz="3200" dirty="0"/>
              <a:t>Information Criterion (AIC)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325383" y="2651970"/>
                <a:ext cx="520757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>
                        <a:latin typeface="Cambria Math"/>
                      </a:rPr>
                      <m:t>AIC</m:t>
                    </m:r>
                    <m:r>
                      <a:rPr lang="en-US" sz="3600" i="1">
                        <a:latin typeface="Cambria Math"/>
                      </a:rPr>
                      <m:t>=</m:t>
                    </m:r>
                    <m:r>
                      <a:rPr lang="en-US" sz="3600" i="1">
                        <a:latin typeface="Cambria Math"/>
                      </a:rPr>
                      <m:t>−</m:t>
                    </m:r>
                    <m:r>
                      <a:rPr lang="en-US" sz="3600" i="1">
                        <a:latin typeface="Cambria Math"/>
                      </a:rPr>
                      <m:t>2</m:t>
                    </m:r>
                  </m:oMath>
                </a14:m>
                <a:r>
                  <a:rPr lang="en-US" sz="3600" dirty="0"/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𝑙𝑜𝑔</m:t>
                    </m:r>
                    <m:r>
                      <a:rPr lang="en-US" sz="36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3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3600" i="1">
                        <a:latin typeface="Cambria Math"/>
                      </a:rPr>
                      <m:t>+2</m:t>
                    </m:r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3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382" y="2651969"/>
                <a:ext cx="5207579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752599" y="5512862"/>
            <a:ext cx="4885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Good fit indicated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Used for comparing two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Smaller (in absolute value) is better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1179" y="3817171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Swartz’s Bayesian Information Criterion (BIC)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325382" y="4419601"/>
                <a:ext cx="598728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>
                        <a:latin typeface="Cambria Math"/>
                      </a:rPr>
                      <m:t>BIC</m:t>
                    </m:r>
                    <m:r>
                      <a:rPr lang="en-US" sz="3600" i="1">
                        <a:latin typeface="Cambria Math"/>
                      </a:rPr>
                      <m:t>=</m:t>
                    </m:r>
                    <m:r>
                      <a:rPr lang="en-US" sz="3600" i="1">
                        <a:latin typeface="Cambria Math"/>
                      </a:rPr>
                      <m:t>−</m:t>
                    </m:r>
                    <m:r>
                      <a:rPr lang="en-US" sz="3600" i="1">
                        <a:latin typeface="Cambria Math"/>
                      </a:rPr>
                      <m:t>2</m:t>
                    </m:r>
                  </m:oMath>
                </a14:m>
                <a:r>
                  <a:rPr lang="en-US" sz="3600" dirty="0"/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𝑙𝑜𝑔</m:t>
                    </m:r>
                    <m:r>
                      <a:rPr lang="en-US" sz="36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3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3600" i="1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sz="3600">
                        <a:latin typeface="Cambria Math"/>
                      </a:rPr>
                      <m:t>ln</m:t>
                    </m:r>
                    <m:r>
                      <a:rPr lang="en-US" sz="3600" i="1">
                        <a:latin typeface="Cambria Math"/>
                      </a:rPr>
                      <m:t>⁡(</m:t>
                    </m:r>
                    <m:r>
                      <a:rPr lang="en-US" sz="3600" i="1">
                        <a:latin typeface="Cambria Math"/>
                      </a:rPr>
                      <m:t>𝑁</m:t>
                    </m:r>
                    <m:r>
                      <a:rPr lang="en-US" sz="3600" i="1">
                        <a:latin typeface="Cambria Math"/>
                      </a:rPr>
                      <m:t>)</m:t>
                    </m:r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/>
                          </a:rPr>
                          <m:t>𝑑𝑓</m:t>
                        </m:r>
                      </m:e>
                      <m:sub>
                        <m:r>
                          <a:rPr lang="en-US" sz="3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382" y="4419600"/>
                <a:ext cx="5987280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231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Model Goodness of Fit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821179" y="2050643"/>
                <a:ext cx="8686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Coefficient of Determination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</a:rPr>
                          <m:t>𝑅</m:t>
                        </m:r>
                      </m:e>
                      <m:sup>
                        <m:r>
                          <a:rPr lang="en-US" sz="32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/>
                  <a:t>)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79" y="2050642"/>
                <a:ext cx="8686800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1825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325382" y="3145326"/>
                <a:ext cx="3748398" cy="1462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3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i="1">
                          <a:latin typeface="Cambria Math"/>
                        </a:rPr>
                        <m:t>=</m:t>
                      </m:r>
                      <m:r>
                        <a:rPr lang="en-US" sz="3600" i="1">
                          <a:latin typeface="Cambria Math"/>
                        </a:rPr>
                        <m:t>1−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latin typeface="Cambria Math"/>
                            </a:rPr>
                            <m:t>𝑑𝑒𝑡</m:t>
                          </m:r>
                          <m:d>
                            <m:d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3600" i="1">
                                      <a:latin typeface="Cambria Math"/>
                                      <a:ea typeface="Cambria Math"/>
                                    </a:rPr>
                                    <m:t>Ψ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n-US" sz="3600" i="1">
                              <a:latin typeface="Cambria Math"/>
                            </a:rPr>
                            <m:t>𝑑𝑒𝑡</m:t>
                          </m:r>
                          <m:d>
                            <m:d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3600" i="1">
                                      <a:latin typeface="Cambria Math"/>
                                      <a:ea typeface="Cambria Math"/>
                                    </a:rPr>
                                    <m:t>Σ</m:t>
                                  </m:r>
                                </m:e>
                              </m:acc>
                            </m:e>
                          </m:d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382" y="3145325"/>
                <a:ext cx="3748398" cy="14620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752601" y="5791201"/>
            <a:ext cx="54625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/>
              <a:t>Good fit indicated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Values closer to 1 indicate good fit</a:t>
            </a:r>
          </a:p>
        </p:txBody>
      </p:sp>
    </p:spTree>
    <p:extLst>
      <p:ext uri="{BB962C8B-B14F-4D97-AF65-F5344CB8AC3E}">
        <p14:creationId xmlns:p14="http://schemas.microsoft.com/office/powerpoint/2010/main" val="385627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Model Goodness of Fit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72642" y="1905001"/>
            <a:ext cx="76961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Root Mean Square Error of Approximation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Compares the current model with the saturated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The null hypothesis is that the model fits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657601" y="3429000"/>
                <a:ext cx="4236353" cy="13653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𝑅𝑀𝑆𝐸𝐴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2800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𝑑𝑓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𝑚𝑠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𝑁</m:t>
                                  </m:r>
                                  <m:r>
                                    <a:rPr lang="en-US" sz="28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𝑑𝑓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𝑚𝑠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429000"/>
                <a:ext cx="4236353" cy="13653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752601" y="4870575"/>
            <a:ext cx="521251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Good fit indicated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Hu and Bentler (1999):    RMSEA &lt; 0.06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Browne and Cudeck (1993</a:t>
            </a:r>
            <a:r>
              <a:rPr lang="en-US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Good Fit   (RMSEA &lt; 0.05)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Adequate Fit (RMSEA between 0.05 and 0.08)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Poor Fit (RMSEA &gt; 0.1)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P-value &gt; 0.05</a:t>
            </a:r>
          </a:p>
        </p:txBody>
      </p:sp>
    </p:spTree>
    <p:extLst>
      <p:ext uri="{BB962C8B-B14F-4D97-AF65-F5344CB8AC3E}">
        <p14:creationId xmlns:p14="http://schemas.microsoft.com/office/powerpoint/2010/main" val="23439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Structural Equation Modeling?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057400"/>
            <a:ext cx="8229600" cy="3733800"/>
          </a:xfrm>
        </p:spPr>
        <p:txBody>
          <a:bodyPr/>
          <a:lstStyle/>
          <a:p>
            <a:r>
              <a:rPr lang="en-US" sz="3600" dirty="0"/>
              <a:t>Brief history</a:t>
            </a:r>
            <a:endParaRPr lang="en-US" sz="3600" dirty="0"/>
          </a:p>
          <a:p>
            <a:r>
              <a:rPr lang="en-US" sz="3600" dirty="0"/>
              <a:t>Path diagrams</a:t>
            </a:r>
          </a:p>
          <a:p>
            <a:r>
              <a:rPr lang="en-US" sz="3600" dirty="0"/>
              <a:t>Key concepts, jargon and assumptions</a:t>
            </a:r>
          </a:p>
          <a:p>
            <a:r>
              <a:rPr lang="en-US" sz="3600" dirty="0"/>
              <a:t>Assessing model fit</a:t>
            </a:r>
          </a:p>
          <a:p>
            <a:r>
              <a:rPr lang="en-US" sz="3600" dirty="0"/>
              <a:t>The process of SEM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792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Model Goodness of Fit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72642" y="1905001"/>
            <a:ext cx="7696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Comparative Fit Index (CFI)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Compares the current model with the baseline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825583" y="3429001"/>
                <a:ext cx="4190314" cy="12065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</a:rPr>
                        <m:t>𝐶𝐹𝐼</m:t>
                      </m:r>
                      <m:r>
                        <a:rPr lang="en-US" sz="3200" i="1">
                          <a:latin typeface="Cambria Math"/>
                        </a:rPr>
                        <m:t>=1−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𝑚𝑠</m:t>
                              </m:r>
                            </m:sub>
                            <m:sup>
                              <m:r>
                                <a:rPr lang="en-US" sz="32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32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𝑑𝑓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𝑚𝑠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𝑏𝑠</m:t>
                              </m:r>
                            </m:sub>
                            <m:sup>
                              <m:r>
                                <a:rPr lang="en-US" sz="32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32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𝑑𝑓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𝑏𝑠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583" y="3429000"/>
                <a:ext cx="4190314" cy="120654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737361" y="5791201"/>
            <a:ext cx="39292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Good fit indicated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CFI &gt; 0.95 (sometimes 0.90)</a:t>
            </a:r>
          </a:p>
        </p:txBody>
      </p:sp>
    </p:spTree>
    <p:extLst>
      <p:ext uri="{BB962C8B-B14F-4D97-AF65-F5344CB8AC3E}">
        <p14:creationId xmlns:p14="http://schemas.microsoft.com/office/powerpoint/2010/main" val="332604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Model Goodness of Fit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72642" y="1905001"/>
            <a:ext cx="7696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Tucker-Lewis Index (TLI)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Compares the current model with the baseline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048001" y="3429001"/>
                <a:ext cx="6840013" cy="1234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</a:rPr>
                        <m:t>𝑇𝐿𝐼</m:t>
                      </m:r>
                      <m:r>
                        <a:rPr lang="en-US" sz="3200" i="1">
                          <a:latin typeface="Cambria Math"/>
                        </a:rPr>
                        <m:t>=1−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𝑏𝑠</m:t>
                                      </m:r>
                                    </m:sub>
                                    <m:sup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𝑑𝑓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𝑏𝑠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3200" i="1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𝑑𝑓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𝑏𝑠</m:t>
                                      </m:r>
                                    </m:sub>
                                    <m:sup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𝑑𝑓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𝑏𝑠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3200" i="1">
                              <a:latin typeface="Cambria Math"/>
                            </a:rPr>
                            <m:t>−</m:t>
                          </m:r>
                          <m:r>
                            <a:rPr lang="en-US" sz="3200" i="1">
                              <a:latin typeface="Cambria Math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3429000"/>
                <a:ext cx="6840013" cy="12346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737360" y="5791201"/>
            <a:ext cx="2938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Good fit indicated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TLI &gt; 0.95</a:t>
            </a:r>
          </a:p>
        </p:txBody>
      </p:sp>
    </p:spTree>
    <p:extLst>
      <p:ext uri="{BB962C8B-B14F-4D97-AF65-F5344CB8AC3E}">
        <p14:creationId xmlns:p14="http://schemas.microsoft.com/office/powerpoint/2010/main" val="104540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Model Goodness of Fit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98321" y="2209800"/>
            <a:ext cx="8610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Standardized Root Mean Square Residual (SRMR)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SRMR </a:t>
            </a:r>
            <a:r>
              <a:rPr lang="en-US" sz="2800" dirty="0"/>
              <a:t>is a measure of the average difference between </a:t>
            </a:r>
            <a:r>
              <a:rPr lang="en-US" sz="2800" dirty="0"/>
              <a:t>the observed </a:t>
            </a:r>
            <a:r>
              <a:rPr lang="en-US" sz="2800" dirty="0"/>
              <a:t>and model implied correlations. This will be close </a:t>
            </a:r>
            <a:r>
              <a:rPr lang="en-US" sz="2800" dirty="0"/>
              <a:t>to 0 </a:t>
            </a:r>
            <a:r>
              <a:rPr lang="en-US" sz="2800" dirty="0"/>
              <a:t>when the model fits well. Hu and Bentler (1999) </a:t>
            </a:r>
            <a:r>
              <a:rPr lang="en-US" sz="2800" dirty="0"/>
              <a:t>suggest values </a:t>
            </a:r>
            <a:r>
              <a:rPr lang="en-US" sz="2800" dirty="0"/>
              <a:t>close to .08 or below.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737360" y="5791201"/>
            <a:ext cx="2938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Good fit indicated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SRMR &lt; 0.08</a:t>
            </a:r>
          </a:p>
        </p:txBody>
      </p:sp>
    </p:spTree>
    <p:extLst>
      <p:ext uri="{BB962C8B-B14F-4D97-AF65-F5344CB8AC3E}">
        <p14:creationId xmlns:p14="http://schemas.microsoft.com/office/powerpoint/2010/main" val="297700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 of SEM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Specify the model</a:t>
            </a:r>
          </a:p>
          <a:p>
            <a:r>
              <a:rPr lang="en-US" sz="4000" dirty="0"/>
              <a:t>Fit the model</a:t>
            </a:r>
          </a:p>
          <a:p>
            <a:r>
              <a:rPr lang="en-US" sz="4000" dirty="0"/>
              <a:t>Evaluate the model</a:t>
            </a:r>
          </a:p>
          <a:p>
            <a:r>
              <a:rPr lang="en-US" sz="4000" dirty="0"/>
              <a:t>Modify the model</a:t>
            </a:r>
          </a:p>
          <a:p>
            <a:r>
              <a:rPr lang="en-US" sz="4000" dirty="0"/>
              <a:t>Interpret and report the results</a:t>
            </a:r>
          </a:p>
        </p:txBody>
      </p:sp>
    </p:spTree>
    <p:extLst>
      <p:ext uri="{BB962C8B-B14F-4D97-AF65-F5344CB8AC3E}">
        <p14:creationId xmlns:p14="http://schemas.microsoft.com/office/powerpoint/2010/main" val="397630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05000"/>
            <a:ext cx="8534400" cy="4114800"/>
          </a:xfrm>
        </p:spPr>
        <p:txBody>
          <a:bodyPr>
            <a:normAutofit/>
          </a:bodyPr>
          <a:lstStyle/>
          <a:p>
            <a:r>
              <a:rPr lang="en-US" sz="3600" dirty="0"/>
              <a:t>What is structural equation modeling?</a:t>
            </a:r>
          </a:p>
          <a:p>
            <a:r>
              <a:rPr lang="en-US" sz="3600" b="1" dirty="0"/>
              <a:t>Structural equation modeling in Stata</a:t>
            </a:r>
          </a:p>
          <a:p>
            <a:r>
              <a:rPr lang="en-US" sz="3600" dirty="0"/>
              <a:t>Continuous outcome models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</a:p>
          <a:p>
            <a:r>
              <a:rPr lang="en-US" sz="3600" dirty="0"/>
              <a:t>Multilevel generalized models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3600" dirty="0"/>
              <a:t> </a:t>
            </a:r>
          </a:p>
          <a:p>
            <a:r>
              <a:rPr lang="en-US" sz="3600" dirty="0"/>
              <a:t>Demonstrations and Questions</a:t>
            </a:r>
            <a:endParaRPr lang="en-US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55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Structural Equation Modeling in Stata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286000"/>
            <a:ext cx="8229600" cy="4038600"/>
          </a:xfrm>
        </p:spPr>
        <p:txBody>
          <a:bodyPr>
            <a:normAutofit/>
          </a:bodyPr>
          <a:lstStyle/>
          <a:p>
            <a:r>
              <a:rPr lang="en-US" sz="4000" dirty="0"/>
              <a:t>Getting your data into Stata</a:t>
            </a:r>
            <a:endParaRPr lang="en-US" sz="4000" dirty="0"/>
          </a:p>
          <a:p>
            <a:r>
              <a:rPr lang="en-US" sz="4000" dirty="0"/>
              <a:t>The SEM Builder</a:t>
            </a:r>
          </a:p>
          <a:p>
            <a:r>
              <a:rPr lang="en-US" sz="4000" dirty="0"/>
              <a:t>The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000" dirty="0"/>
              <a:t> syntax</a:t>
            </a:r>
          </a:p>
          <a:p>
            <a:r>
              <a:rPr lang="en-US" sz="4000" dirty="0"/>
              <a:t>The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4000" dirty="0"/>
              <a:t> syntax</a:t>
            </a:r>
          </a:p>
          <a:p>
            <a:r>
              <a:rPr lang="en-US" sz="4000" dirty="0"/>
              <a:t>Differences between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000" dirty="0"/>
              <a:t> and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</a:p>
        </p:txBody>
      </p:sp>
    </p:spTree>
    <p:extLst>
      <p:ext uri="{BB962C8B-B14F-4D97-AF65-F5344CB8AC3E}">
        <p14:creationId xmlns:p14="http://schemas.microsoft.com/office/powerpoint/2010/main" val="210316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Data Into Stata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import data using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nsheet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nfile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mport excel</a:t>
            </a:r>
          </a:p>
          <a:p>
            <a:r>
              <a:rPr lang="en-US" dirty="0" smtClean="0"/>
              <a:t>Can open observation level data </a:t>
            </a:r>
            <a:r>
              <a:rPr lang="en-US" dirty="0"/>
              <a:t>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use</a:t>
            </a:r>
          </a:p>
          <a:p>
            <a:r>
              <a:rPr lang="en-US" dirty="0" smtClean="0"/>
              <a:t>Can open summary data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ssd</a:t>
            </a:r>
          </a:p>
          <a:p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58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Data Into Stata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828801"/>
            <a:ext cx="8229600" cy="42973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clear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ssd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init fygpa grants scholarships stipend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ssd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set obs   100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ssd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set means 2.40  6.43   5.34  0.85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ssd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set cov   0.53  \ 				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-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0.21  90.99  \			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0.72 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-8.98  93.29  \		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0.06  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4.01   0.25  1.54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1" y="6396335"/>
            <a:ext cx="7926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Note that we will not be able to use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2400" dirty="0"/>
              <a:t> with summary data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710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Data Into Stata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828801"/>
            <a:ext cx="8534400" cy="4297363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ssd list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Observations = 100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Means: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fygpa        grants  scholarships       stipend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2.4          6.43          5.34           .85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Variances implicitly defined; they are the diagonal of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the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covariance matrix.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Covariances: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fygpa        grants  scholarships       stipend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.53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-.21         90.99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.72         -8.98         93.29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.06          4.01           .25          1.54</a:t>
            </a:r>
          </a:p>
        </p:txBody>
      </p:sp>
    </p:spTree>
    <p:extLst>
      <p:ext uri="{BB962C8B-B14F-4D97-AF65-F5344CB8AC3E}">
        <p14:creationId xmlns:p14="http://schemas.microsoft.com/office/powerpoint/2010/main" val="110328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Structural Equation Modeling in Stata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286000"/>
            <a:ext cx="8229600" cy="4038600"/>
          </a:xfrm>
        </p:spPr>
        <p:txBody>
          <a:bodyPr>
            <a:normAutofit/>
          </a:bodyPr>
          <a:lstStyle/>
          <a:p>
            <a:r>
              <a:rPr lang="en-US" sz="4000" dirty="0"/>
              <a:t>Getting your data into Stata</a:t>
            </a:r>
            <a:endParaRPr lang="en-US" sz="4000" dirty="0"/>
          </a:p>
          <a:p>
            <a:r>
              <a:rPr lang="en-US" sz="4000" b="1" dirty="0"/>
              <a:t>The SEM Builder</a:t>
            </a:r>
          </a:p>
          <a:p>
            <a:r>
              <a:rPr lang="en-US" sz="4000" dirty="0"/>
              <a:t>The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000" dirty="0"/>
              <a:t> syntax</a:t>
            </a:r>
          </a:p>
          <a:p>
            <a:r>
              <a:rPr lang="en-US" sz="4000" dirty="0"/>
              <a:t>The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4000" dirty="0"/>
              <a:t> syntax</a:t>
            </a:r>
          </a:p>
          <a:p>
            <a:r>
              <a:rPr lang="en-US" sz="4000" dirty="0"/>
              <a:t>Differences between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000" dirty="0"/>
              <a:t> and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</a:p>
        </p:txBody>
      </p:sp>
    </p:spTree>
    <p:extLst>
      <p:ext uri="{BB962C8B-B14F-4D97-AF65-F5344CB8AC3E}">
        <p14:creationId xmlns:p14="http://schemas.microsoft.com/office/powerpoint/2010/main" val="138317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 History of SEM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905000"/>
            <a:ext cx="8686800" cy="4572000"/>
          </a:xfrm>
        </p:spPr>
        <p:txBody>
          <a:bodyPr>
            <a:normAutofit/>
          </a:bodyPr>
          <a:lstStyle/>
          <a:p>
            <a:r>
              <a:rPr lang="en-US" dirty="0"/>
              <a:t>Factor analysis had its roots in psychology</a:t>
            </a:r>
            <a:r>
              <a:rPr lang="en-US" dirty="0"/>
              <a:t>.</a:t>
            </a:r>
          </a:p>
          <a:p>
            <a:pPr lvl="1"/>
            <a:r>
              <a:rPr lang="en-US" sz="2000" dirty="0"/>
              <a:t>Charles Spearman (1904) is credited with developing </a:t>
            </a:r>
            <a:r>
              <a:rPr lang="en-US" sz="2000" dirty="0"/>
              <a:t>the common </a:t>
            </a:r>
            <a:r>
              <a:rPr lang="en-US" sz="2000" dirty="0"/>
              <a:t>factor model. He proposed that correlations </a:t>
            </a:r>
            <a:r>
              <a:rPr lang="en-US" sz="2000" dirty="0"/>
              <a:t>between tests </a:t>
            </a:r>
            <a:r>
              <a:rPr lang="en-US" sz="2000" dirty="0"/>
              <a:t>of mental abilities could be explained by a common </a:t>
            </a:r>
            <a:r>
              <a:rPr lang="en-US" sz="2000" dirty="0"/>
              <a:t>factor representing </a:t>
            </a:r>
            <a:r>
              <a:rPr lang="en-US" sz="2000" dirty="0"/>
              <a:t>ability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In the 1930s, L. L. Thurston, who was also active </a:t>
            </a:r>
            <a:r>
              <a:rPr lang="en-US" sz="2000" dirty="0"/>
              <a:t>in psychometrics</a:t>
            </a:r>
            <a:r>
              <a:rPr lang="en-US" sz="2000" dirty="0"/>
              <a:t>, presented work on multiple factor models. </a:t>
            </a:r>
            <a:r>
              <a:rPr lang="en-US" sz="2000" dirty="0"/>
              <a:t>He disagreed </a:t>
            </a:r>
            <a:r>
              <a:rPr lang="en-US" sz="2000" dirty="0"/>
              <a:t>with the idea of a one general intelligence </a:t>
            </a:r>
            <a:r>
              <a:rPr lang="en-US" sz="2000" dirty="0"/>
              <a:t>factor underlying </a:t>
            </a:r>
            <a:r>
              <a:rPr lang="en-US" sz="2000" dirty="0"/>
              <a:t>all test scores. He also used an oblique </a:t>
            </a:r>
            <a:r>
              <a:rPr lang="en-US" sz="2000" dirty="0"/>
              <a:t>rotation, allowing </a:t>
            </a:r>
            <a:r>
              <a:rPr lang="en-US" sz="2000" dirty="0"/>
              <a:t>the factors to be correlated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In 1956, T.W. Anderson and H. Rubin discussed testing </a:t>
            </a:r>
            <a:r>
              <a:rPr lang="en-US" sz="2000" dirty="0"/>
              <a:t>in factor </a:t>
            </a:r>
            <a:r>
              <a:rPr lang="en-US" sz="2000" dirty="0"/>
              <a:t>analysis, and </a:t>
            </a:r>
            <a:r>
              <a:rPr lang="en-US" sz="2000" dirty="0"/>
              <a:t>Jöreskog </a:t>
            </a:r>
            <a:r>
              <a:rPr lang="en-US" sz="2000" dirty="0"/>
              <a:t>(1969) introduced </a:t>
            </a:r>
            <a:r>
              <a:rPr lang="en-US" sz="2000" dirty="0"/>
              <a:t>confirmatory factor </a:t>
            </a:r>
            <a:r>
              <a:rPr lang="en-US" sz="2000" dirty="0"/>
              <a:t>analysis and estimation via maximum </a:t>
            </a:r>
            <a:r>
              <a:rPr lang="en-US" sz="2000" dirty="0"/>
              <a:t>likelihood estimation</a:t>
            </a:r>
            <a:r>
              <a:rPr lang="en-US" sz="2000" dirty="0"/>
              <a:t>, allowing for testing of hypothesis about </a:t>
            </a:r>
            <a:r>
              <a:rPr lang="en-US" sz="2000" dirty="0"/>
              <a:t>the number </a:t>
            </a:r>
            <a:r>
              <a:rPr lang="en-US" sz="2000" dirty="0"/>
              <a:t>of factors and how they relate to observed variables</a:t>
            </a:r>
            <a:r>
              <a:rPr lang="en-US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1713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We can draw path diagrams using </a:t>
            </a:r>
            <a:r>
              <a:rPr lang="en-US" sz="3600" dirty="0" err="1"/>
              <a:t>Stata’s</a:t>
            </a:r>
            <a:r>
              <a:rPr lang="en-US" sz="3600" dirty="0"/>
              <a:t> SEM Builder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1" y="1371600"/>
            <a:ext cx="6192513" cy="498461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3474720" y="24384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474720" y="26670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474720" y="28956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474720" y="31242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474720" y="34290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474720" y="36576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474720" y="38862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474720" y="41148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474720" y="43434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474720" y="46482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474720" y="48768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474720" y="51054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474720" y="53340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474720" y="556260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14800" y="2289274"/>
            <a:ext cx="2191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Change to generalized SEM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14801" y="2513112"/>
            <a:ext cx="869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Select (S)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14800" y="2741712"/>
            <a:ext cx="2166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Observed Variable (O)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4801" y="2970311"/>
            <a:ext cx="3077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Generalized Response Variable (G)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14800" y="3275112"/>
            <a:ext cx="1874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Latent Variable (L)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14800" y="3503712"/>
            <a:ext cx="2713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Multilevel Latent Variable (U)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14800" y="3732312"/>
            <a:ext cx="1112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Path (P)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14801" y="3960912"/>
            <a:ext cx="1592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Covariance (C)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14801" y="4191000"/>
            <a:ext cx="279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Measurement Component (M)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14800" y="4498777"/>
            <a:ext cx="2949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Observed Variables Set (</a:t>
            </a:r>
            <a:r>
              <a:rPr lang="en-US" sz="1400" b="1" dirty="0" err="1">
                <a:solidFill>
                  <a:srgbClr val="FF0000"/>
                </a:solidFill>
              </a:rPr>
              <a:t>Shift+O</a:t>
            </a:r>
            <a:r>
              <a:rPr lang="en-US" sz="1400" b="1" dirty="0">
                <a:solidFill>
                  <a:srgbClr val="FF0000"/>
                </a:solidFill>
              </a:rPr>
              <a:t>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14800" y="4722912"/>
            <a:ext cx="2657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Latent Variables Set (</a:t>
            </a:r>
            <a:r>
              <a:rPr lang="en-US" sz="1400" b="1" dirty="0" err="1">
                <a:solidFill>
                  <a:srgbClr val="FF0000"/>
                </a:solidFill>
              </a:rPr>
              <a:t>Shift+L</a:t>
            </a:r>
            <a:r>
              <a:rPr lang="en-US" sz="1400" b="1" dirty="0">
                <a:solidFill>
                  <a:srgbClr val="FF0000"/>
                </a:solidFill>
              </a:rPr>
              <a:t>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14800" y="4951512"/>
            <a:ext cx="2497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Regression Component (R)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14801" y="5180112"/>
            <a:ext cx="1070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Text (T)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14801" y="5408712"/>
            <a:ext cx="1136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Add Area (A)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5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3600" dirty="0"/>
              <a:t>Drawing variables in </a:t>
            </a:r>
            <a:r>
              <a:rPr lang="en-US" sz="3600" dirty="0" err="1"/>
              <a:t>Stata’s</a:t>
            </a:r>
            <a:r>
              <a:rPr lang="en-US" sz="3600" dirty="0"/>
              <a:t> SEM Builder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349478"/>
            <a:ext cx="8534400" cy="485320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3779520" y="2683511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779520" y="3576024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779520" y="4515506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779520" y="5335490"/>
            <a:ext cx="609600" cy="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19600" y="2483456"/>
            <a:ext cx="5204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Observed continuous variable (SEM and GSEM)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19601" y="3422135"/>
            <a:ext cx="5793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Observed generalized response variable (GSEM only)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19600" y="4315451"/>
            <a:ext cx="3611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Latent variable (SEM and GSEM)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19600" y="5181600"/>
            <a:ext cx="4229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Multilevel latent variable (GSEM only)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62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4000" y="6096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/>
              <a:t>We can draw path diagrams using Stata’s SEM Builder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524000"/>
            <a:ext cx="8382000" cy="507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49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Structural Equation Modeling in Stata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286000"/>
            <a:ext cx="8229600" cy="4038600"/>
          </a:xfrm>
        </p:spPr>
        <p:txBody>
          <a:bodyPr>
            <a:normAutofit/>
          </a:bodyPr>
          <a:lstStyle/>
          <a:p>
            <a:r>
              <a:rPr lang="en-US" sz="4000" dirty="0"/>
              <a:t>Getting your data into Stata</a:t>
            </a:r>
            <a:endParaRPr lang="en-US" sz="4000" dirty="0"/>
          </a:p>
          <a:p>
            <a:r>
              <a:rPr lang="en-US" sz="4000" dirty="0"/>
              <a:t>The SEM Builder</a:t>
            </a:r>
          </a:p>
          <a:p>
            <a:r>
              <a:rPr lang="en-US" sz="4000" b="1" dirty="0"/>
              <a:t>The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000" b="1" dirty="0"/>
              <a:t> syntax</a:t>
            </a:r>
          </a:p>
          <a:p>
            <a:r>
              <a:rPr lang="en-US" sz="4000" dirty="0"/>
              <a:t>The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4000" dirty="0"/>
              <a:t> syntax</a:t>
            </a:r>
          </a:p>
          <a:p>
            <a:r>
              <a:rPr lang="en-US" sz="4000" dirty="0"/>
              <a:t>Differences between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000" dirty="0"/>
              <a:t> and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</a:p>
        </p:txBody>
      </p:sp>
    </p:spTree>
    <p:extLst>
      <p:ext uri="{BB962C8B-B14F-4D97-AF65-F5344CB8AC3E}">
        <p14:creationId xmlns:p14="http://schemas.microsoft.com/office/powerpoint/2010/main" val="185166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dirty="0"/>
              <a:t>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057400"/>
            <a:ext cx="84582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i="1" dirty="0">
                <a:latin typeface="Courier New" panose="02070309020205020404" pitchFamily="49" charset="0"/>
                <a:cs typeface="Courier New" panose="02070309020205020404" pitchFamily="49" charset="0"/>
              </a:rPr>
              <a:t>paths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[</a:t>
            </a:r>
            <a:r>
              <a:rPr lang="en-US" sz="2600" i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] [</a:t>
            </a:r>
            <a:r>
              <a:rPr lang="en-US" sz="2600" i="1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] [</a:t>
            </a:r>
            <a:r>
              <a:rPr lang="en-US" sz="2600" i="1" dirty="0">
                <a:latin typeface="Courier New" panose="02070309020205020404" pitchFamily="49" charset="0"/>
                <a:cs typeface="Courier New" panose="02070309020205020404" pitchFamily="49" charset="0"/>
              </a:rPr>
              <a:t>weight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] [, </a:t>
            </a:r>
            <a:r>
              <a:rPr lang="en-US" sz="2600" i="1" dirty="0">
                <a:latin typeface="Courier New" panose="02070309020205020404" pitchFamily="49" charset="0"/>
                <a:cs typeface="Courier New" panose="02070309020205020404" pitchFamily="49" charset="0"/>
              </a:rPr>
              <a:t>options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endParaRPr lang="en-US" dirty="0" smtClean="0"/>
          </a:p>
          <a:p>
            <a:r>
              <a:rPr lang="en-US" dirty="0"/>
              <a:t>Paths are specified in parentheses and correspond to </a:t>
            </a:r>
            <a:r>
              <a:rPr lang="en-US" dirty="0" smtClean="0"/>
              <a:t>the arrows </a:t>
            </a:r>
            <a:r>
              <a:rPr lang="en-US" dirty="0"/>
              <a:t>in the path diagrams we saw previously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Arrows </a:t>
            </a:r>
            <a:r>
              <a:rPr lang="en-US" dirty="0"/>
              <a:t>can point in </a:t>
            </a:r>
            <a:r>
              <a:rPr lang="en-US" dirty="0" smtClean="0"/>
              <a:t>either direction.</a:t>
            </a:r>
          </a:p>
          <a:p>
            <a:r>
              <a:rPr lang="en-US" dirty="0"/>
              <a:t>Paths can be specified individually, or </a:t>
            </a:r>
            <a:r>
              <a:rPr lang="en-US" dirty="0" smtClean="0"/>
              <a:t>multiple paths </a:t>
            </a:r>
            <a:r>
              <a:rPr lang="en-US" dirty="0"/>
              <a:t>can be specified within a single set of parentheses.</a:t>
            </a:r>
          </a:p>
        </p:txBody>
      </p:sp>
    </p:spTree>
    <p:extLst>
      <p:ext uri="{BB962C8B-B14F-4D97-AF65-F5344CB8AC3E}">
        <p14:creationId xmlns:p14="http://schemas.microsoft.com/office/powerpoint/2010/main" val="238702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lang="en-US" dirty="0" smtClean="0"/>
              <a:t> syntax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828802"/>
            <a:ext cx="8229600" cy="1752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(y &lt;- x1 x2 x3)</a:t>
            </a: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(x1 x2 x3 -&gt; y)</a:t>
            </a:r>
          </a:p>
          <a:p>
            <a:pPr marL="0" indent="0">
              <a:buNone/>
            </a:pPr>
            <a:r>
              <a:rPr lang="es-E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s-E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(y &lt;- x1) (y &lt;- x2) (y &lt;- x3)</a:t>
            </a:r>
          </a:p>
          <a:p>
            <a:pPr marL="0" indent="0">
              <a:buNone/>
            </a:pPr>
            <a:r>
              <a:rPr lang="es-E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s-E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(x1 -&gt; y) (x2 -&gt; y) (x3 -&gt; y)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1" y="3856252"/>
            <a:ext cx="3828251" cy="277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5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lang="en-US" dirty="0" smtClean="0"/>
              <a:t> syntax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828802"/>
            <a:ext cx="8229600" cy="1752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(L1 -&gt;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x1 x2 x3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 latent(L1) </a:t>
            </a: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(x1 x2 x3 -&gt;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L1),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latent(L1)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s-E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s-E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(L1 -&gt; x1) (L1 -&gt; x2) (L1 -&gt; x3),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latent(L1)</a:t>
            </a:r>
            <a:endParaRPr lang="es-E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352800"/>
            <a:ext cx="4274890" cy="325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lang="en-US" dirty="0" smtClean="0"/>
              <a:t> syntax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133600"/>
            <a:ext cx="8229600" cy="3810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(L1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x1 x2 x3) (L2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x4 x5 x6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standardized</a:t>
            </a:r>
          </a:p>
          <a:p>
            <a:pPr marL="0" indent="0"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(L1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x1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@1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x2 x3) (L2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x4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@1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x5 x6)</a:t>
            </a:r>
          </a:p>
          <a:p>
            <a:pPr marL="0" indent="0"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(L1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x1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@a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x2 x3) (L2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x4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@a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x5 x6)</a:t>
            </a:r>
          </a:p>
          <a:p>
            <a:pPr marL="0" indent="0"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(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latent1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-&gt;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x1 x2 x3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latent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-&gt; x4 x5 x6)</a:t>
            </a:r>
            <a:r>
              <a:rPr lang="es-E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///</a:t>
            </a:r>
          </a:p>
          <a:p>
            <a:pPr marL="0" indent="0">
              <a:buNone/>
            </a:pPr>
            <a:r>
              <a:rPr lang="es-E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s-E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latent</a:t>
            </a:r>
            <a:r>
              <a:rPr lang="es-E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(latent1 latent2) </a:t>
            </a:r>
            <a:r>
              <a:rPr lang="es-E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nocapslatent</a:t>
            </a:r>
            <a:endParaRPr lang="es-ES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s-E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(L1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x1 x2 x3) (L2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x4 x5 x6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    ///   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group(female)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ginvariant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mcoef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mcons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s-E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s-E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s-E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s-E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83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ginvariant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err="1" smtClean="0">
                <a:latin typeface="+mn-lt"/>
                <a:cs typeface="Courier New" panose="02070309020205020404" pitchFamily="49" charset="0"/>
              </a:rPr>
              <a:t>classname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981200"/>
          <a:ext cx="8229600" cy="45364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19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0" i="1" dirty="0" err="1" smtClean="0"/>
                        <a:t>classname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Description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baseline="0" dirty="0" err="1" smtClean="0"/>
                        <a:t>scoef</a:t>
                      </a:r>
                      <a:endParaRPr lang="en-US" b="1" dirty="0" smtClean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structural coefficients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scons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structural intercepts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mcoef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measurement coefficients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mcons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measurement intercepts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serrvar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covariances</a:t>
                      </a:r>
                      <a:r>
                        <a:rPr lang="en-US" sz="1800" u="none" strike="noStrike" kern="1200" baseline="0" dirty="0" smtClean="0"/>
                        <a:t> of structural errors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merrvar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covariances</a:t>
                      </a:r>
                      <a:r>
                        <a:rPr lang="en-US" sz="1800" u="none" strike="noStrike" kern="1200" baseline="0" dirty="0" smtClean="0"/>
                        <a:t> of measurement errors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smerrcov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covariances</a:t>
                      </a:r>
                      <a:r>
                        <a:rPr lang="en-US" sz="1800" u="none" strike="noStrike" kern="1200" baseline="0" dirty="0" smtClean="0"/>
                        <a:t> between structural and measurement errors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meanex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means of exogenous variables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covex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err="1" smtClean="0"/>
                        <a:t>covariances</a:t>
                      </a:r>
                      <a:r>
                        <a:rPr lang="en-US" sz="1800" u="none" strike="noStrike" kern="1200" baseline="0" dirty="0" smtClean="0"/>
                        <a:t> of exogenous variables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all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all of the above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none</a:t>
                      </a:r>
                      <a:endParaRPr lang="en-US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none of the above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33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Structural Equation Modeling in Stata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286000"/>
            <a:ext cx="8229600" cy="4038600"/>
          </a:xfrm>
        </p:spPr>
        <p:txBody>
          <a:bodyPr>
            <a:normAutofit/>
          </a:bodyPr>
          <a:lstStyle/>
          <a:p>
            <a:r>
              <a:rPr lang="en-US" sz="4000" dirty="0"/>
              <a:t>Getting your data into Stata</a:t>
            </a:r>
            <a:endParaRPr lang="en-US" sz="4000" dirty="0"/>
          </a:p>
          <a:p>
            <a:r>
              <a:rPr lang="en-US" sz="4000" dirty="0"/>
              <a:t>The SEM Builder</a:t>
            </a:r>
          </a:p>
          <a:p>
            <a:r>
              <a:rPr lang="en-US" sz="4000" dirty="0"/>
              <a:t>The </a:t>
            </a:r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000" dirty="0"/>
              <a:t> syntax</a:t>
            </a:r>
          </a:p>
          <a:p>
            <a:r>
              <a:rPr lang="en-US" sz="4000" b="1" dirty="0"/>
              <a:t>The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4000" b="1" dirty="0"/>
              <a:t> syntax</a:t>
            </a:r>
          </a:p>
          <a:p>
            <a:r>
              <a:rPr lang="en-US" sz="4000" dirty="0"/>
              <a:t>Differences between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US" sz="4000" dirty="0"/>
              <a:t> and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</a:p>
        </p:txBody>
      </p:sp>
    </p:spTree>
    <p:extLst>
      <p:ext uri="{BB962C8B-B14F-4D97-AF65-F5344CB8AC3E}">
        <p14:creationId xmlns:p14="http://schemas.microsoft.com/office/powerpoint/2010/main" val="98349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 History of SEM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76400"/>
            <a:ext cx="8686800" cy="5029200"/>
          </a:xfrm>
        </p:spPr>
        <p:txBody>
          <a:bodyPr>
            <a:normAutofit/>
          </a:bodyPr>
          <a:lstStyle/>
          <a:p>
            <a:r>
              <a:rPr lang="en-US" dirty="0"/>
              <a:t>Path analysis and systems of simultaneous </a:t>
            </a:r>
            <a:r>
              <a:rPr lang="en-US" dirty="0"/>
              <a:t>equations developed </a:t>
            </a:r>
            <a:r>
              <a:rPr lang="en-US" dirty="0"/>
              <a:t>in genetics, econometrics, and later </a:t>
            </a:r>
            <a:r>
              <a:rPr lang="en-US" dirty="0"/>
              <a:t>sociology.</a:t>
            </a:r>
          </a:p>
          <a:p>
            <a:pPr lvl="1"/>
            <a:r>
              <a:rPr lang="en-US" sz="2000" dirty="0"/>
              <a:t>Sewall Wright, a geneticist, is credited with developing </a:t>
            </a:r>
            <a:r>
              <a:rPr lang="en-US" sz="2000" dirty="0"/>
              <a:t>path analysis</a:t>
            </a:r>
            <a:r>
              <a:rPr lang="en-US" sz="2000" dirty="0"/>
              <a:t>. His first paper using this method was published </a:t>
            </a:r>
            <a:r>
              <a:rPr lang="en-US" sz="2000" dirty="0"/>
              <a:t>in 1918 </a:t>
            </a:r>
            <a:r>
              <a:rPr lang="en-US" sz="2000" dirty="0"/>
              <a:t>where he looked at genetic causes related to bone sizes </a:t>
            </a:r>
            <a:r>
              <a:rPr lang="en-US" sz="2000" dirty="0"/>
              <a:t>in rabbits</a:t>
            </a:r>
            <a:r>
              <a:rPr lang="en-US" sz="2000" dirty="0"/>
              <a:t>. Rather than estimating only the correlation </a:t>
            </a:r>
            <a:r>
              <a:rPr lang="en-US" sz="2000" dirty="0"/>
              <a:t>between variables</a:t>
            </a:r>
            <a:r>
              <a:rPr lang="en-US" sz="2000" dirty="0"/>
              <a:t>, he created path diagrams to that showed </a:t>
            </a:r>
            <a:r>
              <a:rPr lang="en-US" sz="2000" dirty="0"/>
              <a:t>presumed causal </a:t>
            </a:r>
            <a:r>
              <a:rPr lang="en-US" sz="2000" dirty="0"/>
              <a:t>paths between variables. He compared what </a:t>
            </a:r>
            <a:r>
              <a:rPr lang="en-US" sz="2000" dirty="0"/>
              <a:t>the correlations </a:t>
            </a:r>
            <a:r>
              <a:rPr lang="en-US" sz="2000" dirty="0"/>
              <a:t>should be if the variables had the </a:t>
            </a:r>
            <a:r>
              <a:rPr lang="en-US" sz="2000" dirty="0"/>
              <a:t>presumed relationships </a:t>
            </a:r>
            <a:r>
              <a:rPr lang="en-US" sz="2000" dirty="0"/>
              <a:t>to the observed </a:t>
            </a:r>
            <a:r>
              <a:rPr lang="en-US" sz="2000" dirty="0"/>
              <a:t>correlations </a:t>
            </a:r>
            <a:r>
              <a:rPr lang="en-US" sz="2000" dirty="0"/>
              <a:t>to evaluate </a:t>
            </a:r>
            <a:r>
              <a:rPr lang="en-US" sz="2000" dirty="0"/>
              <a:t>his assumptions.</a:t>
            </a:r>
          </a:p>
          <a:p>
            <a:pPr lvl="1"/>
            <a:r>
              <a:rPr lang="en-US" sz="2000" dirty="0"/>
              <a:t>In the 1930s, 1940s, and 1950s, many economists </a:t>
            </a:r>
            <a:r>
              <a:rPr lang="en-US" sz="2000" dirty="0"/>
              <a:t>including Haavelmo </a:t>
            </a:r>
            <a:r>
              <a:rPr lang="en-US" sz="2000" dirty="0"/>
              <a:t>(1943) and Koopmans (1945) worked with </a:t>
            </a:r>
            <a:r>
              <a:rPr lang="en-US" sz="2000" dirty="0"/>
              <a:t>systems of </a:t>
            </a:r>
            <a:r>
              <a:rPr lang="en-US" sz="2000" dirty="0"/>
              <a:t>simultaneous equations. Economists also introduced </a:t>
            </a:r>
            <a:r>
              <a:rPr lang="en-US" sz="2000" dirty="0"/>
              <a:t>a variety </a:t>
            </a:r>
            <a:r>
              <a:rPr lang="en-US" sz="2000" dirty="0"/>
              <a:t>of estimation methods and investigated </a:t>
            </a:r>
            <a:r>
              <a:rPr lang="en-US" sz="2000" dirty="0"/>
              <a:t>identification issues.</a:t>
            </a:r>
          </a:p>
          <a:p>
            <a:pPr lvl="1"/>
            <a:r>
              <a:rPr lang="en-US" sz="2000" dirty="0"/>
              <a:t>In the 1960, sociologists including Blalock and Duncan </a:t>
            </a:r>
            <a:r>
              <a:rPr lang="en-US" sz="2000" dirty="0"/>
              <a:t>applied path </a:t>
            </a:r>
            <a:r>
              <a:rPr lang="en-US" sz="2000" dirty="0"/>
              <a:t>analysis to their research.</a:t>
            </a:r>
          </a:p>
        </p:txBody>
      </p:sp>
    </p:spTree>
    <p:extLst>
      <p:ext uri="{BB962C8B-B14F-4D97-AF65-F5344CB8AC3E}">
        <p14:creationId xmlns:p14="http://schemas.microsoft.com/office/powerpoint/2010/main" val="98143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dirty="0" smtClean="0"/>
              <a:t> syntax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828802"/>
            <a:ext cx="8229600" cy="1752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(y &lt;- x1 x2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x3,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family(bernoulli) link(logit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 (y &lt;- x1 x2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x3, logit)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423582"/>
            <a:ext cx="3581400" cy="309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16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Families and Link Functions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905000" y="1219200"/>
          <a:ext cx="83820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identity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log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logit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probit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cloglog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gaussian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bernoulli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beta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binomial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ordinal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multinomial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Poisson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negative binomial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exponential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Weibull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gamma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loglogistic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lognormal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93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dirty="0" smtClean="0"/>
              <a:t> syntax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81201"/>
            <a:ext cx="8229600" cy="1371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 	(y &lt;- x1 x2 x3)			///</a:t>
            </a:r>
            <a:endParaRPr lang="nl-NL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(y &lt;- </a:t>
            </a: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M1[classroom]</a:t>
            </a: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 		///</a:t>
            </a:r>
            <a:endParaRPr lang="nl-NL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latent(M1)</a:t>
            </a:r>
            <a:endParaRPr lang="nl-NL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35280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44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dirty="0" smtClean="0"/>
              <a:t> syntax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81201"/>
            <a:ext cx="8229600" cy="1371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gsem 	(</a:t>
            </a: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M1[classroom] -&gt; x1 x2 x3</a:t>
            </a: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		///</a:t>
            </a:r>
            <a:endParaRPr lang="nl-NL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(Student </a:t>
            </a: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x1 x2 x3), </a:t>
            </a: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///</a:t>
            </a:r>
            <a:endParaRPr lang="nl-NL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nl-NL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latent(Student M1)</a:t>
            </a:r>
            <a:endParaRPr lang="nl-NL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276600"/>
            <a:ext cx="380952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3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dirty="0" smtClean="0"/>
              <a:t> syntax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981201"/>
            <a:ext cx="8915400" cy="121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sem (M1[classroom</a:t>
            </a: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] -&gt; x1 x2 </a:t>
            </a: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x3, family(poisson) link(log)) 	///</a:t>
            </a:r>
            <a:endParaRPr lang="nl-NL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(Student </a:t>
            </a: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 x1 x2 </a:t>
            </a: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x3</a:t>
            </a: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family(poisson) link(log)</a:t>
            </a: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 	///</a:t>
            </a:r>
            <a:endParaRPr lang="nl-NL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nl-NL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latent(Student M1)</a:t>
            </a:r>
            <a:endParaRPr lang="nl-NL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1" y="3124201"/>
            <a:ext cx="4215239" cy="35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48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 History of SEM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905000"/>
            <a:ext cx="8686800" cy="4572000"/>
          </a:xfrm>
        </p:spPr>
        <p:txBody>
          <a:bodyPr>
            <a:normAutofit/>
          </a:bodyPr>
          <a:lstStyle/>
          <a:p>
            <a:r>
              <a:rPr lang="en-US" dirty="0"/>
              <a:t>In the early 1970s, these two methods merged</a:t>
            </a:r>
            <a:r>
              <a:rPr lang="en-US" dirty="0"/>
              <a:t>.</a:t>
            </a:r>
          </a:p>
          <a:p>
            <a:pPr lvl="1"/>
            <a:r>
              <a:rPr lang="en-US" sz="2000" dirty="0"/>
              <a:t>Hauser and Goldberger (1971) worked on </a:t>
            </a:r>
            <a:r>
              <a:rPr lang="en-US" sz="2000" dirty="0"/>
              <a:t>including unobservables </a:t>
            </a:r>
            <a:r>
              <a:rPr lang="en-US" sz="2000" dirty="0"/>
              <a:t>into path models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Jöreskog </a:t>
            </a:r>
            <a:r>
              <a:rPr lang="en-US" sz="2000" dirty="0"/>
              <a:t>(1973) developed a general model for fitting </a:t>
            </a:r>
            <a:r>
              <a:rPr lang="en-US" sz="2000" dirty="0"/>
              <a:t>systems of </a:t>
            </a:r>
            <a:r>
              <a:rPr lang="en-US" sz="2000" dirty="0"/>
              <a:t>linear equations and for including latent variables. He </a:t>
            </a:r>
            <a:r>
              <a:rPr lang="en-US" sz="2000" dirty="0"/>
              <a:t>also developed </a:t>
            </a:r>
            <a:r>
              <a:rPr lang="en-US" sz="2000" dirty="0"/>
              <a:t>the methodology for fitting these models </a:t>
            </a:r>
            <a:r>
              <a:rPr lang="en-US" sz="2000" dirty="0"/>
              <a:t>using maximum </a:t>
            </a:r>
            <a:r>
              <a:rPr lang="en-US" sz="2000" dirty="0"/>
              <a:t>likelihood estimation and created the </a:t>
            </a:r>
            <a:r>
              <a:rPr lang="en-US" sz="2000" dirty="0"/>
              <a:t>program LISREL.</a:t>
            </a:r>
          </a:p>
          <a:p>
            <a:pPr lvl="1"/>
            <a:r>
              <a:rPr lang="en-US" sz="2000" dirty="0"/>
              <a:t>Keesling (1972) and Wiley (1973) also worked with the </a:t>
            </a:r>
            <a:r>
              <a:rPr lang="en-US" sz="2000" dirty="0"/>
              <a:t>general framework </a:t>
            </a:r>
            <a:r>
              <a:rPr lang="en-US" sz="2000" dirty="0"/>
              <a:t>combining the two methods</a:t>
            </a:r>
            <a:r>
              <a:rPr lang="en-US" sz="2000" dirty="0"/>
              <a:t>.</a:t>
            </a:r>
          </a:p>
          <a:p>
            <a:r>
              <a:rPr lang="en-US" dirty="0"/>
              <a:t>Much work has been done since then in to extend </a:t>
            </a:r>
            <a:r>
              <a:rPr lang="en-US" dirty="0"/>
              <a:t>these models</a:t>
            </a:r>
            <a:r>
              <a:rPr lang="en-US" dirty="0"/>
              <a:t>, to evaluate identification, to test model fit, and more.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793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Structural Equation Modeling?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equation modeling encompasses a broad array of models from linear regression </a:t>
            </a:r>
            <a:r>
              <a:rPr lang="en-US" dirty="0" smtClean="0"/>
              <a:t>to measurement </a:t>
            </a:r>
            <a:r>
              <a:rPr lang="en-US" dirty="0"/>
              <a:t>models to simultaneous </a:t>
            </a:r>
            <a:r>
              <a:rPr lang="en-US" dirty="0" smtClean="0"/>
              <a:t>equations.</a:t>
            </a:r>
          </a:p>
          <a:p>
            <a:r>
              <a:rPr lang="en-US" dirty="0" smtClean="0"/>
              <a:t>Structural </a:t>
            </a:r>
            <a:r>
              <a:rPr lang="en-US" dirty="0"/>
              <a:t>equation modeling is not just an estimation method for a particular </a:t>
            </a:r>
            <a:r>
              <a:rPr lang="en-US" dirty="0" smtClean="0"/>
              <a:t>model.</a:t>
            </a:r>
          </a:p>
          <a:p>
            <a:r>
              <a:rPr lang="en-US" dirty="0" smtClean="0"/>
              <a:t>Structural </a:t>
            </a:r>
            <a:r>
              <a:rPr lang="en-US" dirty="0"/>
              <a:t>equation modeling is a way of thinking, a way of writing, and a way of estimating.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5920" y="6363176"/>
            <a:ext cx="2475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dirty="0"/>
              <a:t>Stata SEM Manual, </a:t>
            </a:r>
            <a:r>
              <a:rPr lang="en-US" dirty="0" err="1"/>
              <a:t>pg</a:t>
            </a:r>
            <a:r>
              <a:rPr lang="en-US" dirty="0"/>
              <a:t>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31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Structural Equation Modeling?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057400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/>
              <a:t>SEM is a class of statistical techniques that allows us to </a:t>
            </a:r>
            <a:r>
              <a:rPr lang="en-US" sz="2400" dirty="0"/>
              <a:t>test hypotheses </a:t>
            </a:r>
            <a:r>
              <a:rPr lang="en-US" sz="2400" dirty="0"/>
              <a:t>about relationships among variables</a:t>
            </a:r>
            <a:r>
              <a:rPr lang="en-US" sz="2400" dirty="0"/>
              <a:t>.</a:t>
            </a:r>
          </a:p>
          <a:p>
            <a:r>
              <a:rPr lang="en-US" sz="2400" dirty="0"/>
              <a:t>SEM may also be referred to as Analysis of </a:t>
            </a:r>
            <a:r>
              <a:rPr lang="en-US" sz="2400" dirty="0"/>
              <a:t>Covariance Structures</a:t>
            </a:r>
            <a:r>
              <a:rPr lang="en-US" sz="2400" dirty="0"/>
              <a:t>. SEM fits models using the observed </a:t>
            </a:r>
            <a:r>
              <a:rPr lang="en-US" sz="2400" dirty="0"/>
              <a:t>covariances and</a:t>
            </a:r>
            <a:r>
              <a:rPr lang="en-US" sz="2400" dirty="0"/>
              <a:t>, possibly, means</a:t>
            </a:r>
            <a:r>
              <a:rPr lang="en-US" sz="2400" dirty="0"/>
              <a:t>.</a:t>
            </a:r>
          </a:p>
          <a:p>
            <a:r>
              <a:rPr lang="en-US" sz="2400" dirty="0"/>
              <a:t>SEM encompasses other statistical methods such </a:t>
            </a:r>
            <a:r>
              <a:rPr lang="en-US" sz="2400" dirty="0"/>
              <a:t>as correlation</a:t>
            </a:r>
            <a:r>
              <a:rPr lang="en-US" sz="2400" dirty="0"/>
              <a:t>, linear regression, and factor analysis</a:t>
            </a:r>
            <a:r>
              <a:rPr lang="en-US" sz="2400" dirty="0"/>
              <a:t>.</a:t>
            </a:r>
          </a:p>
          <a:p>
            <a:r>
              <a:rPr lang="en-US" sz="2400" dirty="0"/>
              <a:t>SEM is a multivariate technique that allows us to estimate </a:t>
            </a:r>
            <a:r>
              <a:rPr lang="en-US" sz="2400" dirty="0"/>
              <a:t>a system </a:t>
            </a:r>
            <a:r>
              <a:rPr lang="en-US" sz="2400" dirty="0"/>
              <a:t>of equations. Variables in these equations may </a:t>
            </a:r>
            <a:r>
              <a:rPr lang="en-US" sz="2400" dirty="0"/>
              <a:t>be measured </a:t>
            </a:r>
            <a:r>
              <a:rPr lang="en-US" sz="2400" dirty="0"/>
              <a:t>with error. There may be variables in the </a:t>
            </a:r>
            <a:r>
              <a:rPr lang="en-US" sz="2400" dirty="0"/>
              <a:t>model that </a:t>
            </a:r>
            <a:r>
              <a:rPr lang="en-US" sz="2400" dirty="0"/>
              <a:t>cannot be measured directly.</a:t>
            </a:r>
          </a:p>
        </p:txBody>
      </p:sp>
    </p:spTree>
    <p:extLst>
      <p:ext uri="{BB962C8B-B14F-4D97-AF65-F5344CB8AC3E}">
        <p14:creationId xmlns:p14="http://schemas.microsoft.com/office/powerpoint/2010/main" val="276934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89506" y="899160"/>
            <a:ext cx="54622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Structural Equation Models are </a:t>
            </a:r>
          </a:p>
          <a:p>
            <a:r>
              <a:rPr lang="en-US" sz="3200" dirty="0"/>
              <a:t>often drawn as </a:t>
            </a:r>
            <a:r>
              <a:rPr lang="en-US" sz="3200" b="1" u="sng" dirty="0"/>
              <a:t>Path Diagrams</a:t>
            </a:r>
            <a:r>
              <a:rPr lang="en-US" sz="3200" dirty="0"/>
              <a:t>: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683" y="2286000"/>
            <a:ext cx="6963844" cy="437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62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2543</Words>
  <Application>Microsoft Office PowerPoint</Application>
  <PresentationFormat>Widescreen</PresentationFormat>
  <Paragraphs>447</Paragraphs>
  <Slides>54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Arial</vt:lpstr>
      <vt:lpstr>Calibri</vt:lpstr>
      <vt:lpstr>Calibri Light</vt:lpstr>
      <vt:lpstr>Cambria Math</vt:lpstr>
      <vt:lpstr>Courier New</vt:lpstr>
      <vt:lpstr>Office Theme</vt:lpstr>
      <vt:lpstr>Introduction to Structural Equation Modeling Using Stata</vt:lpstr>
      <vt:lpstr>Outline</vt:lpstr>
      <vt:lpstr>What is Structural Equation Modeling?</vt:lpstr>
      <vt:lpstr>Brief History of SEM</vt:lpstr>
      <vt:lpstr>Brief History of SEM</vt:lpstr>
      <vt:lpstr>Brief History of SEM</vt:lpstr>
      <vt:lpstr>What is Structural Equation Modeling?</vt:lpstr>
      <vt:lpstr>What is Structural Equation Modeling?</vt:lpstr>
      <vt:lpstr>PowerPoint Presentation</vt:lpstr>
      <vt:lpstr>Jargon</vt:lpstr>
      <vt:lpstr>Observed and Latent Variables</vt:lpstr>
      <vt:lpstr>Paths and Covariance</vt:lpstr>
      <vt:lpstr>Exogenous and Endogenous Variables</vt:lpstr>
      <vt:lpstr>PowerPoint Presentation</vt:lpstr>
      <vt:lpstr>Recursive and Nonrecursive Systems</vt:lpstr>
      <vt:lpstr>Notation</vt:lpstr>
      <vt:lpstr>PowerPoint Presentation</vt:lpstr>
      <vt:lpstr>Assumptions</vt:lpstr>
      <vt:lpstr>Assumptions</vt:lpstr>
      <vt:lpstr>Assumptions</vt:lpstr>
      <vt:lpstr>Assumptions</vt:lpstr>
      <vt:lpstr>What is Structural Equation Modeling?</vt:lpstr>
      <vt:lpstr>Assessing Model Goodness of Fit</vt:lpstr>
      <vt:lpstr>PowerPoint Presentation</vt:lpstr>
      <vt:lpstr>Assessing Model Goodness of Fit</vt:lpstr>
      <vt:lpstr>Assessing Model Goodness of Fit</vt:lpstr>
      <vt:lpstr>Assessing Model Goodness of Fit</vt:lpstr>
      <vt:lpstr>Assessing Model Goodness of Fit</vt:lpstr>
      <vt:lpstr>Assessing Model Goodness of Fit</vt:lpstr>
      <vt:lpstr>Assessing Model Goodness of Fit</vt:lpstr>
      <vt:lpstr>Assessing Model Goodness of Fit</vt:lpstr>
      <vt:lpstr>Assessing Model Goodness of Fit</vt:lpstr>
      <vt:lpstr>The Process of SEM</vt:lpstr>
      <vt:lpstr>Outline</vt:lpstr>
      <vt:lpstr>Structural Equation Modeling in Stata</vt:lpstr>
      <vt:lpstr>Getting Data Into Stata</vt:lpstr>
      <vt:lpstr>Getting Data Into Stata</vt:lpstr>
      <vt:lpstr>Getting Data Into Stata</vt:lpstr>
      <vt:lpstr>Structural Equation Modeling in Stata</vt:lpstr>
      <vt:lpstr>We can draw path diagrams using Stata’s SEM Builder</vt:lpstr>
      <vt:lpstr>Drawing variables in Stata’s SEM Builder</vt:lpstr>
      <vt:lpstr>PowerPoint Presentation</vt:lpstr>
      <vt:lpstr>Structural Equation Modeling in Stata</vt:lpstr>
      <vt:lpstr>sem syntax</vt:lpstr>
      <vt:lpstr>sem syntax examples</vt:lpstr>
      <vt:lpstr>sem syntax examples</vt:lpstr>
      <vt:lpstr>sem syntax examples</vt:lpstr>
      <vt:lpstr>ginvariant(classname)</vt:lpstr>
      <vt:lpstr>Structural Equation Modeling in Stata</vt:lpstr>
      <vt:lpstr>gsem syntax examples</vt:lpstr>
      <vt:lpstr>Families and Link Functions</vt:lpstr>
      <vt:lpstr>gsem syntax examples</vt:lpstr>
      <vt:lpstr>gsem syntax examples</vt:lpstr>
      <vt:lpstr>gsem syntax examples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Structural Equation Modeling Using Stata</dc:title>
  <dc:creator>GradQuant</dc:creator>
  <cp:lastModifiedBy>GradQuant</cp:lastModifiedBy>
  <cp:revision>1</cp:revision>
  <dcterms:created xsi:type="dcterms:W3CDTF">2018-02-26T21:36:11Z</dcterms:created>
  <dcterms:modified xsi:type="dcterms:W3CDTF">2018-02-26T21:36:30Z</dcterms:modified>
</cp:coreProperties>
</file>