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7"/>
  </p:notesMasterIdLst>
  <p:sldIdLst>
    <p:sldId id="410" r:id="rId2"/>
    <p:sldId id="414" r:id="rId3"/>
    <p:sldId id="415" r:id="rId4"/>
    <p:sldId id="416" r:id="rId5"/>
    <p:sldId id="492" r:id="rId6"/>
    <p:sldId id="465" r:id="rId7"/>
    <p:sldId id="363" r:id="rId8"/>
    <p:sldId id="421" r:id="rId9"/>
    <p:sldId id="422" r:id="rId10"/>
    <p:sldId id="423" r:id="rId11"/>
    <p:sldId id="424" r:id="rId12"/>
    <p:sldId id="425" r:id="rId13"/>
    <p:sldId id="426" r:id="rId14"/>
    <p:sldId id="427" r:id="rId15"/>
    <p:sldId id="428" r:id="rId16"/>
    <p:sldId id="429" r:id="rId17"/>
    <p:sldId id="277" r:id="rId18"/>
    <p:sldId id="278" r:id="rId19"/>
    <p:sldId id="279" r:id="rId20"/>
    <p:sldId id="420" r:id="rId21"/>
    <p:sldId id="280" r:id="rId22"/>
    <p:sldId id="281" r:id="rId23"/>
    <p:sldId id="282" r:id="rId24"/>
    <p:sldId id="430" r:id="rId25"/>
    <p:sldId id="286" r:id="rId26"/>
    <p:sldId id="287" r:id="rId27"/>
    <p:sldId id="288" r:id="rId28"/>
    <p:sldId id="431" r:id="rId29"/>
    <p:sldId id="289" r:id="rId30"/>
    <p:sldId id="290" r:id="rId31"/>
    <p:sldId id="291" r:id="rId32"/>
    <p:sldId id="292" r:id="rId33"/>
    <p:sldId id="432" r:id="rId34"/>
    <p:sldId id="433" r:id="rId35"/>
    <p:sldId id="434" r:id="rId36"/>
    <p:sldId id="435" r:id="rId37"/>
    <p:sldId id="436" r:id="rId38"/>
    <p:sldId id="437" r:id="rId39"/>
    <p:sldId id="438" r:id="rId40"/>
    <p:sldId id="439" r:id="rId41"/>
    <p:sldId id="440" r:id="rId42"/>
    <p:sldId id="441" r:id="rId43"/>
    <p:sldId id="442" r:id="rId44"/>
    <p:sldId id="487" r:id="rId45"/>
    <p:sldId id="488" r:id="rId46"/>
    <p:sldId id="446" r:id="rId47"/>
    <p:sldId id="447" r:id="rId48"/>
    <p:sldId id="448" r:id="rId49"/>
    <p:sldId id="449" r:id="rId50"/>
    <p:sldId id="450" r:id="rId51"/>
    <p:sldId id="451" r:id="rId52"/>
    <p:sldId id="452" r:id="rId53"/>
    <p:sldId id="453" r:id="rId54"/>
    <p:sldId id="454" r:id="rId55"/>
    <p:sldId id="455" r:id="rId56"/>
    <p:sldId id="466" r:id="rId57"/>
    <p:sldId id="364" r:id="rId58"/>
    <p:sldId id="456" r:id="rId59"/>
    <p:sldId id="457" r:id="rId60"/>
    <p:sldId id="458" r:id="rId61"/>
    <p:sldId id="459" r:id="rId62"/>
    <p:sldId id="489" r:id="rId63"/>
    <p:sldId id="463" r:id="rId64"/>
    <p:sldId id="469" r:id="rId65"/>
    <p:sldId id="301" r:id="rId66"/>
    <p:sldId id="302" r:id="rId67"/>
    <p:sldId id="303" r:id="rId68"/>
    <p:sldId id="470" r:id="rId69"/>
    <p:sldId id="471" r:id="rId70"/>
    <p:sldId id="472" r:id="rId71"/>
    <p:sldId id="473" r:id="rId72"/>
    <p:sldId id="474" r:id="rId73"/>
    <p:sldId id="467" r:id="rId74"/>
    <p:sldId id="334" r:id="rId75"/>
    <p:sldId id="468" r:id="rId7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563" autoAdjust="0"/>
  </p:normalViewPr>
  <p:slideViewPr>
    <p:cSldViewPr>
      <p:cViewPr varScale="1">
        <p:scale>
          <a:sx n="110" d="100"/>
          <a:sy n="110" d="100"/>
        </p:scale>
        <p:origin x="1644" y="102"/>
      </p:cViewPr>
      <p:guideLst>
        <p:guide orient="horz" pos="2160"/>
        <p:guide pos="2880"/>
      </p:guideLst>
    </p:cSldViewPr>
  </p:slideViewPr>
  <p:outlineViewPr>
    <p:cViewPr>
      <p:scale>
        <a:sx n="33" d="100"/>
        <a:sy n="33" d="100"/>
      </p:scale>
      <p:origin x="48" y="5268"/>
    </p:cViewPr>
  </p:outlineViewPr>
  <p:notesTextViewPr>
    <p:cViewPr>
      <p:scale>
        <a:sx n="1" d="1"/>
        <a:sy n="1" d="1"/>
      </p:scale>
      <p:origin x="0" y="0"/>
    </p:cViewPr>
  </p:notesTextViewPr>
  <p:sorterViewPr>
    <p:cViewPr>
      <p:scale>
        <a:sx n="75" d="100"/>
        <a:sy n="75" d="100"/>
      </p:scale>
      <p:origin x="0" y="1554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3DBED54-BC2F-4BF2-A22B-88CC1253B947}" type="datetimeFigureOut">
              <a:rPr lang="en-US" smtClean="0"/>
              <a:t>2/26/2018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F02DA59-DE54-4DEF-AC94-69B1DD3B3351}" type="slidenum">
              <a:rPr lang="en-US" smtClean="0"/>
              <a:t>‹#›</a:t>
            </a:fld>
            <a:endParaRPr lang="en-US"/>
          </a:p>
        </p:txBody>
      </p:sp>
    </p:spTree>
    <p:extLst>
      <p:ext uri="{BB962C8B-B14F-4D97-AF65-F5344CB8AC3E}">
        <p14:creationId xmlns:p14="http://schemas.microsoft.com/office/powerpoint/2010/main" val="25467382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1</a:t>
            </a:fld>
            <a:endParaRPr lang="en-US"/>
          </a:p>
        </p:txBody>
      </p:sp>
    </p:spTree>
    <p:extLst>
      <p:ext uri="{BB962C8B-B14F-4D97-AF65-F5344CB8AC3E}">
        <p14:creationId xmlns:p14="http://schemas.microsoft.com/office/powerpoint/2010/main" val="26362370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10</a:t>
            </a:fld>
            <a:endParaRPr lang="en-US"/>
          </a:p>
        </p:txBody>
      </p:sp>
    </p:spTree>
    <p:extLst>
      <p:ext uri="{BB962C8B-B14F-4D97-AF65-F5344CB8AC3E}">
        <p14:creationId xmlns:p14="http://schemas.microsoft.com/office/powerpoint/2010/main" val="36154116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11</a:t>
            </a:fld>
            <a:endParaRPr lang="en-US"/>
          </a:p>
        </p:txBody>
      </p:sp>
    </p:spTree>
    <p:extLst>
      <p:ext uri="{BB962C8B-B14F-4D97-AF65-F5344CB8AC3E}">
        <p14:creationId xmlns:p14="http://schemas.microsoft.com/office/powerpoint/2010/main" val="10535308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12</a:t>
            </a:fld>
            <a:endParaRPr lang="en-US"/>
          </a:p>
        </p:txBody>
      </p:sp>
    </p:spTree>
    <p:extLst>
      <p:ext uri="{BB962C8B-B14F-4D97-AF65-F5344CB8AC3E}">
        <p14:creationId xmlns:p14="http://schemas.microsoft.com/office/powerpoint/2010/main" val="17883499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13</a:t>
            </a:fld>
            <a:endParaRPr lang="en-US"/>
          </a:p>
        </p:txBody>
      </p:sp>
    </p:spTree>
    <p:extLst>
      <p:ext uri="{BB962C8B-B14F-4D97-AF65-F5344CB8AC3E}">
        <p14:creationId xmlns:p14="http://schemas.microsoft.com/office/powerpoint/2010/main" val="13722666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14</a:t>
            </a:fld>
            <a:endParaRPr lang="en-US"/>
          </a:p>
        </p:txBody>
      </p:sp>
    </p:spTree>
    <p:extLst>
      <p:ext uri="{BB962C8B-B14F-4D97-AF65-F5344CB8AC3E}">
        <p14:creationId xmlns:p14="http://schemas.microsoft.com/office/powerpoint/2010/main" val="31032286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15</a:t>
            </a:fld>
            <a:endParaRPr lang="en-US"/>
          </a:p>
        </p:txBody>
      </p:sp>
    </p:spTree>
    <p:extLst>
      <p:ext uri="{BB962C8B-B14F-4D97-AF65-F5344CB8AC3E}">
        <p14:creationId xmlns:p14="http://schemas.microsoft.com/office/powerpoint/2010/main" val="4341712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16</a:t>
            </a:fld>
            <a:endParaRPr lang="en-US"/>
          </a:p>
        </p:txBody>
      </p:sp>
    </p:spTree>
    <p:extLst>
      <p:ext uri="{BB962C8B-B14F-4D97-AF65-F5344CB8AC3E}">
        <p14:creationId xmlns:p14="http://schemas.microsoft.com/office/powerpoint/2010/main" val="40822855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17</a:t>
            </a:fld>
            <a:endParaRPr lang="en-US"/>
          </a:p>
        </p:txBody>
      </p:sp>
    </p:spTree>
    <p:extLst>
      <p:ext uri="{BB962C8B-B14F-4D97-AF65-F5344CB8AC3E}">
        <p14:creationId xmlns:p14="http://schemas.microsoft.com/office/powerpoint/2010/main" val="26364478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18</a:t>
            </a:fld>
            <a:endParaRPr lang="en-US"/>
          </a:p>
        </p:txBody>
      </p:sp>
    </p:spTree>
    <p:extLst>
      <p:ext uri="{BB962C8B-B14F-4D97-AF65-F5344CB8AC3E}">
        <p14:creationId xmlns:p14="http://schemas.microsoft.com/office/powerpoint/2010/main" val="9538042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19</a:t>
            </a:fld>
            <a:endParaRPr lang="en-US"/>
          </a:p>
        </p:txBody>
      </p:sp>
    </p:spTree>
    <p:extLst>
      <p:ext uri="{BB962C8B-B14F-4D97-AF65-F5344CB8AC3E}">
        <p14:creationId xmlns:p14="http://schemas.microsoft.com/office/powerpoint/2010/main" val="28674018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2</a:t>
            </a:fld>
            <a:endParaRPr lang="en-US"/>
          </a:p>
        </p:txBody>
      </p:sp>
    </p:spTree>
    <p:extLst>
      <p:ext uri="{BB962C8B-B14F-4D97-AF65-F5344CB8AC3E}">
        <p14:creationId xmlns:p14="http://schemas.microsoft.com/office/powerpoint/2010/main" val="13139551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20</a:t>
            </a:fld>
            <a:endParaRPr lang="en-US"/>
          </a:p>
        </p:txBody>
      </p:sp>
    </p:spTree>
    <p:extLst>
      <p:ext uri="{BB962C8B-B14F-4D97-AF65-F5344CB8AC3E}">
        <p14:creationId xmlns:p14="http://schemas.microsoft.com/office/powerpoint/2010/main" val="26636602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21</a:t>
            </a:fld>
            <a:endParaRPr lang="en-US"/>
          </a:p>
        </p:txBody>
      </p:sp>
    </p:spTree>
    <p:extLst>
      <p:ext uri="{BB962C8B-B14F-4D97-AF65-F5344CB8AC3E}">
        <p14:creationId xmlns:p14="http://schemas.microsoft.com/office/powerpoint/2010/main" val="23739841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22</a:t>
            </a:fld>
            <a:endParaRPr lang="en-US"/>
          </a:p>
        </p:txBody>
      </p:sp>
    </p:spTree>
    <p:extLst>
      <p:ext uri="{BB962C8B-B14F-4D97-AF65-F5344CB8AC3E}">
        <p14:creationId xmlns:p14="http://schemas.microsoft.com/office/powerpoint/2010/main" val="19725959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23</a:t>
            </a:fld>
            <a:endParaRPr lang="en-US"/>
          </a:p>
        </p:txBody>
      </p:sp>
    </p:spTree>
    <p:extLst>
      <p:ext uri="{BB962C8B-B14F-4D97-AF65-F5344CB8AC3E}">
        <p14:creationId xmlns:p14="http://schemas.microsoft.com/office/powerpoint/2010/main" val="415371085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24</a:t>
            </a:fld>
            <a:endParaRPr lang="en-US"/>
          </a:p>
        </p:txBody>
      </p:sp>
    </p:spTree>
    <p:extLst>
      <p:ext uri="{BB962C8B-B14F-4D97-AF65-F5344CB8AC3E}">
        <p14:creationId xmlns:p14="http://schemas.microsoft.com/office/powerpoint/2010/main" val="261580464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25</a:t>
            </a:fld>
            <a:endParaRPr lang="en-US"/>
          </a:p>
        </p:txBody>
      </p:sp>
    </p:spTree>
    <p:extLst>
      <p:ext uri="{BB962C8B-B14F-4D97-AF65-F5344CB8AC3E}">
        <p14:creationId xmlns:p14="http://schemas.microsoft.com/office/powerpoint/2010/main" val="116580088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26</a:t>
            </a:fld>
            <a:endParaRPr lang="en-US"/>
          </a:p>
        </p:txBody>
      </p:sp>
    </p:spTree>
    <p:extLst>
      <p:ext uri="{BB962C8B-B14F-4D97-AF65-F5344CB8AC3E}">
        <p14:creationId xmlns:p14="http://schemas.microsoft.com/office/powerpoint/2010/main" val="166281493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27</a:t>
            </a:fld>
            <a:endParaRPr lang="en-US"/>
          </a:p>
        </p:txBody>
      </p:sp>
    </p:spTree>
    <p:extLst>
      <p:ext uri="{BB962C8B-B14F-4D97-AF65-F5344CB8AC3E}">
        <p14:creationId xmlns:p14="http://schemas.microsoft.com/office/powerpoint/2010/main" val="150982469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28</a:t>
            </a:fld>
            <a:endParaRPr lang="en-US"/>
          </a:p>
        </p:txBody>
      </p:sp>
    </p:spTree>
    <p:extLst>
      <p:ext uri="{BB962C8B-B14F-4D97-AF65-F5344CB8AC3E}">
        <p14:creationId xmlns:p14="http://schemas.microsoft.com/office/powerpoint/2010/main" val="355215216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29</a:t>
            </a:fld>
            <a:endParaRPr lang="en-US"/>
          </a:p>
        </p:txBody>
      </p:sp>
    </p:spTree>
    <p:extLst>
      <p:ext uri="{BB962C8B-B14F-4D97-AF65-F5344CB8AC3E}">
        <p14:creationId xmlns:p14="http://schemas.microsoft.com/office/powerpoint/2010/main" val="20987929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3</a:t>
            </a:fld>
            <a:endParaRPr lang="en-US"/>
          </a:p>
        </p:txBody>
      </p:sp>
    </p:spTree>
    <p:extLst>
      <p:ext uri="{BB962C8B-B14F-4D97-AF65-F5344CB8AC3E}">
        <p14:creationId xmlns:p14="http://schemas.microsoft.com/office/powerpoint/2010/main" val="361785954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30</a:t>
            </a:fld>
            <a:endParaRPr lang="en-US"/>
          </a:p>
        </p:txBody>
      </p:sp>
    </p:spTree>
    <p:extLst>
      <p:ext uri="{BB962C8B-B14F-4D97-AF65-F5344CB8AC3E}">
        <p14:creationId xmlns:p14="http://schemas.microsoft.com/office/powerpoint/2010/main" val="52989833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31</a:t>
            </a:fld>
            <a:endParaRPr lang="en-US"/>
          </a:p>
        </p:txBody>
      </p:sp>
    </p:spTree>
    <p:extLst>
      <p:ext uri="{BB962C8B-B14F-4D97-AF65-F5344CB8AC3E}">
        <p14:creationId xmlns:p14="http://schemas.microsoft.com/office/powerpoint/2010/main" val="424008851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32</a:t>
            </a:fld>
            <a:endParaRPr lang="en-US"/>
          </a:p>
        </p:txBody>
      </p:sp>
    </p:spTree>
    <p:extLst>
      <p:ext uri="{BB962C8B-B14F-4D97-AF65-F5344CB8AC3E}">
        <p14:creationId xmlns:p14="http://schemas.microsoft.com/office/powerpoint/2010/main" val="196716437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33</a:t>
            </a:fld>
            <a:endParaRPr lang="en-US"/>
          </a:p>
        </p:txBody>
      </p:sp>
    </p:spTree>
    <p:extLst>
      <p:ext uri="{BB962C8B-B14F-4D97-AF65-F5344CB8AC3E}">
        <p14:creationId xmlns:p14="http://schemas.microsoft.com/office/powerpoint/2010/main" val="54725981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34</a:t>
            </a:fld>
            <a:endParaRPr lang="en-US"/>
          </a:p>
        </p:txBody>
      </p:sp>
    </p:spTree>
    <p:extLst>
      <p:ext uri="{BB962C8B-B14F-4D97-AF65-F5344CB8AC3E}">
        <p14:creationId xmlns:p14="http://schemas.microsoft.com/office/powerpoint/2010/main" val="6693408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35</a:t>
            </a:fld>
            <a:endParaRPr lang="en-US"/>
          </a:p>
        </p:txBody>
      </p:sp>
    </p:spTree>
    <p:extLst>
      <p:ext uri="{BB962C8B-B14F-4D97-AF65-F5344CB8AC3E}">
        <p14:creationId xmlns:p14="http://schemas.microsoft.com/office/powerpoint/2010/main" val="416081993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36</a:t>
            </a:fld>
            <a:endParaRPr lang="en-US"/>
          </a:p>
        </p:txBody>
      </p:sp>
    </p:spTree>
    <p:extLst>
      <p:ext uri="{BB962C8B-B14F-4D97-AF65-F5344CB8AC3E}">
        <p14:creationId xmlns:p14="http://schemas.microsoft.com/office/powerpoint/2010/main" val="386770242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37</a:t>
            </a:fld>
            <a:endParaRPr lang="en-US"/>
          </a:p>
        </p:txBody>
      </p:sp>
    </p:spTree>
    <p:extLst>
      <p:ext uri="{BB962C8B-B14F-4D97-AF65-F5344CB8AC3E}">
        <p14:creationId xmlns:p14="http://schemas.microsoft.com/office/powerpoint/2010/main" val="392458382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38</a:t>
            </a:fld>
            <a:endParaRPr lang="en-US"/>
          </a:p>
        </p:txBody>
      </p:sp>
    </p:spTree>
    <p:extLst>
      <p:ext uri="{BB962C8B-B14F-4D97-AF65-F5344CB8AC3E}">
        <p14:creationId xmlns:p14="http://schemas.microsoft.com/office/powerpoint/2010/main" val="336233007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39</a:t>
            </a:fld>
            <a:endParaRPr lang="en-US"/>
          </a:p>
        </p:txBody>
      </p:sp>
    </p:spTree>
    <p:extLst>
      <p:ext uri="{BB962C8B-B14F-4D97-AF65-F5344CB8AC3E}">
        <p14:creationId xmlns:p14="http://schemas.microsoft.com/office/powerpoint/2010/main" val="1012588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4</a:t>
            </a:fld>
            <a:endParaRPr lang="en-US"/>
          </a:p>
        </p:txBody>
      </p:sp>
    </p:spTree>
    <p:extLst>
      <p:ext uri="{BB962C8B-B14F-4D97-AF65-F5344CB8AC3E}">
        <p14:creationId xmlns:p14="http://schemas.microsoft.com/office/powerpoint/2010/main" val="269548594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40</a:t>
            </a:fld>
            <a:endParaRPr lang="en-US"/>
          </a:p>
        </p:txBody>
      </p:sp>
    </p:spTree>
    <p:extLst>
      <p:ext uri="{BB962C8B-B14F-4D97-AF65-F5344CB8AC3E}">
        <p14:creationId xmlns:p14="http://schemas.microsoft.com/office/powerpoint/2010/main" val="123893396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41</a:t>
            </a:fld>
            <a:endParaRPr lang="en-US"/>
          </a:p>
        </p:txBody>
      </p:sp>
    </p:spTree>
    <p:extLst>
      <p:ext uri="{BB962C8B-B14F-4D97-AF65-F5344CB8AC3E}">
        <p14:creationId xmlns:p14="http://schemas.microsoft.com/office/powerpoint/2010/main" val="108498161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42</a:t>
            </a:fld>
            <a:endParaRPr lang="en-US"/>
          </a:p>
        </p:txBody>
      </p:sp>
    </p:spTree>
    <p:extLst>
      <p:ext uri="{BB962C8B-B14F-4D97-AF65-F5344CB8AC3E}">
        <p14:creationId xmlns:p14="http://schemas.microsoft.com/office/powerpoint/2010/main" val="245009829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43</a:t>
            </a:fld>
            <a:endParaRPr lang="en-US"/>
          </a:p>
        </p:txBody>
      </p:sp>
    </p:spTree>
    <p:extLst>
      <p:ext uri="{BB962C8B-B14F-4D97-AF65-F5344CB8AC3E}">
        <p14:creationId xmlns:p14="http://schemas.microsoft.com/office/powerpoint/2010/main" val="37477571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44</a:t>
            </a:fld>
            <a:endParaRPr lang="en-US"/>
          </a:p>
        </p:txBody>
      </p:sp>
    </p:spTree>
    <p:extLst>
      <p:ext uri="{BB962C8B-B14F-4D97-AF65-F5344CB8AC3E}">
        <p14:creationId xmlns:p14="http://schemas.microsoft.com/office/powerpoint/2010/main" val="254355951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45</a:t>
            </a:fld>
            <a:endParaRPr lang="en-US"/>
          </a:p>
        </p:txBody>
      </p:sp>
    </p:spTree>
    <p:extLst>
      <p:ext uri="{BB962C8B-B14F-4D97-AF65-F5344CB8AC3E}">
        <p14:creationId xmlns:p14="http://schemas.microsoft.com/office/powerpoint/2010/main" val="146627138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46</a:t>
            </a:fld>
            <a:endParaRPr lang="en-US"/>
          </a:p>
        </p:txBody>
      </p:sp>
    </p:spTree>
    <p:extLst>
      <p:ext uri="{BB962C8B-B14F-4D97-AF65-F5344CB8AC3E}">
        <p14:creationId xmlns:p14="http://schemas.microsoft.com/office/powerpoint/2010/main" val="320123044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47</a:t>
            </a:fld>
            <a:endParaRPr lang="en-US"/>
          </a:p>
        </p:txBody>
      </p:sp>
    </p:spTree>
    <p:extLst>
      <p:ext uri="{BB962C8B-B14F-4D97-AF65-F5344CB8AC3E}">
        <p14:creationId xmlns:p14="http://schemas.microsoft.com/office/powerpoint/2010/main" val="290878911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48</a:t>
            </a:fld>
            <a:endParaRPr lang="en-US"/>
          </a:p>
        </p:txBody>
      </p:sp>
    </p:spTree>
    <p:extLst>
      <p:ext uri="{BB962C8B-B14F-4D97-AF65-F5344CB8AC3E}">
        <p14:creationId xmlns:p14="http://schemas.microsoft.com/office/powerpoint/2010/main" val="181910818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49</a:t>
            </a:fld>
            <a:endParaRPr lang="en-US"/>
          </a:p>
        </p:txBody>
      </p:sp>
    </p:spTree>
    <p:extLst>
      <p:ext uri="{BB962C8B-B14F-4D97-AF65-F5344CB8AC3E}">
        <p14:creationId xmlns:p14="http://schemas.microsoft.com/office/powerpoint/2010/main" val="41261205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5</a:t>
            </a:fld>
            <a:endParaRPr lang="en-US"/>
          </a:p>
        </p:txBody>
      </p:sp>
    </p:spTree>
    <p:extLst>
      <p:ext uri="{BB962C8B-B14F-4D97-AF65-F5344CB8AC3E}">
        <p14:creationId xmlns:p14="http://schemas.microsoft.com/office/powerpoint/2010/main" val="211880421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50</a:t>
            </a:fld>
            <a:endParaRPr lang="en-US"/>
          </a:p>
        </p:txBody>
      </p:sp>
    </p:spTree>
    <p:extLst>
      <p:ext uri="{BB962C8B-B14F-4D97-AF65-F5344CB8AC3E}">
        <p14:creationId xmlns:p14="http://schemas.microsoft.com/office/powerpoint/2010/main" val="130091274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51</a:t>
            </a:fld>
            <a:endParaRPr lang="en-US"/>
          </a:p>
        </p:txBody>
      </p:sp>
    </p:spTree>
    <p:extLst>
      <p:ext uri="{BB962C8B-B14F-4D97-AF65-F5344CB8AC3E}">
        <p14:creationId xmlns:p14="http://schemas.microsoft.com/office/powerpoint/2010/main" val="32001828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52</a:t>
            </a:fld>
            <a:endParaRPr lang="en-US"/>
          </a:p>
        </p:txBody>
      </p:sp>
    </p:spTree>
    <p:extLst>
      <p:ext uri="{BB962C8B-B14F-4D97-AF65-F5344CB8AC3E}">
        <p14:creationId xmlns:p14="http://schemas.microsoft.com/office/powerpoint/2010/main" val="7676926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53</a:t>
            </a:fld>
            <a:endParaRPr lang="en-US"/>
          </a:p>
        </p:txBody>
      </p:sp>
    </p:spTree>
    <p:extLst>
      <p:ext uri="{BB962C8B-B14F-4D97-AF65-F5344CB8AC3E}">
        <p14:creationId xmlns:p14="http://schemas.microsoft.com/office/powerpoint/2010/main" val="408613669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54</a:t>
            </a:fld>
            <a:endParaRPr lang="en-US"/>
          </a:p>
        </p:txBody>
      </p:sp>
    </p:spTree>
    <p:extLst>
      <p:ext uri="{BB962C8B-B14F-4D97-AF65-F5344CB8AC3E}">
        <p14:creationId xmlns:p14="http://schemas.microsoft.com/office/powerpoint/2010/main" val="135766639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55</a:t>
            </a:fld>
            <a:endParaRPr lang="en-US"/>
          </a:p>
        </p:txBody>
      </p:sp>
    </p:spTree>
    <p:extLst>
      <p:ext uri="{BB962C8B-B14F-4D97-AF65-F5344CB8AC3E}">
        <p14:creationId xmlns:p14="http://schemas.microsoft.com/office/powerpoint/2010/main" val="25941153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56</a:t>
            </a:fld>
            <a:endParaRPr lang="en-US"/>
          </a:p>
        </p:txBody>
      </p:sp>
    </p:spTree>
    <p:extLst>
      <p:ext uri="{BB962C8B-B14F-4D97-AF65-F5344CB8AC3E}">
        <p14:creationId xmlns:p14="http://schemas.microsoft.com/office/powerpoint/2010/main" val="22661824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57</a:t>
            </a:fld>
            <a:endParaRPr lang="en-US"/>
          </a:p>
        </p:txBody>
      </p:sp>
    </p:spTree>
    <p:extLst>
      <p:ext uri="{BB962C8B-B14F-4D97-AF65-F5344CB8AC3E}">
        <p14:creationId xmlns:p14="http://schemas.microsoft.com/office/powerpoint/2010/main" val="1385339054"/>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58</a:t>
            </a:fld>
            <a:endParaRPr lang="en-US"/>
          </a:p>
        </p:txBody>
      </p:sp>
    </p:spTree>
    <p:extLst>
      <p:ext uri="{BB962C8B-B14F-4D97-AF65-F5344CB8AC3E}">
        <p14:creationId xmlns:p14="http://schemas.microsoft.com/office/powerpoint/2010/main" val="152911297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59</a:t>
            </a:fld>
            <a:endParaRPr lang="en-US"/>
          </a:p>
        </p:txBody>
      </p:sp>
    </p:spTree>
    <p:extLst>
      <p:ext uri="{BB962C8B-B14F-4D97-AF65-F5344CB8AC3E}">
        <p14:creationId xmlns:p14="http://schemas.microsoft.com/office/powerpoint/2010/main" val="15359983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6</a:t>
            </a:fld>
            <a:endParaRPr lang="en-US"/>
          </a:p>
        </p:txBody>
      </p:sp>
    </p:spTree>
    <p:extLst>
      <p:ext uri="{BB962C8B-B14F-4D97-AF65-F5344CB8AC3E}">
        <p14:creationId xmlns:p14="http://schemas.microsoft.com/office/powerpoint/2010/main" val="749699267"/>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60</a:t>
            </a:fld>
            <a:endParaRPr lang="en-US"/>
          </a:p>
        </p:txBody>
      </p:sp>
    </p:spTree>
    <p:extLst>
      <p:ext uri="{BB962C8B-B14F-4D97-AF65-F5344CB8AC3E}">
        <p14:creationId xmlns:p14="http://schemas.microsoft.com/office/powerpoint/2010/main" val="375943172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61</a:t>
            </a:fld>
            <a:endParaRPr lang="en-US"/>
          </a:p>
        </p:txBody>
      </p:sp>
    </p:spTree>
    <p:extLst>
      <p:ext uri="{BB962C8B-B14F-4D97-AF65-F5344CB8AC3E}">
        <p14:creationId xmlns:p14="http://schemas.microsoft.com/office/powerpoint/2010/main" val="87224523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62</a:t>
            </a:fld>
            <a:endParaRPr lang="en-US"/>
          </a:p>
        </p:txBody>
      </p:sp>
    </p:spTree>
    <p:extLst>
      <p:ext uri="{BB962C8B-B14F-4D97-AF65-F5344CB8AC3E}">
        <p14:creationId xmlns:p14="http://schemas.microsoft.com/office/powerpoint/2010/main" val="662382618"/>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63</a:t>
            </a:fld>
            <a:endParaRPr lang="en-US"/>
          </a:p>
        </p:txBody>
      </p:sp>
    </p:spTree>
    <p:extLst>
      <p:ext uri="{BB962C8B-B14F-4D97-AF65-F5344CB8AC3E}">
        <p14:creationId xmlns:p14="http://schemas.microsoft.com/office/powerpoint/2010/main" val="2589897960"/>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64</a:t>
            </a:fld>
            <a:endParaRPr lang="en-US"/>
          </a:p>
        </p:txBody>
      </p:sp>
    </p:spTree>
    <p:extLst>
      <p:ext uri="{BB962C8B-B14F-4D97-AF65-F5344CB8AC3E}">
        <p14:creationId xmlns:p14="http://schemas.microsoft.com/office/powerpoint/2010/main" val="135211996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65</a:t>
            </a:fld>
            <a:endParaRPr lang="en-US"/>
          </a:p>
        </p:txBody>
      </p:sp>
    </p:spTree>
    <p:extLst>
      <p:ext uri="{BB962C8B-B14F-4D97-AF65-F5344CB8AC3E}">
        <p14:creationId xmlns:p14="http://schemas.microsoft.com/office/powerpoint/2010/main" val="1336950872"/>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66</a:t>
            </a:fld>
            <a:endParaRPr lang="en-US"/>
          </a:p>
        </p:txBody>
      </p:sp>
    </p:spTree>
    <p:extLst>
      <p:ext uri="{BB962C8B-B14F-4D97-AF65-F5344CB8AC3E}">
        <p14:creationId xmlns:p14="http://schemas.microsoft.com/office/powerpoint/2010/main" val="204453646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67</a:t>
            </a:fld>
            <a:endParaRPr lang="en-US"/>
          </a:p>
        </p:txBody>
      </p:sp>
    </p:spTree>
    <p:extLst>
      <p:ext uri="{BB962C8B-B14F-4D97-AF65-F5344CB8AC3E}">
        <p14:creationId xmlns:p14="http://schemas.microsoft.com/office/powerpoint/2010/main" val="1437190369"/>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68</a:t>
            </a:fld>
            <a:endParaRPr lang="en-US"/>
          </a:p>
        </p:txBody>
      </p:sp>
    </p:spTree>
    <p:extLst>
      <p:ext uri="{BB962C8B-B14F-4D97-AF65-F5344CB8AC3E}">
        <p14:creationId xmlns:p14="http://schemas.microsoft.com/office/powerpoint/2010/main" val="1271316158"/>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69</a:t>
            </a:fld>
            <a:endParaRPr lang="en-US"/>
          </a:p>
        </p:txBody>
      </p:sp>
    </p:spTree>
    <p:extLst>
      <p:ext uri="{BB962C8B-B14F-4D97-AF65-F5344CB8AC3E}">
        <p14:creationId xmlns:p14="http://schemas.microsoft.com/office/powerpoint/2010/main" val="32913265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7</a:t>
            </a:fld>
            <a:endParaRPr lang="en-US"/>
          </a:p>
        </p:txBody>
      </p:sp>
    </p:spTree>
    <p:extLst>
      <p:ext uri="{BB962C8B-B14F-4D97-AF65-F5344CB8AC3E}">
        <p14:creationId xmlns:p14="http://schemas.microsoft.com/office/powerpoint/2010/main" val="2188028877"/>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70</a:t>
            </a:fld>
            <a:endParaRPr lang="en-US"/>
          </a:p>
        </p:txBody>
      </p:sp>
    </p:spTree>
    <p:extLst>
      <p:ext uri="{BB962C8B-B14F-4D97-AF65-F5344CB8AC3E}">
        <p14:creationId xmlns:p14="http://schemas.microsoft.com/office/powerpoint/2010/main" val="209351508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71</a:t>
            </a:fld>
            <a:endParaRPr lang="en-US"/>
          </a:p>
        </p:txBody>
      </p:sp>
    </p:spTree>
    <p:extLst>
      <p:ext uri="{BB962C8B-B14F-4D97-AF65-F5344CB8AC3E}">
        <p14:creationId xmlns:p14="http://schemas.microsoft.com/office/powerpoint/2010/main" val="495542079"/>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72</a:t>
            </a:fld>
            <a:endParaRPr lang="en-US"/>
          </a:p>
        </p:txBody>
      </p:sp>
    </p:spTree>
    <p:extLst>
      <p:ext uri="{BB962C8B-B14F-4D97-AF65-F5344CB8AC3E}">
        <p14:creationId xmlns:p14="http://schemas.microsoft.com/office/powerpoint/2010/main" val="1102606933"/>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73</a:t>
            </a:fld>
            <a:endParaRPr lang="en-US"/>
          </a:p>
        </p:txBody>
      </p:sp>
    </p:spTree>
    <p:extLst>
      <p:ext uri="{BB962C8B-B14F-4D97-AF65-F5344CB8AC3E}">
        <p14:creationId xmlns:p14="http://schemas.microsoft.com/office/powerpoint/2010/main" val="2905581270"/>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74</a:t>
            </a:fld>
            <a:endParaRPr lang="en-US"/>
          </a:p>
        </p:txBody>
      </p:sp>
    </p:spTree>
    <p:extLst>
      <p:ext uri="{BB962C8B-B14F-4D97-AF65-F5344CB8AC3E}">
        <p14:creationId xmlns:p14="http://schemas.microsoft.com/office/powerpoint/2010/main" val="3511981554"/>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75</a:t>
            </a:fld>
            <a:endParaRPr lang="en-US"/>
          </a:p>
        </p:txBody>
      </p:sp>
    </p:spTree>
    <p:extLst>
      <p:ext uri="{BB962C8B-B14F-4D97-AF65-F5344CB8AC3E}">
        <p14:creationId xmlns:p14="http://schemas.microsoft.com/office/powerpoint/2010/main" val="13254022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8</a:t>
            </a:fld>
            <a:endParaRPr lang="en-US"/>
          </a:p>
        </p:txBody>
      </p:sp>
    </p:spTree>
    <p:extLst>
      <p:ext uri="{BB962C8B-B14F-4D97-AF65-F5344CB8AC3E}">
        <p14:creationId xmlns:p14="http://schemas.microsoft.com/office/powerpoint/2010/main" val="14144903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02DA59-DE54-4DEF-AC94-69B1DD3B3351}" type="slidenum">
              <a:rPr lang="en-US" smtClean="0"/>
              <a:t>9</a:t>
            </a:fld>
            <a:endParaRPr lang="en-US"/>
          </a:p>
        </p:txBody>
      </p:sp>
    </p:spTree>
    <p:extLst>
      <p:ext uri="{BB962C8B-B14F-4D97-AF65-F5344CB8AC3E}">
        <p14:creationId xmlns:p14="http://schemas.microsoft.com/office/powerpoint/2010/main" val="139945158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3D59207-F20E-475B-BB9F-802C285ABDE1}" type="datetimeFigureOut">
              <a:rPr lang="en-US" smtClean="0"/>
              <a:t>2/26/2018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462E80-6E97-45ED-9957-616F64E723C7}" type="slidenum">
              <a:rPr lang="en-US" smtClean="0"/>
              <a:t>‹#›</a:t>
            </a:fld>
            <a:endParaRPr lang="en-US"/>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spTree>
    <p:extLst>
      <p:ext uri="{BB962C8B-B14F-4D97-AF65-F5344CB8AC3E}">
        <p14:creationId xmlns:p14="http://schemas.microsoft.com/office/powerpoint/2010/main" val="351674793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3D59207-F20E-475B-BB9F-802C285ABDE1}" type="datetimeFigureOut">
              <a:rPr lang="en-US" smtClean="0"/>
              <a:t>2/26/2018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462E80-6E97-45ED-9957-616F64E723C7}" type="slidenum">
              <a:rPr lang="en-US" smtClean="0"/>
              <a:t>‹#›</a:t>
            </a:fld>
            <a:endParaRPr lang="en-US"/>
          </a:p>
        </p:txBody>
      </p:sp>
    </p:spTree>
    <p:extLst>
      <p:ext uri="{BB962C8B-B14F-4D97-AF65-F5344CB8AC3E}">
        <p14:creationId xmlns:p14="http://schemas.microsoft.com/office/powerpoint/2010/main" val="13898233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3D59207-F20E-475B-BB9F-802C285ABDE1}" type="datetimeFigureOut">
              <a:rPr lang="en-US" smtClean="0"/>
              <a:t>2/26/2018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462E80-6E97-45ED-9957-616F64E723C7}" type="slidenum">
              <a:rPr lang="en-US" smtClean="0"/>
              <a:t>‹#›</a:t>
            </a:fld>
            <a:endParaRPr lang="en-US"/>
          </a:p>
        </p:txBody>
      </p:sp>
    </p:spTree>
    <p:extLst>
      <p:ext uri="{BB962C8B-B14F-4D97-AF65-F5344CB8AC3E}">
        <p14:creationId xmlns:p14="http://schemas.microsoft.com/office/powerpoint/2010/main" val="9819667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3D59207-F20E-475B-BB9F-802C285ABDE1}" type="datetimeFigureOut">
              <a:rPr lang="en-US" smtClean="0"/>
              <a:t>2/26/2018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5462E80-6E97-45ED-9957-616F64E723C7}" type="slidenum">
              <a:rPr lang="en-US" smtClean="0"/>
              <a:t>‹#›</a:t>
            </a:fld>
            <a:endParaRPr lang="en-US"/>
          </a:p>
        </p:txBody>
      </p:sp>
    </p:spTree>
    <p:extLst>
      <p:ext uri="{BB962C8B-B14F-4D97-AF65-F5344CB8AC3E}">
        <p14:creationId xmlns:p14="http://schemas.microsoft.com/office/powerpoint/2010/main" val="170709565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3D59207-F20E-475B-BB9F-802C285ABDE1}" type="datetimeFigureOut">
              <a:rPr lang="en-US" smtClean="0"/>
              <a:t>2/26/2018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462E80-6E97-45ED-9957-616F64E723C7}" type="slidenum">
              <a:rPr lang="en-US" smtClean="0"/>
              <a:t>‹#›</a:t>
            </a:fld>
            <a:endParaRPr lang="en-US"/>
          </a:p>
        </p:txBody>
      </p:sp>
    </p:spTree>
    <p:extLst>
      <p:ext uri="{BB962C8B-B14F-4D97-AF65-F5344CB8AC3E}">
        <p14:creationId xmlns:p14="http://schemas.microsoft.com/office/powerpoint/2010/main" val="406252901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3D59207-F20E-475B-BB9F-802C285ABDE1}" type="datetimeFigureOut">
              <a:rPr lang="en-US" smtClean="0"/>
              <a:t>2/26/2018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462E80-6E97-45ED-9957-616F64E723C7}" type="slidenum">
              <a:rPr lang="en-US" smtClean="0"/>
              <a:t>‹#›</a:t>
            </a:fld>
            <a:endParaRPr lang="en-US"/>
          </a:p>
        </p:txBody>
      </p:sp>
    </p:spTree>
    <p:extLst>
      <p:ext uri="{BB962C8B-B14F-4D97-AF65-F5344CB8AC3E}">
        <p14:creationId xmlns:p14="http://schemas.microsoft.com/office/powerpoint/2010/main" val="18479229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3D59207-F20E-475B-BB9F-802C285ABDE1}" type="datetimeFigureOut">
              <a:rPr lang="en-US" smtClean="0"/>
              <a:t>2/26/2018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5462E80-6E97-45ED-9957-616F64E723C7}" type="slidenum">
              <a:rPr lang="en-US" smtClean="0"/>
              <a:t>‹#›</a:t>
            </a:fld>
            <a:endParaRPr lang="en-US"/>
          </a:p>
        </p:txBody>
      </p:sp>
    </p:spTree>
    <p:extLst>
      <p:ext uri="{BB962C8B-B14F-4D97-AF65-F5344CB8AC3E}">
        <p14:creationId xmlns:p14="http://schemas.microsoft.com/office/powerpoint/2010/main" val="366737552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3D59207-F20E-475B-BB9F-802C285ABDE1}" type="datetimeFigureOut">
              <a:rPr lang="en-US" smtClean="0"/>
              <a:t>2/26/2018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5462E80-6E97-45ED-9957-616F64E723C7}" type="slidenum">
              <a:rPr lang="en-US" smtClean="0"/>
              <a:t>‹#›</a:t>
            </a:fld>
            <a:endParaRPr lang="en-US"/>
          </a:p>
        </p:txBody>
      </p:sp>
    </p:spTree>
    <p:extLst>
      <p:ext uri="{BB962C8B-B14F-4D97-AF65-F5344CB8AC3E}">
        <p14:creationId xmlns:p14="http://schemas.microsoft.com/office/powerpoint/2010/main" val="177913317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D59207-F20E-475B-BB9F-802C285ABDE1}" type="datetimeFigureOut">
              <a:rPr lang="en-US" smtClean="0"/>
              <a:t>2/26/2018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5462E80-6E97-45ED-9957-616F64E723C7}" type="slidenum">
              <a:rPr lang="en-US" smtClean="0"/>
              <a:t>‹#›</a:t>
            </a:fld>
            <a:endParaRPr lang="en-US"/>
          </a:p>
        </p:txBody>
      </p:sp>
    </p:spTree>
    <p:extLst>
      <p:ext uri="{BB962C8B-B14F-4D97-AF65-F5344CB8AC3E}">
        <p14:creationId xmlns:p14="http://schemas.microsoft.com/office/powerpoint/2010/main" val="3722618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D59207-F20E-475B-BB9F-802C285ABDE1}" type="datetimeFigureOut">
              <a:rPr lang="en-US" smtClean="0"/>
              <a:t>2/26/2018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462E80-6E97-45ED-9957-616F64E723C7}" type="slidenum">
              <a:rPr lang="en-US" smtClean="0"/>
              <a:t>‹#›</a:t>
            </a:fld>
            <a:endParaRPr lang="en-US"/>
          </a:p>
        </p:txBody>
      </p:sp>
    </p:spTree>
    <p:extLst>
      <p:ext uri="{BB962C8B-B14F-4D97-AF65-F5344CB8AC3E}">
        <p14:creationId xmlns:p14="http://schemas.microsoft.com/office/powerpoint/2010/main" val="930942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D59207-F20E-475B-BB9F-802C285ABDE1}" type="datetimeFigureOut">
              <a:rPr lang="en-US" smtClean="0"/>
              <a:t>2/26/2018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462E80-6E97-45ED-9957-616F64E723C7}" type="slidenum">
              <a:rPr lang="en-US" smtClean="0"/>
              <a:t>‹#›</a:t>
            </a:fld>
            <a:endParaRPr lang="en-US"/>
          </a:p>
        </p:txBody>
      </p:sp>
    </p:spTree>
    <p:extLst>
      <p:ext uri="{BB962C8B-B14F-4D97-AF65-F5344CB8AC3E}">
        <p14:creationId xmlns:p14="http://schemas.microsoft.com/office/powerpoint/2010/main" val="27410142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762000"/>
            <a:ext cx="8229600" cy="9906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2057400"/>
            <a:ext cx="8229600" cy="40687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D59207-F20E-475B-BB9F-802C285ABDE1}" type="datetimeFigureOut">
              <a:rPr lang="en-US" smtClean="0"/>
              <a:t>2/26/2018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462E80-6E97-45ED-9957-616F64E723C7}" type="slidenum">
              <a:rPr lang="en-US" smtClean="0"/>
              <a:t>‹#›</a:t>
            </a:fld>
            <a:endParaRPr lang="en-US"/>
          </a:p>
        </p:txBody>
      </p:sp>
      <p:pic>
        <p:nvPicPr>
          <p:cNvPr id="7" name="Picture 6"/>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spTree>
    <p:extLst>
      <p:ext uri="{BB962C8B-B14F-4D97-AF65-F5344CB8AC3E}">
        <p14:creationId xmlns:p14="http://schemas.microsoft.com/office/powerpoint/2010/main" val="4012462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12.emf"/></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15.emf"/></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132.png"/></Relationships>
</file>

<file path=ppt/slides/_rels/slide37.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notesSlide" Target="../notesSlides/notesSlide60.xml"/><Relationship Id="rId1" Type="http://schemas.openxmlformats.org/officeDocument/2006/relationships/slideLayout" Target="../slideLayouts/slideLayout2.xml"/><Relationship Id="rId4" Type="http://schemas.openxmlformats.org/officeDocument/2006/relationships/image" Target="../media/image36.emf"/></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notesSlide" Target="../notesSlides/notesSlide67.xml"/><Relationship Id="rId1" Type="http://schemas.openxmlformats.org/officeDocument/2006/relationships/slideLayout" Target="../slideLayouts/slideLayout2.xml"/><Relationship Id="rId4" Type="http://schemas.openxmlformats.org/officeDocument/2006/relationships/image" Target="../media/image41.emf"/></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hyperlink" Target="http://www.stata.com/manuals14/sem.pdf" TargetMode="External"/><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Structural Equation Modeling in Stata</a:t>
            </a:r>
            <a:endParaRPr lang="en-US" dirty="0"/>
          </a:p>
        </p:txBody>
      </p:sp>
      <p:sp>
        <p:nvSpPr>
          <p:cNvPr id="3" name="Content Placeholder 2"/>
          <p:cNvSpPr>
            <a:spLocks noGrp="1"/>
          </p:cNvSpPr>
          <p:nvPr>
            <p:ph idx="1"/>
          </p:nvPr>
        </p:nvSpPr>
        <p:spPr>
          <a:xfrm>
            <a:off x="457200" y="2286000"/>
            <a:ext cx="8229600" cy="4038600"/>
          </a:xfrm>
        </p:spPr>
        <p:txBody>
          <a:bodyPr>
            <a:normAutofit/>
          </a:bodyPr>
          <a:lstStyle/>
          <a:p>
            <a:r>
              <a:rPr lang="en-US" sz="4000" dirty="0" smtClean="0"/>
              <a:t>Getting your data into Stata</a:t>
            </a:r>
            <a:endParaRPr lang="en-US" sz="4000" dirty="0"/>
          </a:p>
          <a:p>
            <a:r>
              <a:rPr lang="en-US" sz="4000" dirty="0" smtClean="0"/>
              <a:t>The SEM Builder</a:t>
            </a:r>
          </a:p>
          <a:p>
            <a:r>
              <a:rPr lang="en-US" sz="4000" dirty="0" smtClean="0"/>
              <a:t>The </a:t>
            </a:r>
            <a:r>
              <a:rPr lang="en-US" sz="4000" b="1" dirty="0" smtClean="0">
                <a:latin typeface="Courier New" panose="02070309020205020404" pitchFamily="49" charset="0"/>
                <a:cs typeface="Courier New" panose="02070309020205020404" pitchFamily="49" charset="0"/>
              </a:rPr>
              <a:t>sem</a:t>
            </a:r>
            <a:r>
              <a:rPr lang="en-US" sz="4000" dirty="0" smtClean="0"/>
              <a:t> syntax</a:t>
            </a:r>
          </a:p>
          <a:p>
            <a:r>
              <a:rPr lang="en-US" sz="4000" dirty="0" smtClean="0"/>
              <a:t>The </a:t>
            </a:r>
            <a:r>
              <a:rPr lang="en-US" sz="4000" b="1" dirty="0" smtClean="0">
                <a:latin typeface="Courier New" panose="02070309020205020404" pitchFamily="49" charset="0"/>
                <a:cs typeface="Courier New" panose="02070309020205020404" pitchFamily="49" charset="0"/>
              </a:rPr>
              <a:t>gsem</a:t>
            </a:r>
            <a:r>
              <a:rPr lang="en-US" sz="4000" dirty="0" smtClean="0"/>
              <a:t> syntax</a:t>
            </a:r>
          </a:p>
          <a:p>
            <a:r>
              <a:rPr lang="en-US" sz="4000" b="1" dirty="0" smtClean="0"/>
              <a:t>Differences between </a:t>
            </a:r>
            <a:r>
              <a:rPr lang="en-US" sz="4000" b="1" dirty="0" smtClean="0">
                <a:latin typeface="Courier New" panose="02070309020205020404" pitchFamily="49" charset="0"/>
                <a:cs typeface="Courier New" panose="02070309020205020404" pitchFamily="49" charset="0"/>
              </a:rPr>
              <a:t>sem</a:t>
            </a:r>
            <a:r>
              <a:rPr lang="en-US" sz="4000" b="1" dirty="0" smtClean="0"/>
              <a:t> and </a:t>
            </a:r>
            <a:r>
              <a:rPr lang="en-US" sz="4000" b="1" dirty="0" smtClean="0">
                <a:latin typeface="Courier New" panose="02070309020205020404" pitchFamily="49" charset="0"/>
                <a:cs typeface="Courier New" panose="02070309020205020404" pitchFamily="49" charset="0"/>
              </a:rPr>
              <a:t>gsem</a:t>
            </a:r>
          </a:p>
        </p:txBody>
      </p:sp>
    </p:spTree>
    <p:extLst>
      <p:ext uri="{BB962C8B-B14F-4D97-AF65-F5344CB8AC3E}">
        <p14:creationId xmlns:p14="http://schemas.microsoft.com/office/powerpoint/2010/main" val="24960440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Data</a:t>
            </a:r>
            <a:endParaRPr lang="en-US" dirty="0"/>
          </a:p>
        </p:txBody>
      </p:sp>
      <p:sp>
        <p:nvSpPr>
          <p:cNvPr id="3" name="Content Placeholder 2"/>
          <p:cNvSpPr>
            <a:spLocks noGrp="1"/>
          </p:cNvSpPr>
          <p:nvPr>
            <p:ph idx="1"/>
          </p:nvPr>
        </p:nvSpPr>
        <p:spPr>
          <a:xfrm>
            <a:off x="228600" y="1828800"/>
            <a:ext cx="8839200" cy="4724400"/>
          </a:xfrm>
        </p:spPr>
        <p:txBody>
          <a:bodyPr>
            <a:normAutofit/>
          </a:bodyPr>
          <a:lstStyle/>
          <a:p>
            <a:pPr marL="0" indent="0">
              <a:spcBef>
                <a:spcPts val="0"/>
              </a:spcBef>
              <a:buNone/>
            </a:pPr>
            <a:r>
              <a:rPr lang="en-US" sz="1300" b="1" dirty="0">
                <a:latin typeface="Courier New" panose="02070309020205020404" pitchFamily="49" charset="0"/>
                <a:cs typeface="Courier New" panose="02070309020205020404" pitchFamily="49" charset="0"/>
              </a:rPr>
              <a:t>. notes _dta</a:t>
            </a:r>
          </a:p>
          <a:p>
            <a:pPr marL="0" indent="0">
              <a:spcBef>
                <a:spcPts val="0"/>
              </a:spcBef>
              <a:buNone/>
            </a:pPr>
            <a:endParaRPr lang="en-US" sz="1300" b="1" dirty="0">
              <a:latin typeface="Courier New" panose="02070309020205020404" pitchFamily="49" charset="0"/>
              <a:cs typeface="Courier New" panose="02070309020205020404" pitchFamily="49" charset="0"/>
            </a:endParaRPr>
          </a:p>
          <a:p>
            <a:pPr marL="0" indent="0">
              <a:spcBef>
                <a:spcPts val="0"/>
              </a:spcBef>
              <a:buNone/>
            </a:pPr>
            <a:r>
              <a:rPr lang="en-US" sz="1300" dirty="0">
                <a:latin typeface="Courier New" panose="02070309020205020404" pitchFamily="49" charset="0"/>
                <a:cs typeface="Courier New" panose="02070309020205020404" pitchFamily="49" charset="0"/>
              </a:rPr>
              <a:t>_dta:</a:t>
            </a:r>
          </a:p>
          <a:p>
            <a:pPr marL="0" indent="0">
              <a:spcBef>
                <a:spcPts val="0"/>
              </a:spcBef>
              <a:buNone/>
            </a:pPr>
            <a:r>
              <a:rPr lang="en-US" sz="1300" dirty="0">
                <a:latin typeface="Courier New" panose="02070309020205020404" pitchFamily="49" charset="0"/>
                <a:cs typeface="Courier New" panose="02070309020205020404" pitchFamily="49" charset="0"/>
              </a:rPr>
              <a:t>  1.  Data from Bryce Mason at UC Riverside</a:t>
            </a:r>
          </a:p>
          <a:p>
            <a:pPr marL="0" indent="0">
              <a:spcBef>
                <a:spcPts val="0"/>
              </a:spcBef>
              <a:buNone/>
            </a:pPr>
            <a:r>
              <a:rPr lang="en-US" sz="1300" dirty="0">
                <a:latin typeface="Courier New" panose="02070309020205020404" pitchFamily="49" charset="0"/>
                <a:cs typeface="Courier New" panose="02070309020205020404" pitchFamily="49" charset="0"/>
              </a:rPr>
              <a:t>  2.  Data set of new freshmen (starting college) across a number of years at a</a:t>
            </a:r>
          </a:p>
          <a:p>
            <a:pPr marL="0" indent="0">
              <a:spcBef>
                <a:spcPts val="0"/>
              </a:spcBef>
              <a:buNone/>
            </a:pPr>
            <a:r>
              <a:rPr lang="en-US" sz="1300" dirty="0">
                <a:latin typeface="Courier New" panose="02070309020205020404" pitchFamily="49" charset="0"/>
                <a:cs typeface="Courier New" panose="02070309020205020404" pitchFamily="49" charset="0"/>
              </a:rPr>
              <a:t>      mid-sized, private, moderately selective university</a:t>
            </a:r>
          </a:p>
          <a:p>
            <a:pPr marL="0" indent="0">
              <a:spcBef>
                <a:spcPts val="0"/>
              </a:spcBef>
              <a:buNone/>
            </a:pPr>
            <a:r>
              <a:rPr lang="en-US" sz="1300" dirty="0">
                <a:latin typeface="Courier New" panose="02070309020205020404" pitchFamily="49" charset="0"/>
                <a:cs typeface="Courier New" panose="02070309020205020404" pitchFamily="49" charset="0"/>
              </a:rPr>
              <a:t>  3.  It focuses only on the first year of enrollment and first-year retention (or</a:t>
            </a:r>
          </a:p>
          <a:p>
            <a:pPr marL="0" indent="0">
              <a:spcBef>
                <a:spcPts val="0"/>
              </a:spcBef>
              <a:buNone/>
            </a:pPr>
            <a:r>
              <a:rPr lang="en-US" sz="1300" dirty="0">
                <a:latin typeface="Courier New" panose="02070309020205020404" pitchFamily="49" charset="0"/>
                <a:cs typeface="Courier New" panose="02070309020205020404" pitchFamily="49" charset="0"/>
              </a:rPr>
              <a:t>      GPA) as the outcome of interest.</a:t>
            </a:r>
          </a:p>
          <a:p>
            <a:pPr marL="0" indent="0">
              <a:spcBef>
                <a:spcPts val="0"/>
              </a:spcBef>
              <a:buNone/>
            </a:pPr>
            <a:endParaRPr lang="en-US" sz="1300" dirty="0" smtClean="0">
              <a:latin typeface="Courier New" panose="02070309020205020404" pitchFamily="49" charset="0"/>
              <a:cs typeface="Courier New" panose="02070309020205020404" pitchFamily="49" charset="0"/>
            </a:endParaRPr>
          </a:p>
          <a:p>
            <a:pPr marL="0" indent="0">
              <a:spcBef>
                <a:spcPts val="0"/>
              </a:spcBef>
              <a:buNone/>
            </a:pPr>
            <a:endParaRPr lang="en-US" sz="1300" dirty="0">
              <a:latin typeface="Courier New" panose="02070309020205020404" pitchFamily="49" charset="0"/>
              <a:cs typeface="Courier New" panose="02070309020205020404" pitchFamily="49" charset="0"/>
            </a:endParaRPr>
          </a:p>
          <a:p>
            <a:pPr marL="0" indent="0">
              <a:spcBef>
                <a:spcPts val="0"/>
              </a:spcBef>
              <a:buNone/>
            </a:pPr>
            <a:endParaRPr lang="en-US" sz="1300" dirty="0" smtClean="0">
              <a:latin typeface="Courier New" panose="02070309020205020404" pitchFamily="49" charset="0"/>
              <a:cs typeface="Courier New" panose="02070309020205020404" pitchFamily="49" charset="0"/>
            </a:endParaRPr>
          </a:p>
          <a:p>
            <a:pPr marL="0" indent="0">
              <a:spcBef>
                <a:spcPts val="0"/>
              </a:spcBef>
              <a:buNone/>
            </a:pPr>
            <a:r>
              <a:rPr lang="en-US" sz="1300" b="1" dirty="0">
                <a:latin typeface="Courier New" panose="02070309020205020404" pitchFamily="49" charset="0"/>
                <a:cs typeface="Courier New" panose="02070309020205020404" pitchFamily="49" charset="0"/>
              </a:rPr>
              <a:t>. notes ret_yr1</a:t>
            </a:r>
          </a:p>
          <a:p>
            <a:pPr marL="0" indent="0">
              <a:spcBef>
                <a:spcPts val="0"/>
              </a:spcBef>
              <a:buNone/>
            </a:pPr>
            <a:endParaRPr lang="en-US" sz="1300" dirty="0">
              <a:latin typeface="Courier New" panose="02070309020205020404" pitchFamily="49" charset="0"/>
              <a:cs typeface="Courier New" panose="02070309020205020404" pitchFamily="49" charset="0"/>
            </a:endParaRPr>
          </a:p>
          <a:p>
            <a:pPr marL="0" indent="0">
              <a:spcBef>
                <a:spcPts val="0"/>
              </a:spcBef>
              <a:buNone/>
            </a:pPr>
            <a:r>
              <a:rPr lang="en-US" sz="1300" dirty="0">
                <a:latin typeface="Courier New" panose="02070309020205020404" pitchFamily="49" charset="0"/>
                <a:cs typeface="Courier New" panose="02070309020205020404" pitchFamily="49" charset="0"/>
              </a:rPr>
              <a:t>ret_yr1:</a:t>
            </a:r>
          </a:p>
          <a:p>
            <a:pPr marL="0" indent="0">
              <a:spcBef>
                <a:spcPts val="0"/>
              </a:spcBef>
              <a:buNone/>
            </a:pPr>
            <a:r>
              <a:rPr lang="en-US" sz="1300" dirty="0">
                <a:latin typeface="Courier New" panose="02070309020205020404" pitchFamily="49" charset="0"/>
                <a:cs typeface="Courier New" panose="02070309020205020404" pitchFamily="49" charset="0"/>
              </a:rPr>
              <a:t>  1.  So-called first-year retention. Measures whether the student was enrolled in</a:t>
            </a:r>
          </a:p>
          <a:p>
            <a:pPr marL="0" indent="0">
              <a:spcBef>
                <a:spcPts val="0"/>
              </a:spcBef>
              <a:buNone/>
            </a:pPr>
            <a:r>
              <a:rPr lang="en-US" sz="1300" dirty="0">
                <a:latin typeface="Courier New" panose="02070309020205020404" pitchFamily="49" charset="0"/>
                <a:cs typeface="Courier New" panose="02070309020205020404" pitchFamily="49" charset="0"/>
              </a:rPr>
              <a:t>      the fall term of what would have been their second year of studies</a:t>
            </a:r>
          </a:p>
          <a:p>
            <a:pPr marL="0" indent="0">
              <a:spcBef>
                <a:spcPts val="0"/>
              </a:spcBef>
              <a:buNone/>
            </a:pPr>
            <a:endParaRPr lang="en-US" sz="1300" dirty="0" smtClean="0">
              <a:latin typeface="Courier New" panose="02070309020205020404" pitchFamily="49" charset="0"/>
              <a:cs typeface="Courier New" panose="02070309020205020404" pitchFamily="49" charset="0"/>
            </a:endParaRPr>
          </a:p>
          <a:p>
            <a:pPr marL="0" indent="0">
              <a:spcBef>
                <a:spcPts val="0"/>
              </a:spcBef>
              <a:buNone/>
            </a:pPr>
            <a:endParaRPr lang="en-US" sz="1400" dirty="0">
              <a:latin typeface="Courier New" panose="02070309020205020404" pitchFamily="49" charset="0"/>
              <a:cs typeface="Courier New" panose="02070309020205020404" pitchFamily="49" charset="0"/>
            </a:endParaRPr>
          </a:p>
          <a:p>
            <a:pPr marL="0" indent="0">
              <a:spcBef>
                <a:spcPts val="0"/>
              </a:spcBef>
              <a:buNone/>
            </a:pPr>
            <a:endParaRPr lang="en-US" sz="1400" dirty="0" smtClean="0">
              <a:latin typeface="Courier New" panose="02070309020205020404" pitchFamily="49" charset="0"/>
              <a:cs typeface="Courier New" panose="02070309020205020404" pitchFamily="49" charset="0"/>
            </a:endParaRPr>
          </a:p>
          <a:p>
            <a:pPr marL="0" indent="0">
              <a:spcBef>
                <a:spcPts val="0"/>
              </a:spcBef>
              <a:buNone/>
            </a:pPr>
            <a:endParaRPr lang="en-US" sz="14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7702179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Data</a:t>
            </a:r>
          </a:p>
        </p:txBody>
      </p:sp>
      <p:sp>
        <p:nvSpPr>
          <p:cNvPr id="3" name="Content Placeholder 2"/>
          <p:cNvSpPr>
            <a:spLocks noGrp="1"/>
          </p:cNvSpPr>
          <p:nvPr>
            <p:ph idx="1"/>
          </p:nvPr>
        </p:nvSpPr>
        <p:spPr>
          <a:xfrm>
            <a:off x="457200" y="2057401"/>
            <a:ext cx="8229600" cy="457199"/>
          </a:xfrm>
        </p:spPr>
        <p:txBody>
          <a:bodyPr>
            <a:normAutofit/>
          </a:bodyPr>
          <a:lstStyle/>
          <a:p>
            <a:pPr marL="0" indent="0">
              <a:buNone/>
            </a:pPr>
            <a:r>
              <a:rPr lang="en-US" sz="1800" b="1" dirty="0">
                <a:latin typeface="Courier New" panose="02070309020205020404" pitchFamily="49" charset="0"/>
                <a:cs typeface="Courier New" panose="02070309020205020404" pitchFamily="49" charset="0"/>
              </a:rPr>
              <a:t>histogram fygpa, title(Histogram of First Year GPA</a:t>
            </a:r>
            <a:r>
              <a:rPr lang="en-US" sz="1800" b="1" dirty="0" smtClean="0">
                <a:latin typeface="Courier New" panose="02070309020205020404" pitchFamily="49" charset="0"/>
                <a:cs typeface="Courier New" panose="02070309020205020404" pitchFamily="49" charset="0"/>
              </a:rPr>
              <a:t>)</a:t>
            </a:r>
            <a:endParaRPr lang="en-US" sz="1800" b="1" dirty="0">
              <a:latin typeface="Courier New" panose="02070309020205020404" pitchFamily="49" charset="0"/>
              <a:cs typeface="Courier New" panose="02070309020205020404" pitchFamily="49"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7400" y="2743200"/>
            <a:ext cx="5081587" cy="3689645"/>
          </a:xfrm>
          <a:prstGeom prst="rect">
            <a:avLst/>
          </a:prstGeom>
        </p:spPr>
      </p:pic>
    </p:spTree>
    <p:extLst>
      <p:ext uri="{BB962C8B-B14F-4D97-AF65-F5344CB8AC3E}">
        <p14:creationId xmlns:p14="http://schemas.microsoft.com/office/powerpoint/2010/main" val="32177493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Data</a:t>
            </a:r>
          </a:p>
        </p:txBody>
      </p:sp>
      <p:sp>
        <p:nvSpPr>
          <p:cNvPr id="3" name="Content Placeholder 2"/>
          <p:cNvSpPr>
            <a:spLocks noGrp="1"/>
          </p:cNvSpPr>
          <p:nvPr>
            <p:ph idx="1"/>
          </p:nvPr>
        </p:nvSpPr>
        <p:spPr>
          <a:xfrm>
            <a:off x="483393" y="1752600"/>
            <a:ext cx="8229600" cy="685800"/>
          </a:xfrm>
        </p:spPr>
        <p:txBody>
          <a:bodyPr>
            <a:normAutofit fontScale="70000" lnSpcReduction="20000"/>
          </a:bodyPr>
          <a:lstStyle/>
          <a:p>
            <a:pPr marL="0" indent="0">
              <a:buNone/>
            </a:pPr>
            <a:r>
              <a:rPr lang="en-US" sz="1800" b="1" dirty="0">
                <a:latin typeface="Courier New" panose="02070309020205020404" pitchFamily="49" charset="0"/>
                <a:cs typeface="Courier New" panose="02070309020205020404" pitchFamily="49" charset="0"/>
              </a:rPr>
              <a:t>graph </a:t>
            </a:r>
            <a:r>
              <a:rPr lang="en-US" sz="1800" b="1" dirty="0" smtClean="0">
                <a:latin typeface="Courier New" panose="02070309020205020404" pitchFamily="49" charset="0"/>
                <a:cs typeface="Courier New" panose="02070309020205020404" pitchFamily="49" charset="0"/>
              </a:rPr>
              <a:t>pie</a:t>
            </a:r>
            <a:r>
              <a:rPr lang="en-US" sz="1800" b="1" dirty="0">
                <a:latin typeface="Courier New" panose="02070309020205020404" pitchFamily="49" charset="0"/>
                <a:cs typeface="Courier New" panose="02070309020205020404" pitchFamily="49" charset="0"/>
              </a:rPr>
              <a:t>, over(ret_yr1) 			</a:t>
            </a:r>
            <a:r>
              <a:rPr lang="en-US" sz="1800" b="1" dirty="0" smtClean="0">
                <a:latin typeface="Courier New" panose="02070309020205020404" pitchFamily="49" charset="0"/>
                <a:cs typeface="Courier New" panose="02070309020205020404" pitchFamily="49" charset="0"/>
              </a:rPr>
              <a:t>	///</a:t>
            </a:r>
            <a:endParaRPr lang="en-US" sz="1800" b="1" dirty="0">
              <a:latin typeface="Courier New" panose="02070309020205020404" pitchFamily="49" charset="0"/>
              <a:cs typeface="Courier New" panose="02070309020205020404" pitchFamily="49" charset="0"/>
            </a:endParaRPr>
          </a:p>
          <a:p>
            <a:pPr marL="0" indent="0">
              <a:buNone/>
            </a:pPr>
            <a:r>
              <a:rPr lang="en-US" sz="1800" b="1" dirty="0" smtClean="0">
                <a:latin typeface="Courier New" panose="02070309020205020404" pitchFamily="49" charset="0"/>
                <a:cs typeface="Courier New" panose="02070309020205020404" pitchFamily="49" charset="0"/>
              </a:rPr>
              <a:t>      plabel</a:t>
            </a:r>
            <a:r>
              <a:rPr lang="en-US" sz="1800" b="1" dirty="0">
                <a:latin typeface="Courier New" panose="02070309020205020404" pitchFamily="49" charset="0"/>
                <a:cs typeface="Courier New" panose="02070309020205020404" pitchFamily="49" charset="0"/>
              </a:rPr>
              <a:t>(_all percent, size(large)) 	</a:t>
            </a:r>
            <a:r>
              <a:rPr lang="en-US" sz="1800" b="1" dirty="0" smtClean="0">
                <a:latin typeface="Courier New" panose="02070309020205020404" pitchFamily="49" charset="0"/>
                <a:cs typeface="Courier New" panose="02070309020205020404" pitchFamily="49" charset="0"/>
              </a:rPr>
              <a:t>	///</a:t>
            </a:r>
            <a:endParaRPr lang="en-US" sz="1800" b="1" dirty="0">
              <a:latin typeface="Courier New" panose="02070309020205020404" pitchFamily="49" charset="0"/>
              <a:cs typeface="Courier New" panose="02070309020205020404" pitchFamily="49" charset="0"/>
            </a:endParaRPr>
          </a:p>
          <a:p>
            <a:pPr marL="0" indent="0">
              <a:buNone/>
            </a:pPr>
            <a:r>
              <a:rPr lang="en-US" sz="1800" b="1" dirty="0" smtClean="0">
                <a:latin typeface="Courier New" panose="02070309020205020404" pitchFamily="49" charset="0"/>
                <a:cs typeface="Courier New" panose="02070309020205020404" pitchFamily="49" charset="0"/>
              </a:rPr>
              <a:t>      title(Proportion </a:t>
            </a:r>
            <a:r>
              <a:rPr lang="en-US" sz="1800" b="1" dirty="0">
                <a:latin typeface="Courier New" panose="02070309020205020404" pitchFamily="49" charset="0"/>
                <a:cs typeface="Courier New" panose="02070309020205020404" pitchFamily="49" charset="0"/>
              </a:rPr>
              <a:t>of Students Enrolled For Year 2)</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76400" y="2590800"/>
            <a:ext cx="5562600" cy="4038900"/>
          </a:xfrm>
          <a:prstGeom prst="rect">
            <a:avLst/>
          </a:prstGeom>
        </p:spPr>
      </p:pic>
    </p:spTree>
    <p:extLst>
      <p:ext uri="{BB962C8B-B14F-4D97-AF65-F5344CB8AC3E}">
        <p14:creationId xmlns:p14="http://schemas.microsoft.com/office/powerpoint/2010/main" val="12838665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Data</a:t>
            </a:r>
          </a:p>
        </p:txBody>
      </p:sp>
      <p:sp>
        <p:nvSpPr>
          <p:cNvPr id="3" name="Content Placeholder 2"/>
          <p:cNvSpPr>
            <a:spLocks noGrp="1"/>
          </p:cNvSpPr>
          <p:nvPr>
            <p:ph idx="1"/>
          </p:nvPr>
        </p:nvSpPr>
        <p:spPr>
          <a:xfrm>
            <a:off x="483393" y="1752600"/>
            <a:ext cx="8229600" cy="685800"/>
          </a:xfrm>
        </p:spPr>
        <p:txBody>
          <a:bodyPr>
            <a:normAutofit/>
          </a:bodyPr>
          <a:lstStyle/>
          <a:p>
            <a:pPr marL="0" indent="0">
              <a:buNone/>
            </a:pPr>
            <a:r>
              <a:rPr lang="en-US" sz="1600" b="1" dirty="0">
                <a:latin typeface="Courier New" panose="02070309020205020404" pitchFamily="49" charset="0"/>
                <a:cs typeface="Courier New" panose="02070309020205020404" pitchFamily="49" charset="0"/>
              </a:rPr>
              <a:t>graph box fygpa, over(ret_yr1) </a:t>
            </a:r>
            <a:r>
              <a:rPr lang="en-US" sz="1600" b="1" dirty="0" smtClean="0">
                <a:latin typeface="Courier New" panose="02070309020205020404" pitchFamily="49" charset="0"/>
                <a:cs typeface="Courier New" panose="02070309020205020404" pitchFamily="49" charset="0"/>
              </a:rPr>
              <a:t>	///</a:t>
            </a:r>
          </a:p>
          <a:p>
            <a:pPr marL="0" indent="0">
              <a:buNone/>
            </a:pPr>
            <a:r>
              <a:rPr lang="en-US" sz="1600" b="1" dirty="0" smtClean="0">
                <a:latin typeface="Courier New" panose="02070309020205020404" pitchFamily="49" charset="0"/>
                <a:cs typeface="Courier New" panose="02070309020205020404" pitchFamily="49" charset="0"/>
              </a:rPr>
              <a:t>      title(First </a:t>
            </a:r>
            <a:r>
              <a:rPr lang="en-US" sz="1600" b="1" dirty="0">
                <a:latin typeface="Courier New" panose="02070309020205020404" pitchFamily="49" charset="0"/>
                <a:cs typeface="Courier New" panose="02070309020205020404" pitchFamily="49" charset="0"/>
              </a:rPr>
              <a:t>Year GPA by Enrollment Status for Year 2)</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28800" y="2712720"/>
            <a:ext cx="5168636" cy="3752850"/>
          </a:xfrm>
          <a:prstGeom prst="rect">
            <a:avLst/>
          </a:prstGeom>
        </p:spPr>
      </p:pic>
    </p:spTree>
    <p:extLst>
      <p:ext uri="{BB962C8B-B14F-4D97-AF65-F5344CB8AC3E}">
        <p14:creationId xmlns:p14="http://schemas.microsoft.com/office/powerpoint/2010/main" val="36541734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Data</a:t>
            </a:r>
          </a:p>
        </p:txBody>
      </p:sp>
      <p:sp>
        <p:nvSpPr>
          <p:cNvPr id="3" name="Content Placeholder 2"/>
          <p:cNvSpPr>
            <a:spLocks noGrp="1"/>
          </p:cNvSpPr>
          <p:nvPr>
            <p:ph idx="1"/>
          </p:nvPr>
        </p:nvSpPr>
        <p:spPr>
          <a:xfrm>
            <a:off x="483393" y="1752600"/>
            <a:ext cx="8229600" cy="685800"/>
          </a:xfrm>
        </p:spPr>
        <p:txBody>
          <a:bodyPr>
            <a:normAutofit/>
          </a:bodyPr>
          <a:lstStyle/>
          <a:p>
            <a:pPr marL="0" indent="0">
              <a:buNone/>
            </a:pPr>
            <a:r>
              <a:rPr lang="en-US" sz="1600" b="1" dirty="0">
                <a:latin typeface="Courier New" panose="02070309020205020404" pitchFamily="49" charset="0"/>
                <a:cs typeface="Courier New" panose="02070309020205020404" pitchFamily="49" charset="0"/>
              </a:rPr>
              <a:t>twoway (scatter fygpa grants), </a:t>
            </a:r>
            <a:r>
              <a:rPr lang="en-US" sz="1600" b="1" dirty="0" smtClean="0">
                <a:latin typeface="Courier New" panose="02070309020205020404" pitchFamily="49" charset="0"/>
                <a:cs typeface="Courier New" panose="02070309020205020404" pitchFamily="49" charset="0"/>
              </a:rPr>
              <a:t>	///</a:t>
            </a:r>
          </a:p>
          <a:p>
            <a:pPr marL="0" indent="0">
              <a:buNone/>
            </a:pPr>
            <a:r>
              <a:rPr lang="en-US" sz="1600" b="1" dirty="0">
                <a:latin typeface="Courier New" panose="02070309020205020404" pitchFamily="49" charset="0"/>
                <a:cs typeface="Courier New" panose="02070309020205020404" pitchFamily="49" charset="0"/>
              </a:rPr>
              <a:t>	</a:t>
            </a:r>
            <a:r>
              <a:rPr lang="en-US" sz="1600" b="1" dirty="0" smtClean="0">
                <a:latin typeface="Courier New" panose="02070309020205020404" pitchFamily="49" charset="0"/>
                <a:cs typeface="Courier New" panose="02070309020205020404" pitchFamily="49" charset="0"/>
              </a:rPr>
              <a:t>title(First </a:t>
            </a:r>
            <a:r>
              <a:rPr lang="en-US" sz="1600" b="1" dirty="0">
                <a:latin typeface="Courier New" panose="02070309020205020404" pitchFamily="49" charset="0"/>
                <a:cs typeface="Courier New" panose="02070309020205020404" pitchFamily="49" charset="0"/>
              </a:rPr>
              <a:t>Year GPA by Grant Money Received)</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2484120"/>
            <a:ext cx="5693371" cy="4133850"/>
          </a:xfrm>
          <a:prstGeom prst="rect">
            <a:avLst/>
          </a:prstGeom>
        </p:spPr>
      </p:pic>
    </p:spTree>
    <p:extLst>
      <p:ext uri="{BB962C8B-B14F-4D97-AF65-F5344CB8AC3E}">
        <p14:creationId xmlns:p14="http://schemas.microsoft.com/office/powerpoint/2010/main" val="18257835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Data</a:t>
            </a:r>
          </a:p>
        </p:txBody>
      </p:sp>
      <p:sp>
        <p:nvSpPr>
          <p:cNvPr id="3" name="Content Placeholder 2"/>
          <p:cNvSpPr>
            <a:spLocks noGrp="1"/>
          </p:cNvSpPr>
          <p:nvPr>
            <p:ph idx="1"/>
          </p:nvPr>
        </p:nvSpPr>
        <p:spPr>
          <a:xfrm>
            <a:off x="483393" y="1752600"/>
            <a:ext cx="8229600" cy="685800"/>
          </a:xfrm>
        </p:spPr>
        <p:txBody>
          <a:bodyPr>
            <a:normAutofit/>
          </a:bodyPr>
          <a:lstStyle/>
          <a:p>
            <a:pPr marL="0" indent="0">
              <a:buNone/>
            </a:pPr>
            <a:r>
              <a:rPr lang="en-US" sz="1600" b="1" dirty="0">
                <a:latin typeface="Courier New" panose="02070309020205020404" pitchFamily="49" charset="0"/>
                <a:cs typeface="Courier New" panose="02070309020205020404" pitchFamily="49" charset="0"/>
              </a:rPr>
              <a:t>graph matrix grants scholarships stipend, </a:t>
            </a:r>
            <a:r>
              <a:rPr lang="en-US" sz="1600" b="1" dirty="0" smtClean="0">
                <a:latin typeface="Courier New" panose="02070309020205020404" pitchFamily="49" charset="0"/>
                <a:cs typeface="Courier New" panose="02070309020205020404" pitchFamily="49" charset="0"/>
              </a:rPr>
              <a:t>	///</a:t>
            </a:r>
          </a:p>
          <a:p>
            <a:pPr marL="0" indent="0">
              <a:buNone/>
            </a:pPr>
            <a:r>
              <a:rPr lang="en-US" sz="1600" b="1" dirty="0" smtClean="0">
                <a:latin typeface="Courier New" panose="02070309020205020404" pitchFamily="49" charset="0"/>
                <a:cs typeface="Courier New" panose="02070309020205020404" pitchFamily="49" charset="0"/>
              </a:rPr>
              <a:t>      title(Scatterplot </a:t>
            </a:r>
            <a:r>
              <a:rPr lang="en-US" sz="1600" b="1" dirty="0">
                <a:latin typeface="Courier New" panose="02070309020205020404" pitchFamily="49" charset="0"/>
                <a:cs typeface="Courier New" panose="02070309020205020404" pitchFamily="49" charset="0"/>
              </a:rPr>
              <a:t>Matrix of Financial Aid Variables)</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52600" y="2455567"/>
            <a:ext cx="5791200" cy="4204882"/>
          </a:xfrm>
          <a:prstGeom prst="rect">
            <a:avLst/>
          </a:prstGeom>
        </p:spPr>
      </p:pic>
    </p:spTree>
    <p:extLst>
      <p:ext uri="{BB962C8B-B14F-4D97-AF65-F5344CB8AC3E}">
        <p14:creationId xmlns:p14="http://schemas.microsoft.com/office/powerpoint/2010/main" val="15449670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0"/>
            <a:ext cx="9144000" cy="990600"/>
          </a:xfrm>
        </p:spPr>
        <p:txBody>
          <a:bodyPr>
            <a:normAutofit fontScale="90000"/>
          </a:bodyPr>
          <a:lstStyle/>
          <a:p>
            <a:r>
              <a:rPr lang="en-US" dirty="0" smtClean="0"/>
              <a:t>Continuous Outcome Models Using </a:t>
            </a:r>
            <a:r>
              <a:rPr lang="en-US" b="1" dirty="0" smtClean="0">
                <a:latin typeface="Courier New" panose="02070309020205020404" pitchFamily="49" charset="0"/>
                <a:cs typeface="Courier New" panose="02070309020205020404" pitchFamily="49" charset="0"/>
              </a:rPr>
              <a:t>sem</a:t>
            </a:r>
            <a:endParaRPr lang="en-US" b="1" dirty="0">
              <a:latin typeface="Courier New" panose="02070309020205020404" pitchFamily="49" charset="0"/>
              <a:cs typeface="Courier New" panose="02070309020205020404" pitchFamily="49" charset="0"/>
            </a:endParaRPr>
          </a:p>
        </p:txBody>
      </p:sp>
      <p:sp>
        <p:nvSpPr>
          <p:cNvPr id="3" name="Content Placeholder 2"/>
          <p:cNvSpPr>
            <a:spLocks noGrp="1"/>
          </p:cNvSpPr>
          <p:nvPr>
            <p:ph idx="1"/>
          </p:nvPr>
        </p:nvSpPr>
        <p:spPr>
          <a:xfrm>
            <a:off x="457200" y="1828800"/>
            <a:ext cx="8229600" cy="4800600"/>
          </a:xfrm>
        </p:spPr>
        <p:txBody>
          <a:bodyPr>
            <a:normAutofit fontScale="85000" lnSpcReduction="20000"/>
          </a:bodyPr>
          <a:lstStyle/>
          <a:p>
            <a:r>
              <a:rPr lang="en-US" sz="3600" dirty="0" smtClean="0"/>
              <a:t>Example Data</a:t>
            </a:r>
          </a:p>
          <a:p>
            <a:r>
              <a:rPr lang="en-US" sz="3600" b="1" dirty="0" smtClean="0"/>
              <a:t>Means</a:t>
            </a:r>
          </a:p>
          <a:p>
            <a:r>
              <a:rPr lang="en-US" sz="3600" dirty="0" smtClean="0"/>
              <a:t>Correlation</a:t>
            </a:r>
            <a:endParaRPr lang="en-US" sz="3600" dirty="0"/>
          </a:p>
          <a:p>
            <a:r>
              <a:rPr lang="en-US" sz="3600" dirty="0" smtClean="0"/>
              <a:t>Linear Regression</a:t>
            </a:r>
          </a:p>
          <a:p>
            <a:r>
              <a:rPr lang="en-US" sz="3600" dirty="0" smtClean="0"/>
              <a:t>Multivariate Regression</a:t>
            </a:r>
          </a:p>
          <a:p>
            <a:r>
              <a:rPr lang="en-US" sz="3600" dirty="0" smtClean="0"/>
              <a:t>Path Analysis and Mediation</a:t>
            </a:r>
          </a:p>
          <a:p>
            <a:r>
              <a:rPr lang="en-US" sz="3600" dirty="0" smtClean="0"/>
              <a:t>Confirmatory Factor Analysis (CFA)</a:t>
            </a:r>
          </a:p>
          <a:p>
            <a:r>
              <a:rPr lang="en-US" sz="3600" dirty="0" smtClean="0"/>
              <a:t>Structural Equation Models (SEM)</a:t>
            </a:r>
          </a:p>
          <a:p>
            <a:r>
              <a:rPr lang="en-US" sz="3600" dirty="0" smtClean="0"/>
              <a:t>Multi-group SEM</a:t>
            </a:r>
          </a:p>
          <a:p>
            <a:r>
              <a:rPr lang="en-US" sz="3600" dirty="0" smtClean="0"/>
              <a:t>SEM For Complex Survey Data</a:t>
            </a:r>
            <a:endParaRPr lang="en-US" sz="3600" dirty="0"/>
          </a:p>
        </p:txBody>
      </p:sp>
    </p:spTree>
    <p:extLst>
      <p:ext uri="{BB962C8B-B14F-4D97-AF65-F5344CB8AC3E}">
        <p14:creationId xmlns:p14="http://schemas.microsoft.com/office/powerpoint/2010/main" val="330694816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762000"/>
          </a:xfrm>
        </p:spPr>
        <p:txBody>
          <a:bodyPr/>
          <a:lstStyle/>
          <a:p>
            <a:r>
              <a:rPr lang="en-US" dirty="0" smtClean="0"/>
              <a:t>Sample Mean Path Diagram</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90800" y="2590800"/>
            <a:ext cx="3675676" cy="2686585"/>
          </a:xfrm>
          <a:prstGeom prst="rect">
            <a:avLst/>
          </a:prstGeom>
        </p:spPr>
      </p:pic>
    </p:spTree>
    <p:extLst>
      <p:ext uri="{BB962C8B-B14F-4D97-AF65-F5344CB8AC3E}">
        <p14:creationId xmlns:p14="http://schemas.microsoft.com/office/powerpoint/2010/main" val="27533945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762000"/>
          </a:xfrm>
        </p:spPr>
        <p:txBody>
          <a:bodyPr/>
          <a:lstStyle/>
          <a:p>
            <a:r>
              <a:rPr lang="en-US" dirty="0" smtClean="0"/>
              <a:t>Sample Mean Syntax</a:t>
            </a:r>
            <a:endParaRPr lang="en-US" dirty="0"/>
          </a:p>
        </p:txBody>
      </p:sp>
      <p:sp>
        <p:nvSpPr>
          <p:cNvPr id="4" name="TextBox 3"/>
          <p:cNvSpPr txBox="1"/>
          <p:nvPr/>
        </p:nvSpPr>
        <p:spPr>
          <a:xfrm>
            <a:off x="304800" y="1458040"/>
            <a:ext cx="3017814" cy="523220"/>
          </a:xfrm>
          <a:prstGeom prst="rect">
            <a:avLst/>
          </a:prstGeom>
          <a:noFill/>
        </p:spPr>
        <p:txBody>
          <a:bodyPr wrap="none" rtlCol="0">
            <a:spAutoFit/>
          </a:bodyPr>
          <a:lstStyle/>
          <a:p>
            <a:r>
              <a:rPr lang="en-US" sz="2800" dirty="0" smtClean="0"/>
              <a:t>Syntax using </a:t>
            </a:r>
            <a:r>
              <a:rPr lang="en-US" sz="2400" b="1" dirty="0" smtClean="0">
                <a:latin typeface="Courier New" panose="02070309020205020404" pitchFamily="49" charset="0"/>
                <a:cs typeface="Courier New" panose="02070309020205020404" pitchFamily="49" charset="0"/>
              </a:rPr>
              <a:t>mean</a:t>
            </a:r>
            <a:r>
              <a:rPr lang="en-US" sz="2800" dirty="0" smtClean="0">
                <a:latin typeface="Courier New" panose="02070309020205020404" pitchFamily="49" charset="0"/>
                <a:cs typeface="Courier New" panose="02070309020205020404" pitchFamily="49" charset="0"/>
              </a:rPr>
              <a:t>:</a:t>
            </a:r>
            <a:endParaRPr lang="en-US" sz="2800" dirty="0">
              <a:latin typeface="Courier New" panose="02070309020205020404" pitchFamily="49" charset="0"/>
              <a:cs typeface="Courier New" panose="02070309020205020404" pitchFamily="49" charset="0"/>
            </a:endParaRPr>
          </a:p>
        </p:txBody>
      </p:sp>
      <p:sp>
        <p:nvSpPr>
          <p:cNvPr id="5" name="TextBox 4"/>
          <p:cNvSpPr txBox="1"/>
          <p:nvPr/>
        </p:nvSpPr>
        <p:spPr>
          <a:xfrm>
            <a:off x="304800" y="3614410"/>
            <a:ext cx="2833468" cy="523220"/>
          </a:xfrm>
          <a:prstGeom prst="rect">
            <a:avLst/>
          </a:prstGeom>
          <a:noFill/>
        </p:spPr>
        <p:txBody>
          <a:bodyPr wrap="none" rtlCol="0">
            <a:spAutoFit/>
          </a:bodyPr>
          <a:lstStyle/>
          <a:p>
            <a:r>
              <a:rPr lang="en-US" sz="2800" dirty="0" smtClean="0"/>
              <a:t>Syntax using </a:t>
            </a:r>
            <a:r>
              <a:rPr lang="en-US" sz="2400" b="1" dirty="0" err="1" smtClean="0">
                <a:latin typeface="Courier New" panose="02070309020205020404" pitchFamily="49" charset="0"/>
                <a:cs typeface="Courier New" panose="02070309020205020404" pitchFamily="49" charset="0"/>
              </a:rPr>
              <a:t>sem</a:t>
            </a:r>
            <a:r>
              <a:rPr lang="en-US" sz="2800" dirty="0" smtClean="0">
                <a:latin typeface="Courier New" panose="02070309020205020404" pitchFamily="49" charset="0"/>
                <a:cs typeface="Courier New" panose="02070309020205020404" pitchFamily="49" charset="0"/>
              </a:rPr>
              <a:t>:</a:t>
            </a:r>
            <a:endParaRPr lang="en-US" sz="2800" dirty="0">
              <a:latin typeface="Courier New" panose="02070309020205020404" pitchFamily="49" charset="0"/>
              <a:cs typeface="Courier New" panose="02070309020205020404" pitchFamily="49" charset="0"/>
            </a:endParaRPr>
          </a:p>
        </p:txBody>
      </p:sp>
      <p:sp>
        <p:nvSpPr>
          <p:cNvPr id="6" name="TextBox 5"/>
          <p:cNvSpPr txBox="1"/>
          <p:nvPr/>
        </p:nvSpPr>
        <p:spPr>
          <a:xfrm>
            <a:off x="594358" y="2009954"/>
            <a:ext cx="3202159" cy="461665"/>
          </a:xfrm>
          <a:prstGeom prst="rect">
            <a:avLst/>
          </a:prstGeom>
          <a:noFill/>
        </p:spPr>
        <p:txBody>
          <a:bodyPr wrap="square" rtlCol="0">
            <a:spAutoFit/>
          </a:bodyPr>
          <a:lstStyle/>
          <a:p>
            <a:r>
              <a:rPr lang="en-US" sz="2400" dirty="0" smtClean="0">
                <a:latin typeface="Courier New" panose="02070309020205020404" pitchFamily="49" charset="0"/>
                <a:cs typeface="Courier New" panose="02070309020205020404" pitchFamily="49" charset="0"/>
              </a:rPr>
              <a:t>mean fygpa</a:t>
            </a:r>
            <a:endParaRPr lang="en-US" sz="2400" dirty="0">
              <a:latin typeface="Courier New" panose="02070309020205020404" pitchFamily="49" charset="0"/>
              <a:cs typeface="Courier New" panose="02070309020205020404" pitchFamily="49" charset="0"/>
            </a:endParaRPr>
          </a:p>
        </p:txBody>
      </p:sp>
      <p:sp>
        <p:nvSpPr>
          <p:cNvPr id="7" name="TextBox 6"/>
          <p:cNvSpPr txBox="1"/>
          <p:nvPr/>
        </p:nvSpPr>
        <p:spPr>
          <a:xfrm>
            <a:off x="594358" y="4137629"/>
            <a:ext cx="3202159" cy="461665"/>
          </a:xfrm>
          <a:prstGeom prst="rect">
            <a:avLst/>
          </a:prstGeom>
          <a:noFill/>
        </p:spPr>
        <p:txBody>
          <a:bodyPr wrap="square" rtlCol="0">
            <a:spAutoFit/>
          </a:bodyPr>
          <a:lstStyle/>
          <a:p>
            <a:r>
              <a:rPr lang="en-US" sz="2400" dirty="0">
                <a:latin typeface="Courier New" panose="02070309020205020404" pitchFamily="49" charset="0"/>
                <a:cs typeface="Courier New" panose="02070309020205020404" pitchFamily="49" charset="0"/>
              </a:rPr>
              <a:t>sem </a:t>
            </a:r>
            <a:r>
              <a:rPr lang="en-US" sz="2400" dirty="0" smtClean="0">
                <a:latin typeface="Courier New" panose="02070309020205020404" pitchFamily="49" charset="0"/>
                <a:cs typeface="Courier New" panose="02070309020205020404" pitchFamily="49" charset="0"/>
              </a:rPr>
              <a:t>fygpa</a:t>
            </a:r>
            <a:endParaRPr lang="en-US" sz="24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49314001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762000"/>
          </a:xfrm>
        </p:spPr>
        <p:txBody>
          <a:bodyPr/>
          <a:lstStyle/>
          <a:p>
            <a:r>
              <a:rPr lang="en-US" dirty="0" smtClean="0"/>
              <a:t>Sample Mean Results</a:t>
            </a:r>
            <a:endParaRPr lang="en-US" dirty="0"/>
          </a:p>
        </p:txBody>
      </p:sp>
      <p:sp>
        <p:nvSpPr>
          <p:cNvPr id="4" name="TextBox 3"/>
          <p:cNvSpPr txBox="1"/>
          <p:nvPr/>
        </p:nvSpPr>
        <p:spPr>
          <a:xfrm>
            <a:off x="304800" y="1458040"/>
            <a:ext cx="3294620" cy="523220"/>
          </a:xfrm>
          <a:prstGeom prst="rect">
            <a:avLst/>
          </a:prstGeom>
          <a:noFill/>
        </p:spPr>
        <p:txBody>
          <a:bodyPr wrap="none" rtlCol="0">
            <a:spAutoFit/>
          </a:bodyPr>
          <a:lstStyle/>
          <a:p>
            <a:r>
              <a:rPr lang="en-US" sz="2800" dirty="0" smtClean="0"/>
              <a:t>Results using </a:t>
            </a:r>
            <a:r>
              <a:rPr lang="en-US" sz="2400" b="1" dirty="0" smtClean="0">
                <a:latin typeface="Courier New" panose="02070309020205020404" pitchFamily="49" charset="0"/>
                <a:cs typeface="Courier New" panose="02070309020205020404" pitchFamily="49" charset="0"/>
              </a:rPr>
              <a:t>means</a:t>
            </a:r>
            <a:r>
              <a:rPr lang="en-US" sz="2800" dirty="0" smtClean="0">
                <a:latin typeface="Courier New" panose="02070309020205020404" pitchFamily="49" charset="0"/>
                <a:cs typeface="Courier New" panose="02070309020205020404" pitchFamily="49" charset="0"/>
              </a:rPr>
              <a:t>:</a:t>
            </a:r>
            <a:endParaRPr lang="en-US" sz="2800" dirty="0">
              <a:latin typeface="Courier New" panose="02070309020205020404" pitchFamily="49" charset="0"/>
              <a:cs typeface="Courier New" panose="02070309020205020404" pitchFamily="49" charset="0"/>
            </a:endParaRPr>
          </a:p>
        </p:txBody>
      </p:sp>
      <p:sp>
        <p:nvSpPr>
          <p:cNvPr id="5" name="TextBox 4"/>
          <p:cNvSpPr txBox="1"/>
          <p:nvPr/>
        </p:nvSpPr>
        <p:spPr>
          <a:xfrm>
            <a:off x="304800" y="3614410"/>
            <a:ext cx="2925929" cy="523220"/>
          </a:xfrm>
          <a:prstGeom prst="rect">
            <a:avLst/>
          </a:prstGeom>
          <a:noFill/>
        </p:spPr>
        <p:txBody>
          <a:bodyPr wrap="none" rtlCol="0">
            <a:spAutoFit/>
          </a:bodyPr>
          <a:lstStyle/>
          <a:p>
            <a:r>
              <a:rPr lang="en-US" sz="2800" dirty="0" smtClean="0"/>
              <a:t>Results using </a:t>
            </a:r>
            <a:r>
              <a:rPr lang="en-US" sz="2400" b="1" dirty="0" err="1" smtClean="0">
                <a:latin typeface="Courier New" panose="02070309020205020404" pitchFamily="49" charset="0"/>
                <a:cs typeface="Courier New" panose="02070309020205020404" pitchFamily="49" charset="0"/>
              </a:rPr>
              <a:t>sem</a:t>
            </a:r>
            <a:r>
              <a:rPr lang="en-US" sz="2800" dirty="0" smtClean="0">
                <a:latin typeface="Courier New" panose="02070309020205020404" pitchFamily="49" charset="0"/>
                <a:cs typeface="Courier New" panose="02070309020205020404" pitchFamily="49" charset="0"/>
              </a:rPr>
              <a:t>:</a:t>
            </a:r>
            <a:endParaRPr lang="en-US" sz="280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2078036"/>
            <a:ext cx="7818188" cy="1206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3880" y="4190462"/>
            <a:ext cx="7818188" cy="154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368899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Differences Between </a:t>
            </a:r>
            <a:r>
              <a:rPr lang="en-US" b="1" dirty="0">
                <a:latin typeface="Courier New" panose="02070309020205020404" pitchFamily="49" charset="0"/>
                <a:cs typeface="Courier New" panose="02070309020205020404" pitchFamily="49" charset="0"/>
              </a:rPr>
              <a:t>sem</a:t>
            </a:r>
            <a:r>
              <a:rPr lang="en-US" dirty="0"/>
              <a:t> and </a:t>
            </a:r>
            <a:r>
              <a:rPr lang="en-US" b="1" dirty="0">
                <a:latin typeface="Courier New" panose="02070309020205020404" pitchFamily="49" charset="0"/>
                <a:cs typeface="Courier New" panose="02070309020205020404" pitchFamily="49" charset="0"/>
              </a:rPr>
              <a:t>gsem</a:t>
            </a:r>
            <a:endParaRPr lang="en-US" dirty="0"/>
          </a:p>
        </p:txBody>
      </p:sp>
      <p:sp>
        <p:nvSpPr>
          <p:cNvPr id="3" name="Content Placeholder 2"/>
          <p:cNvSpPr>
            <a:spLocks noGrp="1"/>
          </p:cNvSpPr>
          <p:nvPr>
            <p:ph idx="1"/>
          </p:nvPr>
        </p:nvSpPr>
        <p:spPr/>
        <p:txBody>
          <a:bodyPr>
            <a:normAutofit/>
          </a:bodyPr>
          <a:lstStyle/>
          <a:p>
            <a:r>
              <a:rPr lang="en-US" b="1" dirty="0" smtClean="0">
                <a:latin typeface="Courier New" panose="02070309020205020404" pitchFamily="49" charset="0"/>
                <a:cs typeface="Courier New" panose="02070309020205020404" pitchFamily="49" charset="0"/>
              </a:rPr>
              <a:t>sem</a:t>
            </a:r>
            <a:r>
              <a:rPr lang="en-US" dirty="0" smtClean="0"/>
              <a:t> features not available with </a:t>
            </a:r>
            <a:r>
              <a:rPr lang="en-US" b="1" dirty="0" smtClean="0">
                <a:latin typeface="Courier New" panose="02070309020205020404" pitchFamily="49" charset="0"/>
                <a:cs typeface="Courier New" panose="02070309020205020404" pitchFamily="49" charset="0"/>
              </a:rPr>
              <a:t>gsem</a:t>
            </a:r>
            <a:r>
              <a:rPr lang="en-US" dirty="0" smtClean="0"/>
              <a:t>:</a:t>
            </a:r>
          </a:p>
          <a:p>
            <a:pPr lvl="1"/>
            <a:r>
              <a:rPr lang="en-US" dirty="0"/>
              <a:t>Estimation methods MLMV and ADF</a:t>
            </a:r>
          </a:p>
          <a:p>
            <a:pPr lvl="1"/>
            <a:r>
              <a:rPr lang="en-US" dirty="0"/>
              <a:t>Fitting models with summary statistics data (SSD)</a:t>
            </a:r>
          </a:p>
          <a:p>
            <a:pPr lvl="1"/>
            <a:r>
              <a:rPr lang="en-US" dirty="0"/>
              <a:t>Specialized syntax for multiple-group models</a:t>
            </a:r>
          </a:p>
          <a:p>
            <a:pPr lvl="1"/>
            <a:r>
              <a:rPr lang="en-US" dirty="0" smtClean="0"/>
              <a:t>Satorra-Bentler adjustment</a:t>
            </a:r>
            <a:endParaRPr lang="en-US" dirty="0"/>
          </a:p>
          <a:p>
            <a:pPr lvl="1"/>
            <a:r>
              <a:rPr lang="en-US" dirty="0"/>
              <a:t>estat commands for goodness of fit, indirect </a:t>
            </a:r>
            <a:r>
              <a:rPr lang="en-US" dirty="0" smtClean="0"/>
              <a:t>effects, modification </a:t>
            </a:r>
            <a:r>
              <a:rPr lang="en-US" dirty="0"/>
              <a:t>indices, and covariance residuals</a:t>
            </a:r>
          </a:p>
        </p:txBody>
      </p:sp>
    </p:spTree>
    <p:extLst>
      <p:ext uri="{BB962C8B-B14F-4D97-AF65-F5344CB8AC3E}">
        <p14:creationId xmlns:p14="http://schemas.microsoft.com/office/powerpoint/2010/main" val="242319311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0"/>
            <a:ext cx="9144000" cy="990600"/>
          </a:xfrm>
        </p:spPr>
        <p:txBody>
          <a:bodyPr>
            <a:normAutofit fontScale="90000"/>
          </a:bodyPr>
          <a:lstStyle/>
          <a:p>
            <a:r>
              <a:rPr lang="en-US" dirty="0" smtClean="0"/>
              <a:t>Continuous Outcome Models Using </a:t>
            </a:r>
            <a:r>
              <a:rPr lang="en-US" b="1" dirty="0" smtClean="0">
                <a:latin typeface="Courier New" panose="02070309020205020404" pitchFamily="49" charset="0"/>
                <a:cs typeface="Courier New" panose="02070309020205020404" pitchFamily="49" charset="0"/>
              </a:rPr>
              <a:t>sem</a:t>
            </a:r>
            <a:endParaRPr lang="en-US" b="1" dirty="0">
              <a:latin typeface="Courier New" panose="02070309020205020404" pitchFamily="49" charset="0"/>
              <a:cs typeface="Courier New" panose="02070309020205020404" pitchFamily="49" charset="0"/>
            </a:endParaRPr>
          </a:p>
        </p:txBody>
      </p:sp>
      <p:sp>
        <p:nvSpPr>
          <p:cNvPr id="3" name="Content Placeholder 2"/>
          <p:cNvSpPr>
            <a:spLocks noGrp="1"/>
          </p:cNvSpPr>
          <p:nvPr>
            <p:ph idx="1"/>
          </p:nvPr>
        </p:nvSpPr>
        <p:spPr>
          <a:xfrm>
            <a:off x="457200" y="1828800"/>
            <a:ext cx="8229600" cy="4800600"/>
          </a:xfrm>
        </p:spPr>
        <p:txBody>
          <a:bodyPr>
            <a:normAutofit fontScale="85000" lnSpcReduction="20000"/>
          </a:bodyPr>
          <a:lstStyle/>
          <a:p>
            <a:r>
              <a:rPr lang="en-US" sz="3600" dirty="0" smtClean="0"/>
              <a:t>Example Data</a:t>
            </a:r>
          </a:p>
          <a:p>
            <a:r>
              <a:rPr lang="en-US" sz="3600" dirty="0" smtClean="0"/>
              <a:t>Means</a:t>
            </a:r>
          </a:p>
          <a:p>
            <a:r>
              <a:rPr lang="en-US" sz="3600" b="1" dirty="0" smtClean="0"/>
              <a:t>Correlation</a:t>
            </a:r>
            <a:endParaRPr lang="en-US" sz="3600" b="1" dirty="0"/>
          </a:p>
          <a:p>
            <a:r>
              <a:rPr lang="en-US" sz="3600" dirty="0" smtClean="0"/>
              <a:t>Linear Regression</a:t>
            </a:r>
          </a:p>
          <a:p>
            <a:r>
              <a:rPr lang="en-US" sz="3600" dirty="0" smtClean="0"/>
              <a:t>Multivariate Regression</a:t>
            </a:r>
          </a:p>
          <a:p>
            <a:r>
              <a:rPr lang="en-US" sz="3600" dirty="0" smtClean="0"/>
              <a:t>Path Analysis and Mediation</a:t>
            </a:r>
          </a:p>
          <a:p>
            <a:r>
              <a:rPr lang="en-US" sz="3600" dirty="0" smtClean="0"/>
              <a:t>Confirmatory Factor Analysis (CFA)</a:t>
            </a:r>
          </a:p>
          <a:p>
            <a:r>
              <a:rPr lang="en-US" sz="3600" dirty="0" smtClean="0"/>
              <a:t>Structural Equation Models (SEM)</a:t>
            </a:r>
          </a:p>
          <a:p>
            <a:r>
              <a:rPr lang="en-US" sz="3600" dirty="0" smtClean="0"/>
              <a:t>Multi-group SEM</a:t>
            </a:r>
          </a:p>
          <a:p>
            <a:r>
              <a:rPr lang="en-US" sz="3600" dirty="0" smtClean="0"/>
              <a:t>SEM For Complex Survey Data</a:t>
            </a:r>
            <a:endParaRPr lang="en-US" sz="3600" dirty="0"/>
          </a:p>
        </p:txBody>
      </p:sp>
    </p:spTree>
    <p:extLst>
      <p:ext uri="{BB962C8B-B14F-4D97-AF65-F5344CB8AC3E}">
        <p14:creationId xmlns:p14="http://schemas.microsoft.com/office/powerpoint/2010/main" val="365264107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762000"/>
          </a:xfrm>
        </p:spPr>
        <p:txBody>
          <a:bodyPr/>
          <a:lstStyle/>
          <a:p>
            <a:r>
              <a:rPr lang="en-US" dirty="0" smtClean="0"/>
              <a:t>Correlation Path Diagram</a:t>
            </a: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6800" y="2543159"/>
            <a:ext cx="7010400" cy="2848289"/>
          </a:xfrm>
          <a:prstGeom prst="rect">
            <a:avLst/>
          </a:prstGeom>
        </p:spPr>
      </p:pic>
    </p:spTree>
    <p:extLst>
      <p:ext uri="{BB962C8B-B14F-4D97-AF65-F5344CB8AC3E}">
        <p14:creationId xmlns:p14="http://schemas.microsoft.com/office/powerpoint/2010/main" val="341621693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762000"/>
          </a:xfrm>
        </p:spPr>
        <p:txBody>
          <a:bodyPr/>
          <a:lstStyle/>
          <a:p>
            <a:r>
              <a:rPr lang="en-US" dirty="0" smtClean="0"/>
              <a:t>Correlation Syntax</a:t>
            </a:r>
            <a:endParaRPr lang="en-US" dirty="0"/>
          </a:p>
        </p:txBody>
      </p:sp>
      <p:sp>
        <p:nvSpPr>
          <p:cNvPr id="4" name="TextBox 3"/>
          <p:cNvSpPr txBox="1"/>
          <p:nvPr/>
        </p:nvSpPr>
        <p:spPr>
          <a:xfrm>
            <a:off x="304800" y="1458040"/>
            <a:ext cx="3939540" cy="523220"/>
          </a:xfrm>
          <a:prstGeom prst="rect">
            <a:avLst/>
          </a:prstGeom>
          <a:noFill/>
        </p:spPr>
        <p:txBody>
          <a:bodyPr wrap="none" rtlCol="0">
            <a:spAutoFit/>
          </a:bodyPr>
          <a:lstStyle/>
          <a:p>
            <a:r>
              <a:rPr lang="en-US" sz="2800" dirty="0" smtClean="0"/>
              <a:t>Syntax using </a:t>
            </a:r>
            <a:r>
              <a:rPr lang="en-US" sz="2400" b="1" dirty="0" smtClean="0">
                <a:latin typeface="Courier New" panose="02070309020205020404" pitchFamily="49" charset="0"/>
                <a:cs typeface="Courier New" panose="02070309020205020404" pitchFamily="49" charset="0"/>
              </a:rPr>
              <a:t>correlate</a:t>
            </a:r>
            <a:r>
              <a:rPr lang="en-US" sz="2800" dirty="0" smtClean="0">
                <a:latin typeface="Courier New" panose="02070309020205020404" pitchFamily="49" charset="0"/>
                <a:cs typeface="Courier New" panose="02070309020205020404" pitchFamily="49" charset="0"/>
              </a:rPr>
              <a:t>:</a:t>
            </a:r>
            <a:endParaRPr lang="en-US" sz="2800" dirty="0">
              <a:latin typeface="Courier New" panose="02070309020205020404" pitchFamily="49" charset="0"/>
              <a:cs typeface="Courier New" panose="02070309020205020404" pitchFamily="49" charset="0"/>
            </a:endParaRPr>
          </a:p>
        </p:txBody>
      </p:sp>
      <p:sp>
        <p:nvSpPr>
          <p:cNvPr id="5" name="TextBox 4"/>
          <p:cNvSpPr txBox="1"/>
          <p:nvPr/>
        </p:nvSpPr>
        <p:spPr>
          <a:xfrm>
            <a:off x="304800" y="3614410"/>
            <a:ext cx="2833468" cy="523220"/>
          </a:xfrm>
          <a:prstGeom prst="rect">
            <a:avLst/>
          </a:prstGeom>
          <a:noFill/>
        </p:spPr>
        <p:txBody>
          <a:bodyPr wrap="none" rtlCol="0">
            <a:spAutoFit/>
          </a:bodyPr>
          <a:lstStyle/>
          <a:p>
            <a:r>
              <a:rPr lang="en-US" sz="2800" dirty="0" smtClean="0"/>
              <a:t>Syntax using </a:t>
            </a:r>
            <a:r>
              <a:rPr lang="en-US" sz="2400" b="1" dirty="0" err="1" smtClean="0">
                <a:latin typeface="Courier New" panose="02070309020205020404" pitchFamily="49" charset="0"/>
                <a:cs typeface="Courier New" panose="02070309020205020404" pitchFamily="49" charset="0"/>
              </a:rPr>
              <a:t>sem</a:t>
            </a:r>
            <a:r>
              <a:rPr lang="en-US" sz="2800" dirty="0" smtClean="0">
                <a:latin typeface="Courier New" panose="02070309020205020404" pitchFamily="49" charset="0"/>
                <a:cs typeface="Courier New" panose="02070309020205020404" pitchFamily="49" charset="0"/>
              </a:rPr>
              <a:t>:</a:t>
            </a:r>
            <a:endParaRPr lang="en-US" sz="2800" dirty="0">
              <a:latin typeface="Courier New" panose="02070309020205020404" pitchFamily="49" charset="0"/>
              <a:cs typeface="Courier New" panose="02070309020205020404" pitchFamily="49" charset="0"/>
            </a:endParaRPr>
          </a:p>
        </p:txBody>
      </p:sp>
      <p:sp>
        <p:nvSpPr>
          <p:cNvPr id="6" name="TextBox 5"/>
          <p:cNvSpPr txBox="1"/>
          <p:nvPr/>
        </p:nvSpPr>
        <p:spPr>
          <a:xfrm>
            <a:off x="594358" y="2009954"/>
            <a:ext cx="7711442" cy="400110"/>
          </a:xfrm>
          <a:prstGeom prst="rect">
            <a:avLst/>
          </a:prstGeom>
          <a:noFill/>
        </p:spPr>
        <p:txBody>
          <a:bodyPr wrap="square" rtlCol="0">
            <a:spAutoFit/>
          </a:bodyPr>
          <a:lstStyle/>
          <a:p>
            <a:r>
              <a:rPr lang="en-US" sz="2000" dirty="0">
                <a:latin typeface="Courier New" panose="02070309020205020404" pitchFamily="49" charset="0"/>
                <a:cs typeface="Courier New" panose="02070309020205020404" pitchFamily="49" charset="0"/>
              </a:rPr>
              <a:t>correlate grants scholarships stipend</a:t>
            </a:r>
          </a:p>
        </p:txBody>
      </p:sp>
      <p:sp>
        <p:nvSpPr>
          <p:cNvPr id="7" name="TextBox 6"/>
          <p:cNvSpPr txBox="1"/>
          <p:nvPr/>
        </p:nvSpPr>
        <p:spPr>
          <a:xfrm>
            <a:off x="594358" y="4137629"/>
            <a:ext cx="8244842" cy="400110"/>
          </a:xfrm>
          <a:prstGeom prst="rect">
            <a:avLst/>
          </a:prstGeom>
          <a:noFill/>
        </p:spPr>
        <p:txBody>
          <a:bodyPr wrap="square" rtlCol="0">
            <a:spAutoFit/>
          </a:bodyPr>
          <a:lstStyle/>
          <a:p>
            <a:r>
              <a:rPr lang="en-US" sz="2000" dirty="0">
                <a:latin typeface="Courier New" panose="02070309020205020404" pitchFamily="49" charset="0"/>
                <a:cs typeface="Courier New" panose="02070309020205020404" pitchFamily="49" charset="0"/>
              </a:rPr>
              <a:t>sem grants scholarships stipend, standardized</a:t>
            </a:r>
          </a:p>
        </p:txBody>
      </p:sp>
    </p:spTree>
    <p:extLst>
      <p:ext uri="{BB962C8B-B14F-4D97-AF65-F5344CB8AC3E}">
        <p14:creationId xmlns:p14="http://schemas.microsoft.com/office/powerpoint/2010/main" val="409268760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762000"/>
          </a:xfrm>
        </p:spPr>
        <p:txBody>
          <a:bodyPr/>
          <a:lstStyle/>
          <a:p>
            <a:r>
              <a:rPr lang="en-US" dirty="0" smtClean="0"/>
              <a:t>Correlation Results</a:t>
            </a:r>
            <a:endParaRPr lang="en-US" dirty="0"/>
          </a:p>
        </p:txBody>
      </p:sp>
      <p:sp>
        <p:nvSpPr>
          <p:cNvPr id="4" name="TextBox 3"/>
          <p:cNvSpPr txBox="1"/>
          <p:nvPr/>
        </p:nvSpPr>
        <p:spPr>
          <a:xfrm>
            <a:off x="304800" y="1458040"/>
            <a:ext cx="4032001" cy="523220"/>
          </a:xfrm>
          <a:prstGeom prst="rect">
            <a:avLst/>
          </a:prstGeom>
          <a:noFill/>
        </p:spPr>
        <p:txBody>
          <a:bodyPr wrap="none" rtlCol="0">
            <a:spAutoFit/>
          </a:bodyPr>
          <a:lstStyle/>
          <a:p>
            <a:r>
              <a:rPr lang="en-US" sz="2800" dirty="0" smtClean="0"/>
              <a:t>Results using </a:t>
            </a:r>
            <a:r>
              <a:rPr lang="en-US" sz="2400" b="1" dirty="0" smtClean="0">
                <a:latin typeface="Courier New" panose="02070309020205020404" pitchFamily="49" charset="0"/>
                <a:cs typeface="Courier New" panose="02070309020205020404" pitchFamily="49" charset="0"/>
              </a:rPr>
              <a:t>correlate</a:t>
            </a:r>
            <a:r>
              <a:rPr lang="en-US" sz="2800" dirty="0" smtClean="0">
                <a:latin typeface="Courier New" panose="02070309020205020404" pitchFamily="49" charset="0"/>
                <a:cs typeface="Courier New" panose="02070309020205020404" pitchFamily="49" charset="0"/>
              </a:rPr>
              <a:t>:</a:t>
            </a:r>
            <a:endParaRPr lang="en-US" sz="2800" dirty="0">
              <a:latin typeface="Courier New" panose="02070309020205020404" pitchFamily="49" charset="0"/>
              <a:cs typeface="Courier New" panose="02070309020205020404" pitchFamily="49" charset="0"/>
            </a:endParaRPr>
          </a:p>
        </p:txBody>
      </p:sp>
      <p:sp>
        <p:nvSpPr>
          <p:cNvPr id="5" name="TextBox 4"/>
          <p:cNvSpPr txBox="1"/>
          <p:nvPr/>
        </p:nvSpPr>
        <p:spPr>
          <a:xfrm>
            <a:off x="304800" y="3111490"/>
            <a:ext cx="2925929" cy="523220"/>
          </a:xfrm>
          <a:prstGeom prst="rect">
            <a:avLst/>
          </a:prstGeom>
          <a:noFill/>
        </p:spPr>
        <p:txBody>
          <a:bodyPr wrap="none" rtlCol="0">
            <a:spAutoFit/>
          </a:bodyPr>
          <a:lstStyle/>
          <a:p>
            <a:r>
              <a:rPr lang="en-US" sz="2800" dirty="0" smtClean="0"/>
              <a:t>Results using </a:t>
            </a:r>
            <a:r>
              <a:rPr lang="en-US" sz="2400" b="1" dirty="0" err="1" smtClean="0">
                <a:latin typeface="Courier New" panose="02070309020205020404" pitchFamily="49" charset="0"/>
                <a:cs typeface="Courier New" panose="02070309020205020404" pitchFamily="49" charset="0"/>
              </a:rPr>
              <a:t>sem</a:t>
            </a:r>
            <a:r>
              <a:rPr lang="en-US" sz="2800" dirty="0" smtClean="0">
                <a:latin typeface="Courier New" panose="02070309020205020404" pitchFamily="49" charset="0"/>
                <a:cs typeface="Courier New" panose="02070309020205020404" pitchFamily="49" charset="0"/>
              </a:rPr>
              <a:t>:</a:t>
            </a:r>
            <a:endParaRPr lang="en-US" sz="2800" dirty="0">
              <a:latin typeface="Courier New" panose="02070309020205020404" pitchFamily="49" charset="0"/>
              <a:cs typeface="Courier New" panose="02070309020205020404" pitchFamily="49" charset="0"/>
            </a:endParaRPr>
          </a:p>
        </p:txBody>
      </p:sp>
      <p:sp>
        <p:nvSpPr>
          <p:cNvPr id="3" name="Rectangle 2"/>
          <p:cNvSpPr/>
          <p:nvPr/>
        </p:nvSpPr>
        <p:spPr>
          <a:xfrm>
            <a:off x="2320800" y="5334000"/>
            <a:ext cx="909929" cy="9906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4071" y="1895713"/>
            <a:ext cx="6645460" cy="8851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3665190"/>
            <a:ext cx="6645460" cy="29254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6105326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0"/>
            <a:ext cx="9144000" cy="990600"/>
          </a:xfrm>
        </p:spPr>
        <p:txBody>
          <a:bodyPr>
            <a:normAutofit fontScale="90000"/>
          </a:bodyPr>
          <a:lstStyle/>
          <a:p>
            <a:r>
              <a:rPr lang="en-US" dirty="0" smtClean="0"/>
              <a:t>Continuous Outcome Models Using </a:t>
            </a:r>
            <a:r>
              <a:rPr lang="en-US" b="1" dirty="0" smtClean="0">
                <a:latin typeface="Courier New" panose="02070309020205020404" pitchFamily="49" charset="0"/>
                <a:cs typeface="Courier New" panose="02070309020205020404" pitchFamily="49" charset="0"/>
              </a:rPr>
              <a:t>sem</a:t>
            </a:r>
            <a:endParaRPr lang="en-US" b="1" dirty="0">
              <a:latin typeface="Courier New" panose="02070309020205020404" pitchFamily="49" charset="0"/>
              <a:cs typeface="Courier New" panose="02070309020205020404" pitchFamily="49" charset="0"/>
            </a:endParaRPr>
          </a:p>
        </p:txBody>
      </p:sp>
      <p:sp>
        <p:nvSpPr>
          <p:cNvPr id="3" name="Content Placeholder 2"/>
          <p:cNvSpPr>
            <a:spLocks noGrp="1"/>
          </p:cNvSpPr>
          <p:nvPr>
            <p:ph idx="1"/>
          </p:nvPr>
        </p:nvSpPr>
        <p:spPr>
          <a:xfrm>
            <a:off x="457200" y="1828800"/>
            <a:ext cx="8229600" cy="4800600"/>
          </a:xfrm>
        </p:spPr>
        <p:txBody>
          <a:bodyPr>
            <a:normAutofit fontScale="85000" lnSpcReduction="20000"/>
          </a:bodyPr>
          <a:lstStyle/>
          <a:p>
            <a:r>
              <a:rPr lang="en-US" sz="3600" dirty="0" smtClean="0"/>
              <a:t>Example Data</a:t>
            </a:r>
          </a:p>
          <a:p>
            <a:r>
              <a:rPr lang="en-US" sz="3600" dirty="0" smtClean="0"/>
              <a:t>Means</a:t>
            </a:r>
          </a:p>
          <a:p>
            <a:r>
              <a:rPr lang="en-US" sz="3600" dirty="0" smtClean="0"/>
              <a:t>Correlation</a:t>
            </a:r>
            <a:endParaRPr lang="en-US" sz="3600" dirty="0"/>
          </a:p>
          <a:p>
            <a:r>
              <a:rPr lang="en-US" sz="3600" b="1" dirty="0" smtClean="0"/>
              <a:t>Linear Regression</a:t>
            </a:r>
          </a:p>
          <a:p>
            <a:r>
              <a:rPr lang="en-US" sz="3600" dirty="0" smtClean="0"/>
              <a:t>Multivariate Regression</a:t>
            </a:r>
          </a:p>
          <a:p>
            <a:r>
              <a:rPr lang="en-US" sz="3600" dirty="0" smtClean="0"/>
              <a:t>Path Analysis and Mediation</a:t>
            </a:r>
          </a:p>
          <a:p>
            <a:r>
              <a:rPr lang="en-US" sz="3600" dirty="0" smtClean="0"/>
              <a:t>Confirmatory Factor Analysis (CFA)</a:t>
            </a:r>
          </a:p>
          <a:p>
            <a:r>
              <a:rPr lang="en-US" sz="3600" dirty="0" smtClean="0"/>
              <a:t>Structural Equation Models (SEM)</a:t>
            </a:r>
          </a:p>
          <a:p>
            <a:r>
              <a:rPr lang="en-US" sz="3600" dirty="0" smtClean="0"/>
              <a:t>Multi-group SEM</a:t>
            </a:r>
          </a:p>
          <a:p>
            <a:r>
              <a:rPr lang="en-US" sz="3600" dirty="0" smtClean="0"/>
              <a:t>SEM For Complex Survey Data</a:t>
            </a:r>
            <a:endParaRPr lang="en-US" sz="3600" dirty="0"/>
          </a:p>
        </p:txBody>
      </p:sp>
    </p:spTree>
    <p:extLst>
      <p:ext uri="{BB962C8B-B14F-4D97-AF65-F5344CB8AC3E}">
        <p14:creationId xmlns:p14="http://schemas.microsoft.com/office/powerpoint/2010/main" val="206384543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762000"/>
          </a:xfrm>
        </p:spPr>
        <p:txBody>
          <a:bodyPr/>
          <a:lstStyle/>
          <a:p>
            <a:r>
              <a:rPr lang="en-US" dirty="0" smtClean="0"/>
              <a:t>Linear Regression Path Diagram</a:t>
            </a:r>
            <a:endParaRPr lang="en-US"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71600" y="2209798"/>
            <a:ext cx="6404512" cy="3880517"/>
          </a:xfrm>
          <a:prstGeom prst="rect">
            <a:avLst/>
          </a:prstGeom>
        </p:spPr>
      </p:pic>
    </p:spTree>
    <p:extLst>
      <p:ext uri="{BB962C8B-B14F-4D97-AF65-F5344CB8AC3E}">
        <p14:creationId xmlns:p14="http://schemas.microsoft.com/office/powerpoint/2010/main" val="21805407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762000"/>
          </a:xfrm>
        </p:spPr>
        <p:txBody>
          <a:bodyPr/>
          <a:lstStyle/>
          <a:p>
            <a:r>
              <a:rPr lang="en-US" dirty="0" smtClean="0"/>
              <a:t>Linear Regression Syntax</a:t>
            </a:r>
            <a:endParaRPr lang="en-US" dirty="0"/>
          </a:p>
        </p:txBody>
      </p:sp>
      <p:sp>
        <p:nvSpPr>
          <p:cNvPr id="4" name="TextBox 3"/>
          <p:cNvSpPr txBox="1"/>
          <p:nvPr/>
        </p:nvSpPr>
        <p:spPr>
          <a:xfrm>
            <a:off x="304800" y="1458040"/>
            <a:ext cx="3570849" cy="523220"/>
          </a:xfrm>
          <a:prstGeom prst="rect">
            <a:avLst/>
          </a:prstGeom>
          <a:noFill/>
        </p:spPr>
        <p:txBody>
          <a:bodyPr wrap="none" rtlCol="0">
            <a:spAutoFit/>
          </a:bodyPr>
          <a:lstStyle/>
          <a:p>
            <a:r>
              <a:rPr lang="en-US" sz="2800" dirty="0" smtClean="0"/>
              <a:t>Syntax using </a:t>
            </a:r>
            <a:r>
              <a:rPr lang="en-US" sz="2400" b="1" dirty="0" smtClean="0">
                <a:latin typeface="Courier New" panose="02070309020205020404" pitchFamily="49" charset="0"/>
                <a:cs typeface="Courier New" panose="02070309020205020404" pitchFamily="49" charset="0"/>
              </a:rPr>
              <a:t>regress</a:t>
            </a:r>
            <a:r>
              <a:rPr lang="en-US" sz="2800" dirty="0" smtClean="0">
                <a:latin typeface="Courier New" panose="02070309020205020404" pitchFamily="49" charset="0"/>
                <a:cs typeface="Courier New" panose="02070309020205020404" pitchFamily="49" charset="0"/>
              </a:rPr>
              <a:t>:</a:t>
            </a:r>
            <a:endParaRPr lang="en-US" sz="2800" dirty="0">
              <a:latin typeface="Courier New" panose="02070309020205020404" pitchFamily="49" charset="0"/>
              <a:cs typeface="Courier New" panose="02070309020205020404" pitchFamily="49" charset="0"/>
            </a:endParaRPr>
          </a:p>
        </p:txBody>
      </p:sp>
      <p:sp>
        <p:nvSpPr>
          <p:cNvPr id="5" name="TextBox 4"/>
          <p:cNvSpPr txBox="1"/>
          <p:nvPr/>
        </p:nvSpPr>
        <p:spPr>
          <a:xfrm>
            <a:off x="304800" y="3614410"/>
            <a:ext cx="2833468" cy="523220"/>
          </a:xfrm>
          <a:prstGeom prst="rect">
            <a:avLst/>
          </a:prstGeom>
          <a:noFill/>
        </p:spPr>
        <p:txBody>
          <a:bodyPr wrap="none" rtlCol="0">
            <a:spAutoFit/>
          </a:bodyPr>
          <a:lstStyle/>
          <a:p>
            <a:r>
              <a:rPr lang="en-US" sz="2800" dirty="0" smtClean="0"/>
              <a:t>Syntax using </a:t>
            </a:r>
            <a:r>
              <a:rPr lang="en-US" sz="2400" b="1" dirty="0" err="1" smtClean="0">
                <a:latin typeface="Courier New" panose="02070309020205020404" pitchFamily="49" charset="0"/>
                <a:cs typeface="Courier New" panose="02070309020205020404" pitchFamily="49" charset="0"/>
              </a:rPr>
              <a:t>sem</a:t>
            </a:r>
            <a:r>
              <a:rPr lang="en-US" sz="2800" dirty="0" smtClean="0">
                <a:latin typeface="Courier New" panose="02070309020205020404" pitchFamily="49" charset="0"/>
                <a:cs typeface="Courier New" panose="02070309020205020404" pitchFamily="49" charset="0"/>
              </a:rPr>
              <a:t>:</a:t>
            </a:r>
            <a:endParaRPr lang="en-US" sz="2800" dirty="0">
              <a:latin typeface="Courier New" panose="02070309020205020404" pitchFamily="49" charset="0"/>
              <a:cs typeface="Courier New" panose="02070309020205020404" pitchFamily="49" charset="0"/>
            </a:endParaRPr>
          </a:p>
        </p:txBody>
      </p:sp>
      <p:sp>
        <p:nvSpPr>
          <p:cNvPr id="6" name="TextBox 5"/>
          <p:cNvSpPr txBox="1"/>
          <p:nvPr/>
        </p:nvSpPr>
        <p:spPr>
          <a:xfrm>
            <a:off x="594358" y="2009954"/>
            <a:ext cx="7711442" cy="400110"/>
          </a:xfrm>
          <a:prstGeom prst="rect">
            <a:avLst/>
          </a:prstGeom>
          <a:noFill/>
        </p:spPr>
        <p:txBody>
          <a:bodyPr wrap="square" rtlCol="0">
            <a:spAutoFit/>
          </a:bodyPr>
          <a:lstStyle/>
          <a:p>
            <a:r>
              <a:rPr lang="en-US" sz="2000" dirty="0">
                <a:latin typeface="Courier New" panose="02070309020205020404" pitchFamily="49" charset="0"/>
                <a:cs typeface="Courier New" panose="02070309020205020404" pitchFamily="49" charset="0"/>
              </a:rPr>
              <a:t>regress fygpa grants scholarships stipend</a:t>
            </a:r>
          </a:p>
        </p:txBody>
      </p:sp>
      <p:sp>
        <p:nvSpPr>
          <p:cNvPr id="7" name="TextBox 6"/>
          <p:cNvSpPr txBox="1"/>
          <p:nvPr/>
        </p:nvSpPr>
        <p:spPr>
          <a:xfrm>
            <a:off x="594358" y="4137629"/>
            <a:ext cx="8244842" cy="400110"/>
          </a:xfrm>
          <a:prstGeom prst="rect">
            <a:avLst/>
          </a:prstGeom>
          <a:noFill/>
        </p:spPr>
        <p:txBody>
          <a:bodyPr wrap="square" rtlCol="0">
            <a:spAutoFit/>
          </a:bodyPr>
          <a:lstStyle/>
          <a:p>
            <a:r>
              <a:rPr lang="en-US" sz="2000" dirty="0">
                <a:latin typeface="Courier New" panose="02070309020205020404" pitchFamily="49" charset="0"/>
                <a:cs typeface="Courier New" panose="02070309020205020404" pitchFamily="49" charset="0"/>
              </a:rPr>
              <a:t>sem fygpa &lt;- grants scholarships stipend</a:t>
            </a:r>
          </a:p>
        </p:txBody>
      </p:sp>
    </p:spTree>
    <p:extLst>
      <p:ext uri="{BB962C8B-B14F-4D97-AF65-F5344CB8AC3E}">
        <p14:creationId xmlns:p14="http://schemas.microsoft.com/office/powerpoint/2010/main" val="234492416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609600"/>
          </a:xfrm>
        </p:spPr>
        <p:txBody>
          <a:bodyPr>
            <a:normAutofit fontScale="90000"/>
          </a:bodyPr>
          <a:lstStyle/>
          <a:p>
            <a:r>
              <a:rPr lang="en-US" dirty="0" smtClean="0"/>
              <a:t>Linear Regression Results</a:t>
            </a:r>
            <a:endParaRPr lang="en-US" dirty="0"/>
          </a:p>
        </p:txBody>
      </p:sp>
      <p:sp>
        <p:nvSpPr>
          <p:cNvPr id="4" name="TextBox 3"/>
          <p:cNvSpPr txBox="1"/>
          <p:nvPr/>
        </p:nvSpPr>
        <p:spPr>
          <a:xfrm>
            <a:off x="304800" y="1305580"/>
            <a:ext cx="3788345" cy="523220"/>
          </a:xfrm>
          <a:prstGeom prst="rect">
            <a:avLst/>
          </a:prstGeom>
          <a:noFill/>
        </p:spPr>
        <p:txBody>
          <a:bodyPr wrap="none" rtlCol="0">
            <a:spAutoFit/>
          </a:bodyPr>
          <a:lstStyle/>
          <a:p>
            <a:r>
              <a:rPr lang="en-US" sz="2800" dirty="0" smtClean="0"/>
              <a:t>Results using </a:t>
            </a:r>
            <a:r>
              <a:rPr lang="en-US" sz="2400" b="1" dirty="0" smtClean="0">
                <a:latin typeface="Courier New" panose="02070309020205020404" pitchFamily="49" charset="0"/>
                <a:cs typeface="Courier New" panose="02070309020205020404" pitchFamily="49" charset="0"/>
              </a:rPr>
              <a:t>regress</a:t>
            </a:r>
            <a:r>
              <a:rPr lang="en-US" sz="2800" dirty="0" smtClean="0">
                <a:latin typeface="Courier New" panose="02070309020205020404" pitchFamily="49" charset="0"/>
                <a:cs typeface="Courier New" panose="02070309020205020404" pitchFamily="49" charset="0"/>
              </a:rPr>
              <a:t>:</a:t>
            </a:r>
            <a:endParaRPr lang="en-US" sz="2800" dirty="0">
              <a:latin typeface="Courier New" panose="02070309020205020404" pitchFamily="49" charset="0"/>
              <a:cs typeface="Courier New" panose="02070309020205020404" pitchFamily="49" charset="0"/>
            </a:endParaRPr>
          </a:p>
        </p:txBody>
      </p:sp>
      <p:sp>
        <p:nvSpPr>
          <p:cNvPr id="5" name="TextBox 4"/>
          <p:cNvSpPr txBox="1"/>
          <p:nvPr/>
        </p:nvSpPr>
        <p:spPr>
          <a:xfrm>
            <a:off x="304800" y="3568749"/>
            <a:ext cx="2925929" cy="523220"/>
          </a:xfrm>
          <a:prstGeom prst="rect">
            <a:avLst/>
          </a:prstGeom>
          <a:noFill/>
        </p:spPr>
        <p:txBody>
          <a:bodyPr wrap="none" rtlCol="0">
            <a:spAutoFit/>
          </a:bodyPr>
          <a:lstStyle/>
          <a:p>
            <a:r>
              <a:rPr lang="en-US" sz="2800" dirty="0" smtClean="0"/>
              <a:t>Results using </a:t>
            </a:r>
            <a:r>
              <a:rPr lang="en-US" sz="2400" b="1" dirty="0" err="1" smtClean="0">
                <a:latin typeface="Courier New" panose="02070309020205020404" pitchFamily="49" charset="0"/>
                <a:cs typeface="Courier New" panose="02070309020205020404" pitchFamily="49" charset="0"/>
              </a:rPr>
              <a:t>sem</a:t>
            </a:r>
            <a:r>
              <a:rPr lang="en-US" sz="2800" dirty="0" smtClean="0">
                <a:latin typeface="Courier New" panose="02070309020205020404" pitchFamily="49" charset="0"/>
                <a:cs typeface="Courier New" panose="02070309020205020404" pitchFamily="49" charset="0"/>
              </a:rPr>
              <a:t>:</a:t>
            </a:r>
            <a:endParaRPr lang="en-US" sz="2800" dirty="0">
              <a:latin typeface="Courier New" panose="02070309020205020404" pitchFamily="49" charset="0"/>
              <a:cs typeface="Courier New" panose="02070309020205020404" pitchFamily="49" charset="0"/>
            </a:endParaRPr>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8896" y="1885950"/>
            <a:ext cx="7818188" cy="138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4122448"/>
            <a:ext cx="7818188" cy="223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7828281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0"/>
            <a:ext cx="9144000" cy="990600"/>
          </a:xfrm>
        </p:spPr>
        <p:txBody>
          <a:bodyPr>
            <a:normAutofit fontScale="90000"/>
          </a:bodyPr>
          <a:lstStyle/>
          <a:p>
            <a:r>
              <a:rPr lang="en-US" dirty="0" smtClean="0"/>
              <a:t>Continuous Outcome Models Using </a:t>
            </a:r>
            <a:r>
              <a:rPr lang="en-US" b="1" dirty="0" smtClean="0">
                <a:latin typeface="Courier New" panose="02070309020205020404" pitchFamily="49" charset="0"/>
                <a:cs typeface="Courier New" panose="02070309020205020404" pitchFamily="49" charset="0"/>
              </a:rPr>
              <a:t>sem</a:t>
            </a:r>
            <a:endParaRPr lang="en-US" b="1" dirty="0">
              <a:latin typeface="Courier New" panose="02070309020205020404" pitchFamily="49" charset="0"/>
              <a:cs typeface="Courier New" panose="02070309020205020404" pitchFamily="49" charset="0"/>
            </a:endParaRPr>
          </a:p>
        </p:txBody>
      </p:sp>
      <p:sp>
        <p:nvSpPr>
          <p:cNvPr id="3" name="Content Placeholder 2"/>
          <p:cNvSpPr>
            <a:spLocks noGrp="1"/>
          </p:cNvSpPr>
          <p:nvPr>
            <p:ph idx="1"/>
          </p:nvPr>
        </p:nvSpPr>
        <p:spPr>
          <a:xfrm>
            <a:off x="457200" y="1828800"/>
            <a:ext cx="8229600" cy="4800600"/>
          </a:xfrm>
        </p:spPr>
        <p:txBody>
          <a:bodyPr>
            <a:normAutofit fontScale="85000" lnSpcReduction="20000"/>
          </a:bodyPr>
          <a:lstStyle/>
          <a:p>
            <a:r>
              <a:rPr lang="en-US" sz="3600" dirty="0" smtClean="0"/>
              <a:t>Example Data</a:t>
            </a:r>
          </a:p>
          <a:p>
            <a:r>
              <a:rPr lang="en-US" sz="3600" dirty="0" smtClean="0"/>
              <a:t>Means</a:t>
            </a:r>
          </a:p>
          <a:p>
            <a:r>
              <a:rPr lang="en-US" sz="3600" dirty="0" smtClean="0"/>
              <a:t>Correlation</a:t>
            </a:r>
            <a:endParaRPr lang="en-US" sz="3600" dirty="0"/>
          </a:p>
          <a:p>
            <a:r>
              <a:rPr lang="en-US" sz="3600" dirty="0" smtClean="0"/>
              <a:t>Linear Regression</a:t>
            </a:r>
          </a:p>
          <a:p>
            <a:r>
              <a:rPr lang="en-US" sz="3600" b="1" dirty="0" smtClean="0"/>
              <a:t>Multivariate Regression</a:t>
            </a:r>
          </a:p>
          <a:p>
            <a:r>
              <a:rPr lang="en-US" sz="3600" dirty="0" smtClean="0"/>
              <a:t>Path Analysis and Mediation</a:t>
            </a:r>
          </a:p>
          <a:p>
            <a:r>
              <a:rPr lang="en-US" sz="3600" dirty="0" smtClean="0"/>
              <a:t>Confirmatory Factor Analysis (CFA)</a:t>
            </a:r>
          </a:p>
          <a:p>
            <a:r>
              <a:rPr lang="en-US" sz="3600" dirty="0" smtClean="0"/>
              <a:t>Structural Equation Models (SEM)</a:t>
            </a:r>
          </a:p>
          <a:p>
            <a:r>
              <a:rPr lang="en-US" sz="3600" dirty="0" smtClean="0"/>
              <a:t>Multi-group SEM</a:t>
            </a:r>
          </a:p>
          <a:p>
            <a:r>
              <a:rPr lang="en-US" sz="3600" dirty="0" smtClean="0"/>
              <a:t>SEM For Complex Survey Data</a:t>
            </a:r>
            <a:endParaRPr lang="en-US" sz="3600" dirty="0"/>
          </a:p>
        </p:txBody>
      </p:sp>
    </p:spTree>
    <p:extLst>
      <p:ext uri="{BB962C8B-B14F-4D97-AF65-F5344CB8AC3E}">
        <p14:creationId xmlns:p14="http://schemas.microsoft.com/office/powerpoint/2010/main" val="81437274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762000"/>
          </a:xfrm>
        </p:spPr>
        <p:txBody>
          <a:bodyPr>
            <a:normAutofit fontScale="90000"/>
          </a:bodyPr>
          <a:lstStyle/>
          <a:p>
            <a:r>
              <a:rPr lang="en-US" dirty="0" smtClean="0"/>
              <a:t>Multivariate Regression Path Diagram</a:t>
            </a:r>
            <a:endParaRPr lang="en-US"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8200" y="2057400"/>
            <a:ext cx="7239000" cy="3909643"/>
          </a:xfrm>
          <a:prstGeom prst="rect">
            <a:avLst/>
          </a:prstGeom>
        </p:spPr>
      </p:pic>
    </p:spTree>
    <p:extLst>
      <p:ext uri="{BB962C8B-B14F-4D97-AF65-F5344CB8AC3E}">
        <p14:creationId xmlns:p14="http://schemas.microsoft.com/office/powerpoint/2010/main" val="33629292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Differences Between </a:t>
            </a:r>
            <a:r>
              <a:rPr lang="en-US" b="1" dirty="0">
                <a:latin typeface="Courier New" panose="02070309020205020404" pitchFamily="49" charset="0"/>
                <a:cs typeface="Courier New" panose="02070309020205020404" pitchFamily="49" charset="0"/>
              </a:rPr>
              <a:t>sem</a:t>
            </a:r>
            <a:r>
              <a:rPr lang="en-US" dirty="0"/>
              <a:t> and </a:t>
            </a:r>
            <a:r>
              <a:rPr lang="en-US" b="1" dirty="0">
                <a:latin typeface="Courier New" panose="02070309020205020404" pitchFamily="49" charset="0"/>
                <a:cs typeface="Courier New" panose="02070309020205020404" pitchFamily="49" charset="0"/>
              </a:rPr>
              <a:t>gsem</a:t>
            </a:r>
            <a:endParaRPr lang="en-US" dirty="0"/>
          </a:p>
        </p:txBody>
      </p:sp>
      <p:sp>
        <p:nvSpPr>
          <p:cNvPr id="3" name="Content Placeholder 2"/>
          <p:cNvSpPr>
            <a:spLocks noGrp="1"/>
          </p:cNvSpPr>
          <p:nvPr>
            <p:ph idx="1"/>
          </p:nvPr>
        </p:nvSpPr>
        <p:spPr/>
        <p:txBody>
          <a:bodyPr>
            <a:normAutofit/>
          </a:bodyPr>
          <a:lstStyle/>
          <a:p>
            <a:r>
              <a:rPr lang="en-US" b="1" dirty="0" smtClean="0">
                <a:latin typeface="Courier New" panose="02070309020205020404" pitchFamily="49" charset="0"/>
                <a:cs typeface="Courier New" panose="02070309020205020404" pitchFamily="49" charset="0"/>
              </a:rPr>
              <a:t>gsem</a:t>
            </a:r>
            <a:r>
              <a:rPr lang="en-US" dirty="0" smtClean="0"/>
              <a:t> features not available with </a:t>
            </a:r>
            <a:r>
              <a:rPr lang="en-US" b="1" dirty="0" smtClean="0">
                <a:latin typeface="Courier New" panose="02070309020205020404" pitchFamily="49" charset="0"/>
                <a:cs typeface="Courier New" panose="02070309020205020404" pitchFamily="49" charset="0"/>
              </a:rPr>
              <a:t>sem</a:t>
            </a:r>
            <a:r>
              <a:rPr lang="en-US" dirty="0" smtClean="0"/>
              <a:t>:</a:t>
            </a:r>
          </a:p>
          <a:p>
            <a:pPr lvl="1"/>
            <a:r>
              <a:rPr lang="en-US" dirty="0"/>
              <a:t>Generalized-linear response variables</a:t>
            </a:r>
          </a:p>
          <a:p>
            <a:pPr lvl="1"/>
            <a:r>
              <a:rPr lang="en-US" dirty="0"/>
              <a:t>Multilevel models</a:t>
            </a:r>
          </a:p>
          <a:p>
            <a:pPr lvl="1"/>
            <a:r>
              <a:rPr lang="en-US" dirty="0"/>
              <a:t>Factor-variable notation may be used</a:t>
            </a:r>
          </a:p>
          <a:p>
            <a:pPr lvl="1"/>
            <a:r>
              <a:rPr lang="en-US" dirty="0"/>
              <a:t>Equation-wise deletion of observations with missing values</a:t>
            </a:r>
          </a:p>
          <a:p>
            <a:pPr lvl="1"/>
            <a:r>
              <a:rPr lang="en-US" dirty="0" smtClean="0"/>
              <a:t>contrast</a:t>
            </a:r>
            <a:r>
              <a:rPr lang="en-US" dirty="0"/>
              <a:t>, and pwcompare command may be </a:t>
            </a:r>
            <a:r>
              <a:rPr lang="en-US" dirty="0" smtClean="0"/>
              <a:t>used after </a:t>
            </a:r>
            <a:r>
              <a:rPr lang="en-US" dirty="0"/>
              <a:t>gsem</a:t>
            </a:r>
          </a:p>
        </p:txBody>
      </p:sp>
    </p:spTree>
    <p:extLst>
      <p:ext uri="{BB962C8B-B14F-4D97-AF65-F5344CB8AC3E}">
        <p14:creationId xmlns:p14="http://schemas.microsoft.com/office/powerpoint/2010/main" val="415166429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762000"/>
          </a:xfrm>
        </p:spPr>
        <p:txBody>
          <a:bodyPr>
            <a:normAutofit/>
          </a:bodyPr>
          <a:lstStyle/>
          <a:p>
            <a:r>
              <a:rPr lang="en-US" dirty="0" smtClean="0"/>
              <a:t>Multivariate Regression Syntax</a:t>
            </a:r>
            <a:endParaRPr lang="en-US" dirty="0"/>
          </a:p>
        </p:txBody>
      </p:sp>
      <p:sp>
        <p:nvSpPr>
          <p:cNvPr id="4" name="TextBox 3"/>
          <p:cNvSpPr txBox="1"/>
          <p:nvPr/>
        </p:nvSpPr>
        <p:spPr>
          <a:xfrm>
            <a:off x="304800" y="1458040"/>
            <a:ext cx="3202159" cy="523220"/>
          </a:xfrm>
          <a:prstGeom prst="rect">
            <a:avLst/>
          </a:prstGeom>
          <a:noFill/>
        </p:spPr>
        <p:txBody>
          <a:bodyPr wrap="none" rtlCol="0">
            <a:spAutoFit/>
          </a:bodyPr>
          <a:lstStyle/>
          <a:p>
            <a:r>
              <a:rPr lang="en-US" sz="2800" dirty="0" smtClean="0"/>
              <a:t>Syntax using </a:t>
            </a:r>
            <a:r>
              <a:rPr lang="en-US" sz="2400" b="1" dirty="0" err="1" smtClean="0">
                <a:latin typeface="Courier New" panose="02070309020205020404" pitchFamily="49" charset="0"/>
                <a:cs typeface="Courier New" panose="02070309020205020404" pitchFamily="49" charset="0"/>
              </a:rPr>
              <a:t>mvreg</a:t>
            </a:r>
            <a:r>
              <a:rPr lang="en-US" sz="2800" dirty="0" smtClean="0">
                <a:latin typeface="Courier New" panose="02070309020205020404" pitchFamily="49" charset="0"/>
                <a:cs typeface="Courier New" panose="02070309020205020404" pitchFamily="49" charset="0"/>
              </a:rPr>
              <a:t>:</a:t>
            </a:r>
            <a:endParaRPr lang="en-US" sz="2800" dirty="0">
              <a:latin typeface="Courier New" panose="02070309020205020404" pitchFamily="49" charset="0"/>
              <a:cs typeface="Courier New" panose="02070309020205020404" pitchFamily="49" charset="0"/>
            </a:endParaRPr>
          </a:p>
        </p:txBody>
      </p:sp>
      <p:sp>
        <p:nvSpPr>
          <p:cNvPr id="5" name="TextBox 4"/>
          <p:cNvSpPr txBox="1"/>
          <p:nvPr/>
        </p:nvSpPr>
        <p:spPr>
          <a:xfrm>
            <a:off x="304800" y="3614410"/>
            <a:ext cx="2833468" cy="523220"/>
          </a:xfrm>
          <a:prstGeom prst="rect">
            <a:avLst/>
          </a:prstGeom>
          <a:noFill/>
        </p:spPr>
        <p:txBody>
          <a:bodyPr wrap="none" rtlCol="0">
            <a:spAutoFit/>
          </a:bodyPr>
          <a:lstStyle/>
          <a:p>
            <a:r>
              <a:rPr lang="en-US" sz="2800" dirty="0" smtClean="0"/>
              <a:t>Syntax using </a:t>
            </a:r>
            <a:r>
              <a:rPr lang="en-US" sz="2400" b="1" dirty="0" err="1" smtClean="0">
                <a:latin typeface="Courier New" panose="02070309020205020404" pitchFamily="49" charset="0"/>
                <a:cs typeface="Courier New" panose="02070309020205020404" pitchFamily="49" charset="0"/>
              </a:rPr>
              <a:t>sem</a:t>
            </a:r>
            <a:r>
              <a:rPr lang="en-US" sz="2800" dirty="0" smtClean="0">
                <a:latin typeface="Courier New" panose="02070309020205020404" pitchFamily="49" charset="0"/>
                <a:cs typeface="Courier New" panose="02070309020205020404" pitchFamily="49" charset="0"/>
              </a:rPr>
              <a:t>:</a:t>
            </a:r>
            <a:endParaRPr lang="en-US" sz="2800" dirty="0">
              <a:latin typeface="Courier New" panose="02070309020205020404" pitchFamily="49" charset="0"/>
              <a:cs typeface="Courier New" panose="02070309020205020404" pitchFamily="49" charset="0"/>
            </a:endParaRPr>
          </a:p>
        </p:txBody>
      </p:sp>
      <p:sp>
        <p:nvSpPr>
          <p:cNvPr id="6" name="TextBox 5"/>
          <p:cNvSpPr txBox="1"/>
          <p:nvPr/>
        </p:nvSpPr>
        <p:spPr>
          <a:xfrm>
            <a:off x="594358" y="2009954"/>
            <a:ext cx="7711442" cy="400110"/>
          </a:xfrm>
          <a:prstGeom prst="rect">
            <a:avLst/>
          </a:prstGeom>
          <a:noFill/>
        </p:spPr>
        <p:txBody>
          <a:bodyPr wrap="square" rtlCol="0">
            <a:spAutoFit/>
          </a:bodyPr>
          <a:lstStyle/>
          <a:p>
            <a:r>
              <a:rPr lang="en-US" sz="2000" dirty="0">
                <a:latin typeface="Courier New" panose="02070309020205020404" pitchFamily="49" charset="0"/>
                <a:cs typeface="Courier New" panose="02070309020205020404" pitchFamily="49" charset="0"/>
              </a:rPr>
              <a:t>mvreg grants scholarships = satv satq hsgpa</a:t>
            </a:r>
          </a:p>
        </p:txBody>
      </p:sp>
      <p:sp>
        <p:nvSpPr>
          <p:cNvPr id="7" name="TextBox 6"/>
          <p:cNvSpPr txBox="1"/>
          <p:nvPr/>
        </p:nvSpPr>
        <p:spPr>
          <a:xfrm>
            <a:off x="594358" y="4137629"/>
            <a:ext cx="8244842" cy="2554545"/>
          </a:xfrm>
          <a:prstGeom prst="rect">
            <a:avLst/>
          </a:prstGeom>
          <a:noFill/>
        </p:spPr>
        <p:txBody>
          <a:bodyPr wrap="square" rtlCol="0">
            <a:spAutoFit/>
          </a:bodyPr>
          <a:lstStyle/>
          <a:p>
            <a:r>
              <a:rPr lang="en-US" sz="2000" dirty="0">
                <a:latin typeface="Courier New" panose="02070309020205020404" pitchFamily="49" charset="0"/>
                <a:cs typeface="Courier New" panose="02070309020205020404" pitchFamily="49" charset="0"/>
              </a:rPr>
              <a:t>sem (grants scholarships &lt;- satv satq hsgpa</a:t>
            </a:r>
            <a:r>
              <a:rPr lang="en-US" sz="2000" dirty="0" smtClean="0">
                <a:latin typeface="Courier New" panose="02070309020205020404" pitchFamily="49" charset="0"/>
                <a:cs typeface="Courier New" panose="02070309020205020404" pitchFamily="49" charset="0"/>
              </a:rPr>
              <a:t>),</a:t>
            </a:r>
            <a:r>
              <a:rPr lang="en-US" sz="2000" dirty="0">
                <a:latin typeface="Courier New" panose="02070309020205020404" pitchFamily="49" charset="0"/>
                <a:cs typeface="Courier New" panose="02070309020205020404" pitchFamily="49" charset="0"/>
              </a:rPr>
              <a:t>	///</a:t>
            </a:r>
          </a:p>
          <a:p>
            <a:r>
              <a:rPr lang="en-US" sz="2000" dirty="0" smtClean="0">
                <a:latin typeface="Courier New" panose="02070309020205020404" pitchFamily="49" charset="0"/>
                <a:cs typeface="Courier New" panose="02070309020205020404" pitchFamily="49" charset="0"/>
              </a:rPr>
              <a:t>    cov(e.scholarships*e.grants)</a:t>
            </a:r>
          </a:p>
          <a:p>
            <a:endParaRPr lang="en-US" sz="2000" dirty="0">
              <a:latin typeface="Courier New" panose="02070309020205020404" pitchFamily="49" charset="0"/>
              <a:cs typeface="Courier New" panose="02070309020205020404" pitchFamily="49" charset="0"/>
            </a:endParaRPr>
          </a:p>
          <a:p>
            <a:endParaRPr lang="en-US" sz="2000" dirty="0" smtClean="0">
              <a:latin typeface="Courier New" panose="02070309020205020404" pitchFamily="49" charset="0"/>
              <a:cs typeface="Courier New" panose="02070309020205020404" pitchFamily="49" charset="0"/>
            </a:endParaRPr>
          </a:p>
          <a:p>
            <a:r>
              <a:rPr lang="en-US" sz="2000" dirty="0">
                <a:latin typeface="Courier New" panose="02070309020205020404" pitchFamily="49" charset="0"/>
                <a:cs typeface="Courier New" panose="02070309020205020404" pitchFamily="49" charset="0"/>
              </a:rPr>
              <a:t>sem (grants       &lt;- satv satq hsgpa)		///</a:t>
            </a:r>
          </a:p>
          <a:p>
            <a:r>
              <a:rPr lang="en-US" sz="2000" dirty="0" smtClean="0">
                <a:latin typeface="Courier New" panose="02070309020205020404" pitchFamily="49" charset="0"/>
                <a:cs typeface="Courier New" panose="02070309020205020404" pitchFamily="49" charset="0"/>
              </a:rPr>
              <a:t>    (</a:t>
            </a:r>
            <a:r>
              <a:rPr lang="en-US" sz="2000" dirty="0">
                <a:latin typeface="Courier New" panose="02070309020205020404" pitchFamily="49" charset="0"/>
                <a:cs typeface="Courier New" panose="02070309020205020404" pitchFamily="49" charset="0"/>
              </a:rPr>
              <a:t>scholarships &lt;- satv satq hsgpa),		///</a:t>
            </a:r>
          </a:p>
          <a:p>
            <a:r>
              <a:rPr lang="en-US" sz="2000" dirty="0" smtClean="0">
                <a:latin typeface="Courier New" panose="02070309020205020404" pitchFamily="49" charset="0"/>
                <a:cs typeface="Courier New" panose="02070309020205020404" pitchFamily="49" charset="0"/>
              </a:rPr>
              <a:t>    cov(e.scholarships*e.grants</a:t>
            </a:r>
            <a:r>
              <a:rPr lang="en-US" sz="2000" dirty="0">
                <a:latin typeface="Courier New" panose="02070309020205020404" pitchFamily="49" charset="0"/>
                <a:cs typeface="Courier New" panose="02070309020205020404" pitchFamily="49" charset="0"/>
              </a:rPr>
              <a:t>)</a:t>
            </a:r>
          </a:p>
          <a:p>
            <a:r>
              <a:rPr lang="en-US" sz="2000" dirty="0" smtClean="0">
                <a:latin typeface="Courier New" panose="02070309020205020404" pitchFamily="49" charset="0"/>
                <a:cs typeface="Courier New" panose="02070309020205020404" pitchFamily="49" charset="0"/>
              </a:rPr>
              <a:t>	</a:t>
            </a:r>
            <a:endParaRPr lang="en-US" sz="20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99656234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609600"/>
          </a:xfrm>
        </p:spPr>
        <p:txBody>
          <a:bodyPr>
            <a:normAutofit fontScale="90000"/>
          </a:bodyPr>
          <a:lstStyle/>
          <a:p>
            <a:r>
              <a:rPr lang="en-US" dirty="0" smtClean="0"/>
              <a:t>Multivariate Regression Results</a:t>
            </a:r>
            <a:endParaRPr lang="en-US" dirty="0"/>
          </a:p>
        </p:txBody>
      </p:sp>
      <p:sp>
        <p:nvSpPr>
          <p:cNvPr id="4" name="TextBox 3"/>
          <p:cNvSpPr txBox="1"/>
          <p:nvPr/>
        </p:nvSpPr>
        <p:spPr>
          <a:xfrm>
            <a:off x="304800" y="1483340"/>
            <a:ext cx="3294620" cy="523220"/>
          </a:xfrm>
          <a:prstGeom prst="rect">
            <a:avLst/>
          </a:prstGeom>
          <a:noFill/>
        </p:spPr>
        <p:txBody>
          <a:bodyPr wrap="none" rtlCol="0">
            <a:spAutoFit/>
          </a:bodyPr>
          <a:lstStyle/>
          <a:p>
            <a:r>
              <a:rPr lang="en-US" sz="2800" dirty="0" smtClean="0"/>
              <a:t>Results using </a:t>
            </a:r>
            <a:r>
              <a:rPr lang="en-US" sz="2400" b="1" dirty="0" err="1" smtClean="0">
                <a:latin typeface="Courier New" panose="02070309020205020404" pitchFamily="49" charset="0"/>
                <a:cs typeface="Courier New" panose="02070309020205020404" pitchFamily="49" charset="0"/>
              </a:rPr>
              <a:t>mvreg</a:t>
            </a:r>
            <a:r>
              <a:rPr lang="en-US" sz="2800" dirty="0" smtClean="0">
                <a:latin typeface="Courier New" panose="02070309020205020404" pitchFamily="49" charset="0"/>
                <a:cs typeface="Courier New" panose="02070309020205020404" pitchFamily="49" charset="0"/>
              </a:rPr>
              <a:t>:</a:t>
            </a:r>
            <a:endParaRPr lang="en-US" sz="2800" dirty="0">
              <a:latin typeface="Courier New" panose="02070309020205020404" pitchFamily="49" charset="0"/>
              <a:cs typeface="Courier New" panose="02070309020205020404" pitchFamily="49" charset="0"/>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2112446"/>
            <a:ext cx="7620000" cy="2511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0080552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609600"/>
          </a:xfrm>
        </p:spPr>
        <p:txBody>
          <a:bodyPr>
            <a:normAutofit fontScale="90000"/>
          </a:bodyPr>
          <a:lstStyle/>
          <a:p>
            <a:r>
              <a:rPr lang="en-US" dirty="0" smtClean="0"/>
              <a:t>Multivariate Regression Results</a:t>
            </a:r>
            <a:endParaRPr lang="en-US" dirty="0"/>
          </a:p>
        </p:txBody>
      </p:sp>
      <p:sp>
        <p:nvSpPr>
          <p:cNvPr id="5" name="TextBox 4"/>
          <p:cNvSpPr txBox="1"/>
          <p:nvPr/>
        </p:nvSpPr>
        <p:spPr>
          <a:xfrm>
            <a:off x="335280" y="1612910"/>
            <a:ext cx="2925929" cy="523220"/>
          </a:xfrm>
          <a:prstGeom prst="rect">
            <a:avLst/>
          </a:prstGeom>
          <a:noFill/>
        </p:spPr>
        <p:txBody>
          <a:bodyPr wrap="none" rtlCol="0">
            <a:spAutoFit/>
          </a:bodyPr>
          <a:lstStyle/>
          <a:p>
            <a:r>
              <a:rPr lang="en-US" sz="2800" dirty="0" smtClean="0"/>
              <a:t>Results using </a:t>
            </a:r>
            <a:r>
              <a:rPr lang="en-US" sz="2400" b="1" dirty="0" err="1" smtClean="0">
                <a:latin typeface="Courier New" panose="02070309020205020404" pitchFamily="49" charset="0"/>
                <a:cs typeface="Courier New" panose="02070309020205020404" pitchFamily="49" charset="0"/>
              </a:rPr>
              <a:t>sem</a:t>
            </a:r>
            <a:r>
              <a:rPr lang="en-US" sz="2800" dirty="0" smtClean="0">
                <a:latin typeface="Courier New" panose="02070309020205020404" pitchFamily="49" charset="0"/>
                <a:cs typeface="Courier New" panose="02070309020205020404" pitchFamily="49" charset="0"/>
              </a:rPr>
              <a:t>:</a:t>
            </a:r>
            <a:endParaRPr lang="en-US" sz="2800" dirty="0">
              <a:latin typeface="Courier New" panose="02070309020205020404" pitchFamily="49" charset="0"/>
              <a:cs typeface="Courier New" panose="02070309020205020404" pitchFamily="49" charset="0"/>
            </a:endParaRP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2166610"/>
            <a:ext cx="7655372" cy="3869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7343357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0"/>
            <a:ext cx="9144000" cy="990600"/>
          </a:xfrm>
        </p:spPr>
        <p:txBody>
          <a:bodyPr>
            <a:normAutofit fontScale="90000"/>
          </a:bodyPr>
          <a:lstStyle/>
          <a:p>
            <a:r>
              <a:rPr lang="en-US" dirty="0" smtClean="0"/>
              <a:t>Continuous Outcome Models Using </a:t>
            </a:r>
            <a:r>
              <a:rPr lang="en-US" b="1" dirty="0" smtClean="0">
                <a:latin typeface="Courier New" panose="02070309020205020404" pitchFamily="49" charset="0"/>
                <a:cs typeface="Courier New" panose="02070309020205020404" pitchFamily="49" charset="0"/>
              </a:rPr>
              <a:t>sem</a:t>
            </a:r>
            <a:endParaRPr lang="en-US" b="1" dirty="0">
              <a:latin typeface="Courier New" panose="02070309020205020404" pitchFamily="49" charset="0"/>
              <a:cs typeface="Courier New" panose="02070309020205020404" pitchFamily="49" charset="0"/>
            </a:endParaRPr>
          </a:p>
        </p:txBody>
      </p:sp>
      <p:sp>
        <p:nvSpPr>
          <p:cNvPr id="3" name="Content Placeholder 2"/>
          <p:cNvSpPr>
            <a:spLocks noGrp="1"/>
          </p:cNvSpPr>
          <p:nvPr>
            <p:ph idx="1"/>
          </p:nvPr>
        </p:nvSpPr>
        <p:spPr>
          <a:xfrm>
            <a:off x="457200" y="1828800"/>
            <a:ext cx="8229600" cy="4800600"/>
          </a:xfrm>
        </p:spPr>
        <p:txBody>
          <a:bodyPr>
            <a:normAutofit fontScale="85000" lnSpcReduction="20000"/>
          </a:bodyPr>
          <a:lstStyle/>
          <a:p>
            <a:r>
              <a:rPr lang="en-US" sz="3600" dirty="0" smtClean="0"/>
              <a:t>Example Data</a:t>
            </a:r>
          </a:p>
          <a:p>
            <a:r>
              <a:rPr lang="en-US" sz="3600" dirty="0" smtClean="0"/>
              <a:t>Means</a:t>
            </a:r>
          </a:p>
          <a:p>
            <a:r>
              <a:rPr lang="en-US" sz="3600" dirty="0" smtClean="0"/>
              <a:t>Correlation</a:t>
            </a:r>
            <a:endParaRPr lang="en-US" sz="3600" dirty="0"/>
          </a:p>
          <a:p>
            <a:r>
              <a:rPr lang="en-US" sz="3600" dirty="0" smtClean="0"/>
              <a:t>Linear Regression</a:t>
            </a:r>
          </a:p>
          <a:p>
            <a:r>
              <a:rPr lang="en-US" sz="3600" dirty="0" smtClean="0"/>
              <a:t>Multivariate Regression</a:t>
            </a:r>
          </a:p>
          <a:p>
            <a:r>
              <a:rPr lang="en-US" sz="3600" b="1" dirty="0" smtClean="0"/>
              <a:t>Path Analysis and Mediation</a:t>
            </a:r>
          </a:p>
          <a:p>
            <a:r>
              <a:rPr lang="en-US" sz="3600" dirty="0" smtClean="0"/>
              <a:t>Confirmatory Factor Analysis (CFA)</a:t>
            </a:r>
          </a:p>
          <a:p>
            <a:r>
              <a:rPr lang="en-US" sz="3600" dirty="0" smtClean="0"/>
              <a:t>Structural Equation Models (SEM)</a:t>
            </a:r>
          </a:p>
          <a:p>
            <a:r>
              <a:rPr lang="en-US" sz="3600" dirty="0" smtClean="0"/>
              <a:t>Multi-group SEM</a:t>
            </a:r>
          </a:p>
          <a:p>
            <a:r>
              <a:rPr lang="en-US" sz="3600" dirty="0" smtClean="0"/>
              <a:t>SEM For Complex Survey Data</a:t>
            </a:r>
            <a:endParaRPr lang="en-US" sz="3600" dirty="0"/>
          </a:p>
        </p:txBody>
      </p:sp>
    </p:spTree>
    <p:extLst>
      <p:ext uri="{BB962C8B-B14F-4D97-AF65-F5344CB8AC3E}">
        <p14:creationId xmlns:p14="http://schemas.microsoft.com/office/powerpoint/2010/main" val="88823970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762000"/>
          </a:xfrm>
        </p:spPr>
        <p:txBody>
          <a:bodyPr>
            <a:normAutofit/>
          </a:bodyPr>
          <a:lstStyle/>
          <a:p>
            <a:r>
              <a:rPr lang="en-US" dirty="0" smtClean="0"/>
              <a:t>Path Analysis Diagram</a:t>
            </a: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27760" y="1844040"/>
            <a:ext cx="7391400" cy="4148332"/>
          </a:xfrm>
          <a:prstGeom prst="rect">
            <a:avLst/>
          </a:prstGeom>
        </p:spPr>
      </p:pic>
    </p:spTree>
    <p:extLst>
      <p:ext uri="{BB962C8B-B14F-4D97-AF65-F5344CB8AC3E}">
        <p14:creationId xmlns:p14="http://schemas.microsoft.com/office/powerpoint/2010/main" val="68029070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609600"/>
          </a:xfrm>
        </p:spPr>
        <p:txBody>
          <a:bodyPr>
            <a:normAutofit fontScale="90000"/>
          </a:bodyPr>
          <a:lstStyle/>
          <a:p>
            <a:r>
              <a:rPr lang="en-US" dirty="0" smtClean="0"/>
              <a:t>Path Analysis Results</a:t>
            </a:r>
            <a:endParaRPr lang="en-US" dirty="0"/>
          </a:p>
        </p:txBody>
      </p:sp>
      <p:sp>
        <p:nvSpPr>
          <p:cNvPr id="5" name="TextBox 4"/>
          <p:cNvSpPr txBox="1"/>
          <p:nvPr/>
        </p:nvSpPr>
        <p:spPr>
          <a:xfrm>
            <a:off x="335280" y="1797576"/>
            <a:ext cx="8180445" cy="369332"/>
          </a:xfrm>
          <a:prstGeom prst="rect">
            <a:avLst/>
          </a:prstGeom>
          <a:noFill/>
        </p:spPr>
        <p:txBody>
          <a:bodyPr wrap="none" rtlCol="0">
            <a:spAutoFit/>
          </a:bodyPr>
          <a:lstStyle/>
          <a:p>
            <a:r>
              <a:rPr lang="en-US" b="1" dirty="0">
                <a:latin typeface="Courier New" panose="02070309020205020404" pitchFamily="49" charset="0"/>
                <a:cs typeface="Courier New" panose="02070309020205020404" pitchFamily="49" charset="0"/>
              </a:rPr>
              <a:t>sem (fygpa &lt;- hsgpa scholarships) (scholarships &lt;- hsgpa) </a:t>
            </a: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3102" y="2667000"/>
            <a:ext cx="7924800" cy="2960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170352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762000"/>
          </a:xfrm>
        </p:spPr>
        <p:txBody>
          <a:bodyPr>
            <a:normAutofit/>
          </a:bodyPr>
          <a:lstStyle/>
          <a:p>
            <a:r>
              <a:rPr lang="en-US" dirty="0" smtClean="0"/>
              <a:t>Mediation Analysis</a:t>
            </a:r>
            <a:endParaRPr lang="en-US" dirty="0"/>
          </a:p>
        </p:txBody>
      </p:sp>
      <p:sp>
        <p:nvSpPr>
          <p:cNvPr id="6" name="TextBox 5"/>
          <p:cNvSpPr txBox="1"/>
          <p:nvPr/>
        </p:nvSpPr>
        <p:spPr>
          <a:xfrm>
            <a:off x="579120" y="1965064"/>
            <a:ext cx="3145285" cy="707886"/>
          </a:xfrm>
          <a:prstGeom prst="rect">
            <a:avLst/>
          </a:prstGeom>
          <a:noFill/>
        </p:spPr>
        <p:txBody>
          <a:bodyPr wrap="none" rtlCol="0">
            <a:spAutoFit/>
          </a:bodyPr>
          <a:lstStyle/>
          <a:p>
            <a:r>
              <a:rPr lang="en-US" sz="2000" b="1" u="sng" dirty="0" smtClean="0"/>
              <a:t>Total Effect </a:t>
            </a:r>
            <a:r>
              <a:rPr lang="en-US" sz="2000" dirty="0" smtClean="0"/>
              <a:t>(c) of high </a:t>
            </a:r>
          </a:p>
          <a:p>
            <a:r>
              <a:rPr lang="en-US" sz="2000" dirty="0"/>
              <a:t>s</a:t>
            </a:r>
            <a:r>
              <a:rPr lang="en-US" sz="2000" dirty="0" smtClean="0"/>
              <a:t>chool GPA on first year GPA</a:t>
            </a:r>
            <a:endParaRPr lang="en-US" sz="2000" dirty="0"/>
          </a:p>
        </p:txBody>
      </p:sp>
      <p:sp>
        <p:nvSpPr>
          <p:cNvPr id="7" name="TextBox 6"/>
          <p:cNvSpPr txBox="1"/>
          <p:nvPr/>
        </p:nvSpPr>
        <p:spPr>
          <a:xfrm>
            <a:off x="579120" y="3547541"/>
            <a:ext cx="3810467" cy="1015663"/>
          </a:xfrm>
          <a:prstGeom prst="rect">
            <a:avLst/>
          </a:prstGeom>
          <a:noFill/>
        </p:spPr>
        <p:txBody>
          <a:bodyPr wrap="none" rtlCol="0">
            <a:spAutoFit/>
          </a:bodyPr>
          <a:lstStyle/>
          <a:p>
            <a:r>
              <a:rPr lang="en-US" sz="2000" b="1" u="sng" dirty="0" smtClean="0"/>
              <a:t>Indirect Effect </a:t>
            </a:r>
            <a:r>
              <a:rPr lang="en-US" sz="2000" dirty="0" smtClean="0"/>
              <a:t>(a &amp; b) of high </a:t>
            </a:r>
          </a:p>
          <a:p>
            <a:r>
              <a:rPr lang="en-US" sz="2000" dirty="0"/>
              <a:t>s</a:t>
            </a:r>
            <a:r>
              <a:rPr lang="en-US" sz="2000" dirty="0" smtClean="0"/>
              <a:t>chool GPA on first year GPA</a:t>
            </a:r>
          </a:p>
          <a:p>
            <a:r>
              <a:rPr lang="en-US" sz="2000" dirty="0"/>
              <a:t>t</a:t>
            </a:r>
            <a:r>
              <a:rPr lang="en-US" sz="2000" dirty="0" smtClean="0"/>
              <a:t>hrough the </a:t>
            </a:r>
            <a:r>
              <a:rPr lang="en-US" sz="2000" i="1" dirty="0" smtClean="0"/>
              <a:t>mediator</a:t>
            </a:r>
            <a:r>
              <a:rPr lang="en-US" sz="2000" dirty="0" smtClean="0"/>
              <a:t> scholarships</a:t>
            </a:r>
            <a:endParaRPr lang="en-US" sz="2000" dirty="0"/>
          </a:p>
        </p:txBody>
      </p:sp>
      <p:sp>
        <p:nvSpPr>
          <p:cNvPr id="8" name="TextBox 7"/>
          <p:cNvSpPr txBox="1"/>
          <p:nvPr/>
        </p:nvSpPr>
        <p:spPr>
          <a:xfrm>
            <a:off x="579120" y="4819307"/>
            <a:ext cx="3127651" cy="707886"/>
          </a:xfrm>
          <a:prstGeom prst="rect">
            <a:avLst/>
          </a:prstGeom>
          <a:noFill/>
        </p:spPr>
        <p:txBody>
          <a:bodyPr wrap="none" rtlCol="0">
            <a:spAutoFit/>
          </a:bodyPr>
          <a:lstStyle/>
          <a:p>
            <a:r>
              <a:rPr lang="en-US" sz="2000" b="1" u="sng" dirty="0" smtClean="0"/>
              <a:t>Direct Effect </a:t>
            </a:r>
            <a:r>
              <a:rPr lang="en-US" sz="2000" dirty="0" smtClean="0"/>
              <a:t>(c’) of high </a:t>
            </a:r>
          </a:p>
          <a:p>
            <a:r>
              <a:rPr lang="en-US" sz="2000" dirty="0"/>
              <a:t>s</a:t>
            </a:r>
            <a:r>
              <a:rPr lang="en-US" sz="2000" dirty="0" smtClean="0"/>
              <a:t>chool GPA on first year GPA</a:t>
            </a:r>
            <a:endParaRPr lang="en-US" sz="2000" dirty="0"/>
          </a:p>
        </p:txBody>
      </p:sp>
      <mc:AlternateContent xmlns:mc="http://schemas.openxmlformats.org/markup-compatibility/2006" xmlns:a14="http://schemas.microsoft.com/office/drawing/2010/main">
        <mc:Choice Requires="a14">
          <p:sp>
            <p:nvSpPr>
              <p:cNvPr id="9" name="TextBox 8"/>
              <p:cNvSpPr txBox="1"/>
              <p:nvPr/>
            </p:nvSpPr>
            <p:spPr>
              <a:xfrm>
                <a:off x="2979489" y="5943599"/>
                <a:ext cx="2820195" cy="70788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4000" b="0" i="1" smtClean="0">
                          <a:latin typeface="Cambria Math"/>
                        </a:rPr>
                        <m:t>𝑐</m:t>
                      </m:r>
                      <m:r>
                        <a:rPr lang="en-US" sz="4000" b="0" i="1" smtClean="0">
                          <a:latin typeface="Cambria Math"/>
                        </a:rPr>
                        <m:t>=</m:t>
                      </m:r>
                      <m:sSup>
                        <m:sSupPr>
                          <m:ctrlPr>
                            <a:rPr lang="en-US" sz="4000" b="0" i="1" smtClean="0">
                              <a:latin typeface="Cambria Math" panose="02040503050406030204" pitchFamily="18" charset="0"/>
                            </a:rPr>
                          </m:ctrlPr>
                        </m:sSupPr>
                        <m:e>
                          <m:r>
                            <a:rPr lang="en-US" sz="4000" b="0" i="1" smtClean="0">
                              <a:latin typeface="Cambria Math"/>
                            </a:rPr>
                            <m:t>𝑐</m:t>
                          </m:r>
                        </m:e>
                        <m:sup>
                          <m:r>
                            <a:rPr lang="en-US" sz="4000" b="0" i="1" smtClean="0">
                              <a:latin typeface="Cambria Math"/>
                            </a:rPr>
                            <m:t>′</m:t>
                          </m:r>
                        </m:sup>
                      </m:sSup>
                      <m:r>
                        <a:rPr lang="en-US" sz="4000" b="0" i="1" smtClean="0">
                          <a:latin typeface="Cambria Math"/>
                        </a:rPr>
                        <m:t>+</m:t>
                      </m:r>
                      <m:r>
                        <a:rPr lang="en-US" sz="4000" b="0" i="1" smtClean="0">
                          <a:latin typeface="Cambria Math"/>
                        </a:rPr>
                        <m:t>𝑎𝑏</m:t>
                      </m:r>
                    </m:oMath>
                  </m:oMathPara>
                </a14:m>
                <a:endParaRPr lang="en-US" sz="4000" dirty="0"/>
              </a:p>
            </p:txBody>
          </p:sp>
        </mc:Choice>
        <mc:Fallback xmlns="">
          <p:sp>
            <p:nvSpPr>
              <p:cNvPr id="9" name="TextBox 8"/>
              <p:cNvSpPr txBox="1">
                <a:spLocks noRot="1" noChangeAspect="1" noMove="1" noResize="1" noEditPoints="1" noAdjustHandles="1" noChangeArrowheads="1" noChangeShapeType="1" noTextEdit="1"/>
              </p:cNvSpPr>
              <p:nvPr/>
            </p:nvSpPr>
            <p:spPr>
              <a:xfrm>
                <a:off x="2979489" y="5943599"/>
                <a:ext cx="2820195" cy="707886"/>
              </a:xfrm>
              <a:prstGeom prst="rect">
                <a:avLst/>
              </a:prstGeom>
              <a:blipFill rotWithShape="1">
                <a:blip r:embed="rId4"/>
                <a:stretch>
                  <a:fillRect/>
                </a:stretch>
              </a:blipFill>
            </p:spPr>
            <p:txBody>
              <a:bodyPr/>
              <a:lstStyle/>
              <a:p>
                <a:r>
                  <a:rPr lang="en-US">
                    <a:noFill/>
                  </a:rPr>
                  <a:t> </a:t>
                </a:r>
              </a:p>
            </p:txBody>
          </p:sp>
        </mc:Fallback>
      </mc:AlternateContent>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10339" y="2001028"/>
            <a:ext cx="3843603" cy="816974"/>
          </a:xfrm>
          <a:prstGeom prst="rect">
            <a:avLst/>
          </a:prstGeom>
        </p:spPr>
      </p:pic>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710339" y="3326340"/>
            <a:ext cx="4049028" cy="2473728"/>
          </a:xfrm>
          <a:prstGeom prst="rect">
            <a:avLst/>
          </a:prstGeom>
        </p:spPr>
      </p:pic>
    </p:spTree>
    <p:extLst>
      <p:ext uri="{BB962C8B-B14F-4D97-AF65-F5344CB8AC3E}">
        <p14:creationId xmlns:p14="http://schemas.microsoft.com/office/powerpoint/2010/main" val="374926717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4800" y="775454"/>
            <a:ext cx="3355406" cy="369332"/>
          </a:xfrm>
          <a:prstGeom prst="rect">
            <a:avLst/>
          </a:prstGeom>
          <a:noFill/>
        </p:spPr>
        <p:txBody>
          <a:bodyPr wrap="none" rtlCol="0">
            <a:spAutoFit/>
          </a:bodyPr>
          <a:lstStyle/>
          <a:p>
            <a:r>
              <a:rPr lang="en-US" b="1" dirty="0">
                <a:latin typeface="Courier New" panose="02070309020205020404" pitchFamily="49" charset="0"/>
                <a:cs typeface="Courier New" panose="02070309020205020404" pitchFamily="49" charset="0"/>
              </a:rPr>
              <a:t>estat teffects, compact</a:t>
            </a: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1280160"/>
            <a:ext cx="6020675" cy="5424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5373311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0"/>
            <a:ext cx="9144000" cy="990600"/>
          </a:xfrm>
        </p:spPr>
        <p:txBody>
          <a:bodyPr>
            <a:normAutofit fontScale="90000"/>
          </a:bodyPr>
          <a:lstStyle/>
          <a:p>
            <a:r>
              <a:rPr lang="en-US" dirty="0" smtClean="0"/>
              <a:t>Continuous Outcome Models Using </a:t>
            </a:r>
            <a:r>
              <a:rPr lang="en-US" b="1" dirty="0" smtClean="0">
                <a:latin typeface="Courier New" panose="02070309020205020404" pitchFamily="49" charset="0"/>
                <a:cs typeface="Courier New" panose="02070309020205020404" pitchFamily="49" charset="0"/>
              </a:rPr>
              <a:t>sem</a:t>
            </a:r>
            <a:endParaRPr lang="en-US" b="1" dirty="0">
              <a:latin typeface="Courier New" panose="02070309020205020404" pitchFamily="49" charset="0"/>
              <a:cs typeface="Courier New" panose="02070309020205020404" pitchFamily="49" charset="0"/>
            </a:endParaRPr>
          </a:p>
        </p:txBody>
      </p:sp>
      <p:sp>
        <p:nvSpPr>
          <p:cNvPr id="3" name="Content Placeholder 2"/>
          <p:cNvSpPr>
            <a:spLocks noGrp="1"/>
          </p:cNvSpPr>
          <p:nvPr>
            <p:ph idx="1"/>
          </p:nvPr>
        </p:nvSpPr>
        <p:spPr>
          <a:xfrm>
            <a:off x="457200" y="1828800"/>
            <a:ext cx="8229600" cy="4800600"/>
          </a:xfrm>
        </p:spPr>
        <p:txBody>
          <a:bodyPr>
            <a:normAutofit fontScale="85000" lnSpcReduction="20000"/>
          </a:bodyPr>
          <a:lstStyle/>
          <a:p>
            <a:r>
              <a:rPr lang="en-US" sz="3600" dirty="0" smtClean="0"/>
              <a:t>Example Data</a:t>
            </a:r>
          </a:p>
          <a:p>
            <a:r>
              <a:rPr lang="en-US" sz="3600" dirty="0" smtClean="0"/>
              <a:t>Means</a:t>
            </a:r>
          </a:p>
          <a:p>
            <a:r>
              <a:rPr lang="en-US" sz="3600" dirty="0" smtClean="0"/>
              <a:t>Correlation</a:t>
            </a:r>
            <a:endParaRPr lang="en-US" sz="3600" dirty="0"/>
          </a:p>
          <a:p>
            <a:r>
              <a:rPr lang="en-US" sz="3600" dirty="0" smtClean="0"/>
              <a:t>Linear Regression</a:t>
            </a:r>
          </a:p>
          <a:p>
            <a:r>
              <a:rPr lang="en-US" sz="3600" dirty="0" smtClean="0"/>
              <a:t>Multivariate Regression</a:t>
            </a:r>
          </a:p>
          <a:p>
            <a:r>
              <a:rPr lang="en-US" sz="3600" dirty="0" smtClean="0"/>
              <a:t>Path Analysis and Mediation</a:t>
            </a:r>
          </a:p>
          <a:p>
            <a:r>
              <a:rPr lang="en-US" sz="3600" b="1" dirty="0" smtClean="0"/>
              <a:t>Confirmatory Factor Analysis (CFA)</a:t>
            </a:r>
          </a:p>
          <a:p>
            <a:r>
              <a:rPr lang="en-US" sz="3600" dirty="0" smtClean="0"/>
              <a:t>Structural Equation Models (SEM)</a:t>
            </a:r>
          </a:p>
          <a:p>
            <a:r>
              <a:rPr lang="en-US" sz="3600" dirty="0" smtClean="0"/>
              <a:t>Multi-group SEM</a:t>
            </a:r>
          </a:p>
          <a:p>
            <a:r>
              <a:rPr lang="en-US" sz="3600" dirty="0" smtClean="0"/>
              <a:t>SEM For Complex Survey Data</a:t>
            </a:r>
            <a:endParaRPr lang="en-US" sz="3600" dirty="0"/>
          </a:p>
        </p:txBody>
      </p:sp>
    </p:spTree>
    <p:extLst>
      <p:ext uri="{BB962C8B-B14F-4D97-AF65-F5344CB8AC3E}">
        <p14:creationId xmlns:p14="http://schemas.microsoft.com/office/powerpoint/2010/main" val="249428841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85800"/>
            <a:ext cx="9144000" cy="762000"/>
          </a:xfrm>
        </p:spPr>
        <p:txBody>
          <a:bodyPr>
            <a:noAutofit/>
          </a:bodyPr>
          <a:lstStyle/>
          <a:p>
            <a:r>
              <a:rPr lang="en-US" sz="3600" dirty="0" smtClean="0"/>
              <a:t>Confirmatory Factory Analysis Path Diagram</a:t>
            </a:r>
            <a:endParaRPr lang="en-US" sz="3600"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5800" y="1925241"/>
            <a:ext cx="7620000" cy="3759393"/>
          </a:xfrm>
          <a:prstGeom prst="rect">
            <a:avLst/>
          </a:prstGeom>
        </p:spPr>
      </p:pic>
    </p:spTree>
    <p:extLst>
      <p:ext uri="{BB962C8B-B14F-4D97-AF65-F5344CB8AC3E}">
        <p14:creationId xmlns:p14="http://schemas.microsoft.com/office/powerpoint/2010/main" val="42265972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Differences Between </a:t>
            </a:r>
            <a:r>
              <a:rPr lang="en-US" b="1" dirty="0">
                <a:latin typeface="Courier New" panose="02070309020205020404" pitchFamily="49" charset="0"/>
                <a:cs typeface="Courier New" panose="02070309020205020404" pitchFamily="49" charset="0"/>
              </a:rPr>
              <a:t>sem</a:t>
            </a:r>
            <a:r>
              <a:rPr lang="en-US" dirty="0"/>
              <a:t> and </a:t>
            </a:r>
            <a:r>
              <a:rPr lang="en-US" b="1" dirty="0">
                <a:latin typeface="Courier New" panose="02070309020205020404" pitchFamily="49" charset="0"/>
                <a:cs typeface="Courier New" panose="02070309020205020404" pitchFamily="49" charset="0"/>
              </a:rPr>
              <a:t>gsem</a:t>
            </a:r>
            <a:endParaRPr lang="en-US" dirty="0"/>
          </a:p>
        </p:txBody>
      </p:sp>
      <p:sp>
        <p:nvSpPr>
          <p:cNvPr id="3" name="Content Placeholder 2"/>
          <p:cNvSpPr>
            <a:spLocks noGrp="1"/>
          </p:cNvSpPr>
          <p:nvPr>
            <p:ph idx="1"/>
          </p:nvPr>
        </p:nvSpPr>
        <p:spPr>
          <a:xfrm>
            <a:off x="457200" y="2057400"/>
            <a:ext cx="8229600" cy="4572000"/>
          </a:xfrm>
        </p:spPr>
        <p:txBody>
          <a:bodyPr>
            <a:noAutofit/>
          </a:bodyPr>
          <a:lstStyle/>
          <a:p>
            <a:r>
              <a:rPr lang="en-US" sz="2800" dirty="0"/>
              <a:t>Y</a:t>
            </a:r>
            <a:r>
              <a:rPr lang="en-US" sz="2800" dirty="0" smtClean="0"/>
              <a:t>ou </a:t>
            </a:r>
            <a:r>
              <a:rPr lang="en-US" sz="2800" dirty="0"/>
              <a:t>may obtain different likelihood values when fitting the same model with </a:t>
            </a:r>
            <a:r>
              <a:rPr lang="en-US" sz="2800" b="1" dirty="0">
                <a:latin typeface="Courier New" panose="02070309020205020404" pitchFamily="49" charset="0"/>
                <a:cs typeface="Courier New" panose="02070309020205020404" pitchFamily="49" charset="0"/>
              </a:rPr>
              <a:t>sem</a:t>
            </a:r>
            <a:r>
              <a:rPr lang="en-US" sz="2800" dirty="0"/>
              <a:t> and </a:t>
            </a:r>
            <a:r>
              <a:rPr lang="en-US" sz="2800" b="1" dirty="0">
                <a:latin typeface="Courier New" panose="02070309020205020404" pitchFamily="49" charset="0"/>
                <a:cs typeface="Courier New" panose="02070309020205020404" pitchFamily="49" charset="0"/>
              </a:rPr>
              <a:t>gsem</a:t>
            </a:r>
            <a:r>
              <a:rPr lang="en-US" sz="2800" dirty="0"/>
              <a:t>.</a:t>
            </a:r>
          </a:p>
          <a:p>
            <a:pPr lvl="1"/>
            <a:r>
              <a:rPr lang="en-US" sz="2400" dirty="0" smtClean="0"/>
              <a:t>The </a:t>
            </a:r>
            <a:r>
              <a:rPr lang="en-US" sz="2400" dirty="0"/>
              <a:t>likelihood for </a:t>
            </a:r>
            <a:r>
              <a:rPr lang="en-US" sz="2400" b="1" dirty="0">
                <a:latin typeface="Courier New" panose="02070309020205020404" pitchFamily="49" charset="0"/>
                <a:cs typeface="Courier New" panose="02070309020205020404" pitchFamily="49" charset="0"/>
              </a:rPr>
              <a:t>sem</a:t>
            </a:r>
            <a:r>
              <a:rPr lang="en-US" sz="2400" dirty="0"/>
              <a:t> is derived including estimation of </a:t>
            </a:r>
            <a:r>
              <a:rPr lang="en-US" sz="2400" dirty="0" smtClean="0"/>
              <a:t>the means</a:t>
            </a:r>
            <a:r>
              <a:rPr lang="en-US" sz="2400" dirty="0"/>
              <a:t>, variances, and covariances of the observed </a:t>
            </a:r>
            <a:r>
              <a:rPr lang="en-US" sz="2400" dirty="0" smtClean="0"/>
              <a:t>exogenous variables</a:t>
            </a:r>
            <a:r>
              <a:rPr lang="en-US" sz="2400" dirty="0"/>
              <a:t>. </a:t>
            </a:r>
            <a:endParaRPr lang="en-US" sz="2400" dirty="0" smtClean="0"/>
          </a:p>
          <a:p>
            <a:pPr lvl="1"/>
            <a:r>
              <a:rPr lang="en-US" sz="2400" dirty="0" smtClean="0"/>
              <a:t>The </a:t>
            </a:r>
            <a:r>
              <a:rPr lang="en-US" sz="2400" dirty="0"/>
              <a:t>likelihood for the model fit by </a:t>
            </a:r>
            <a:r>
              <a:rPr lang="en-US" sz="2400" b="1" dirty="0">
                <a:latin typeface="Courier New" panose="02070309020205020404" pitchFamily="49" charset="0"/>
                <a:cs typeface="Courier New" panose="02070309020205020404" pitchFamily="49" charset="0"/>
              </a:rPr>
              <a:t>gsem</a:t>
            </a:r>
            <a:r>
              <a:rPr lang="en-US" sz="2400" dirty="0"/>
              <a:t> is </a:t>
            </a:r>
            <a:r>
              <a:rPr lang="en-US" sz="2400" dirty="0" smtClean="0"/>
              <a:t>derived as </a:t>
            </a:r>
            <a:r>
              <a:rPr lang="en-US" sz="2400" dirty="0"/>
              <a:t>conditional on the values of the observed </a:t>
            </a:r>
            <a:r>
              <a:rPr lang="en-US" sz="2400" dirty="0" smtClean="0"/>
              <a:t>exogenous variables</a:t>
            </a:r>
            <a:r>
              <a:rPr lang="en-US" sz="2400" dirty="0"/>
              <a:t>. </a:t>
            </a:r>
            <a:endParaRPr lang="en-US" sz="2400" dirty="0" smtClean="0"/>
          </a:p>
          <a:p>
            <a:pPr lvl="1"/>
            <a:r>
              <a:rPr lang="en-US" sz="2400" dirty="0" smtClean="0"/>
              <a:t>Normality </a:t>
            </a:r>
            <a:r>
              <a:rPr lang="en-US" sz="2400" dirty="0"/>
              <a:t>of observed exogenous variables is never </a:t>
            </a:r>
            <a:r>
              <a:rPr lang="en-US" sz="2400" dirty="0" smtClean="0"/>
              <a:t>assumed with </a:t>
            </a:r>
            <a:r>
              <a:rPr lang="en-US" sz="2400" dirty="0"/>
              <a:t>gsem.</a:t>
            </a:r>
          </a:p>
        </p:txBody>
      </p:sp>
    </p:spTree>
    <p:extLst>
      <p:ext uri="{BB962C8B-B14F-4D97-AF65-F5344CB8AC3E}">
        <p14:creationId xmlns:p14="http://schemas.microsoft.com/office/powerpoint/2010/main" val="8765222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35280" y="1797576"/>
            <a:ext cx="8454559" cy="338554"/>
          </a:xfrm>
          <a:prstGeom prst="rect">
            <a:avLst/>
          </a:prstGeom>
          <a:noFill/>
        </p:spPr>
        <p:txBody>
          <a:bodyPr wrap="none" rtlCol="0">
            <a:spAutoFit/>
          </a:bodyPr>
          <a:lstStyle/>
          <a:p>
            <a:r>
              <a:rPr lang="en-US" sz="1600" b="1" dirty="0">
                <a:latin typeface="Courier New" panose="02070309020205020404" pitchFamily="49" charset="0"/>
                <a:cs typeface="Courier New" panose="02070309020205020404" pitchFamily="49" charset="0"/>
              </a:rPr>
              <a:t>sem (Funding -&gt; grants_c scholarships_c stipend_c), latent(Funding)</a:t>
            </a:r>
          </a:p>
        </p:txBody>
      </p:sp>
      <p:sp>
        <p:nvSpPr>
          <p:cNvPr id="6" name="Title 1"/>
          <p:cNvSpPr>
            <a:spLocks noGrp="1"/>
          </p:cNvSpPr>
          <p:nvPr>
            <p:ph type="title"/>
          </p:nvPr>
        </p:nvSpPr>
        <p:spPr>
          <a:xfrm>
            <a:off x="0" y="685800"/>
            <a:ext cx="9144000" cy="762000"/>
          </a:xfrm>
        </p:spPr>
        <p:txBody>
          <a:bodyPr>
            <a:noAutofit/>
          </a:bodyPr>
          <a:lstStyle/>
          <a:p>
            <a:r>
              <a:rPr lang="en-US" sz="3600" dirty="0" smtClean="0"/>
              <a:t>Confirmatory Factory Analysis Path Diagram</a:t>
            </a:r>
            <a:endParaRPr lang="en-US" sz="3600"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8079" y="2362200"/>
            <a:ext cx="7688960"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5259515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85800"/>
            <a:ext cx="9144000" cy="762000"/>
          </a:xfrm>
        </p:spPr>
        <p:txBody>
          <a:bodyPr>
            <a:noAutofit/>
          </a:bodyPr>
          <a:lstStyle/>
          <a:p>
            <a:r>
              <a:rPr lang="en-US" sz="3600" dirty="0" smtClean="0"/>
              <a:t>Confirmatory Factory Analysis Path Diagram</a:t>
            </a:r>
            <a:endParaRPr lang="en-US" sz="3600" dirty="0"/>
          </a:p>
        </p:txBody>
      </p:sp>
      <p:sp>
        <p:nvSpPr>
          <p:cNvPr id="5" name="TextBox 4"/>
          <p:cNvSpPr txBox="1"/>
          <p:nvPr/>
        </p:nvSpPr>
        <p:spPr>
          <a:xfrm>
            <a:off x="381000" y="5181600"/>
            <a:ext cx="8122736" cy="1200329"/>
          </a:xfrm>
          <a:prstGeom prst="rect">
            <a:avLst/>
          </a:prstGeom>
          <a:noFill/>
        </p:spPr>
        <p:txBody>
          <a:bodyPr wrap="none" rtlCol="0">
            <a:spAutoFit/>
          </a:bodyPr>
          <a:lstStyle/>
          <a:p>
            <a:r>
              <a:rPr lang="en-US" b="1" dirty="0" smtClean="0">
                <a:latin typeface="Courier New" panose="02070309020205020404" pitchFamily="49" charset="0"/>
                <a:cs typeface="Courier New" panose="02070309020205020404" pitchFamily="49" charset="0"/>
              </a:rPr>
              <a:t>sem </a:t>
            </a:r>
            <a:r>
              <a:rPr lang="en-US" b="1" dirty="0">
                <a:latin typeface="Courier New" panose="02070309020205020404" pitchFamily="49" charset="0"/>
                <a:cs typeface="Courier New" panose="02070309020205020404" pitchFamily="49" charset="0"/>
              </a:rPr>
              <a:t>(Funding -&gt; grants_c@1 scholarships_c stipend_c) 	///</a:t>
            </a:r>
          </a:p>
          <a:p>
            <a:r>
              <a:rPr lang="en-US" b="1" dirty="0">
                <a:latin typeface="Courier New" panose="02070309020205020404" pitchFamily="49" charset="0"/>
                <a:cs typeface="Courier New" panose="02070309020205020404" pitchFamily="49" charset="0"/>
              </a:rPr>
              <a:t> </a:t>
            </a:r>
            <a:r>
              <a:rPr lang="en-US" b="1" dirty="0" smtClean="0">
                <a:latin typeface="Courier New" panose="02070309020205020404" pitchFamily="49" charset="0"/>
                <a:cs typeface="Courier New" panose="02070309020205020404" pitchFamily="49" charset="0"/>
              </a:rPr>
              <a:t>   (</a:t>
            </a:r>
            <a:r>
              <a:rPr lang="en-US" b="1" dirty="0">
                <a:latin typeface="Courier New" panose="02070309020205020404" pitchFamily="49" charset="0"/>
                <a:cs typeface="Courier New" panose="02070309020205020404" pitchFamily="49" charset="0"/>
              </a:rPr>
              <a:t>Aptitude -&gt; satv@1 satq hsgpa), 			</a:t>
            </a:r>
            <a:r>
              <a:rPr lang="en-US" b="1" dirty="0" smtClean="0">
                <a:latin typeface="Courier New" panose="02070309020205020404" pitchFamily="49" charset="0"/>
                <a:cs typeface="Courier New" panose="02070309020205020404" pitchFamily="49" charset="0"/>
              </a:rPr>
              <a:t>///</a:t>
            </a:r>
            <a:endParaRPr lang="en-US" b="1" dirty="0">
              <a:latin typeface="Courier New" panose="02070309020205020404" pitchFamily="49" charset="0"/>
              <a:cs typeface="Courier New" panose="02070309020205020404" pitchFamily="49" charset="0"/>
            </a:endParaRPr>
          </a:p>
          <a:p>
            <a:r>
              <a:rPr lang="en-US" b="1" dirty="0">
                <a:latin typeface="Courier New" panose="02070309020205020404" pitchFamily="49" charset="0"/>
                <a:cs typeface="Courier New" panose="02070309020205020404" pitchFamily="49" charset="0"/>
              </a:rPr>
              <a:t> </a:t>
            </a:r>
            <a:r>
              <a:rPr lang="en-US" b="1" dirty="0" smtClean="0">
                <a:latin typeface="Courier New" panose="02070309020205020404" pitchFamily="49" charset="0"/>
                <a:cs typeface="Courier New" panose="02070309020205020404" pitchFamily="49" charset="0"/>
              </a:rPr>
              <a:t>   latent(Funding </a:t>
            </a:r>
            <a:r>
              <a:rPr lang="en-US" b="1" dirty="0">
                <a:latin typeface="Courier New" panose="02070309020205020404" pitchFamily="49" charset="0"/>
                <a:cs typeface="Courier New" panose="02070309020205020404" pitchFamily="49" charset="0"/>
              </a:rPr>
              <a:t>Aptitude)				</a:t>
            </a:r>
            <a:r>
              <a:rPr lang="en-US" b="1" dirty="0" smtClean="0">
                <a:latin typeface="Courier New" panose="02070309020205020404" pitchFamily="49" charset="0"/>
                <a:cs typeface="Courier New" panose="02070309020205020404" pitchFamily="49" charset="0"/>
              </a:rPr>
              <a:t>/// </a:t>
            </a:r>
            <a:endParaRPr lang="en-US" b="1" dirty="0">
              <a:latin typeface="Courier New" panose="02070309020205020404" pitchFamily="49" charset="0"/>
              <a:cs typeface="Courier New" panose="02070309020205020404" pitchFamily="49" charset="0"/>
            </a:endParaRPr>
          </a:p>
          <a:p>
            <a:r>
              <a:rPr lang="en-US" b="1" dirty="0">
                <a:latin typeface="Courier New" panose="02070309020205020404" pitchFamily="49" charset="0"/>
                <a:cs typeface="Courier New" panose="02070309020205020404" pitchFamily="49" charset="0"/>
              </a:rPr>
              <a:t> </a:t>
            </a:r>
            <a:r>
              <a:rPr lang="en-US" b="1" dirty="0" smtClean="0">
                <a:latin typeface="Courier New" panose="02070309020205020404" pitchFamily="49" charset="0"/>
                <a:cs typeface="Courier New" panose="02070309020205020404" pitchFamily="49" charset="0"/>
              </a:rPr>
              <a:t>   cov</a:t>
            </a:r>
            <a:r>
              <a:rPr lang="en-US" b="1" dirty="0">
                <a:latin typeface="Courier New" panose="02070309020205020404" pitchFamily="49" charset="0"/>
                <a:cs typeface="Courier New" panose="02070309020205020404" pitchFamily="49" charset="0"/>
              </a:rPr>
              <a:t>( Funding*Aptitude) </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1000" y="1904999"/>
            <a:ext cx="8412480" cy="2515071"/>
          </a:xfrm>
          <a:prstGeom prst="rect">
            <a:avLst/>
          </a:prstGeom>
        </p:spPr>
      </p:pic>
    </p:spTree>
    <p:extLst>
      <p:ext uri="{BB962C8B-B14F-4D97-AF65-F5344CB8AC3E}">
        <p14:creationId xmlns:p14="http://schemas.microsoft.com/office/powerpoint/2010/main" val="24218884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718118"/>
            <a:ext cx="6477000" cy="5977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322484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0"/>
            <a:ext cx="9144000" cy="990600"/>
          </a:xfrm>
        </p:spPr>
        <p:txBody>
          <a:bodyPr>
            <a:normAutofit fontScale="90000"/>
          </a:bodyPr>
          <a:lstStyle/>
          <a:p>
            <a:r>
              <a:rPr lang="en-US" dirty="0" smtClean="0"/>
              <a:t>Continuous Outcome Models Using </a:t>
            </a:r>
            <a:r>
              <a:rPr lang="en-US" b="1" dirty="0" smtClean="0">
                <a:latin typeface="Courier New" panose="02070309020205020404" pitchFamily="49" charset="0"/>
                <a:cs typeface="Courier New" panose="02070309020205020404" pitchFamily="49" charset="0"/>
              </a:rPr>
              <a:t>sem</a:t>
            </a:r>
            <a:endParaRPr lang="en-US" b="1" dirty="0">
              <a:latin typeface="Courier New" panose="02070309020205020404" pitchFamily="49" charset="0"/>
              <a:cs typeface="Courier New" panose="02070309020205020404" pitchFamily="49" charset="0"/>
            </a:endParaRPr>
          </a:p>
        </p:txBody>
      </p:sp>
      <p:sp>
        <p:nvSpPr>
          <p:cNvPr id="3" name="Content Placeholder 2"/>
          <p:cNvSpPr>
            <a:spLocks noGrp="1"/>
          </p:cNvSpPr>
          <p:nvPr>
            <p:ph idx="1"/>
          </p:nvPr>
        </p:nvSpPr>
        <p:spPr>
          <a:xfrm>
            <a:off x="457200" y="1828800"/>
            <a:ext cx="8229600" cy="4800600"/>
          </a:xfrm>
        </p:spPr>
        <p:txBody>
          <a:bodyPr>
            <a:normAutofit fontScale="85000" lnSpcReduction="20000"/>
          </a:bodyPr>
          <a:lstStyle/>
          <a:p>
            <a:r>
              <a:rPr lang="en-US" sz="3600" dirty="0" smtClean="0"/>
              <a:t>Example Data</a:t>
            </a:r>
          </a:p>
          <a:p>
            <a:r>
              <a:rPr lang="en-US" sz="3600" dirty="0" smtClean="0"/>
              <a:t>Means</a:t>
            </a:r>
          </a:p>
          <a:p>
            <a:r>
              <a:rPr lang="en-US" sz="3600" dirty="0" smtClean="0"/>
              <a:t>Correlation</a:t>
            </a:r>
            <a:endParaRPr lang="en-US" sz="3600" dirty="0"/>
          </a:p>
          <a:p>
            <a:r>
              <a:rPr lang="en-US" sz="3600" dirty="0" smtClean="0"/>
              <a:t>Linear Regression</a:t>
            </a:r>
          </a:p>
          <a:p>
            <a:r>
              <a:rPr lang="en-US" sz="3600" dirty="0" smtClean="0"/>
              <a:t>Multivariate Regression</a:t>
            </a:r>
          </a:p>
          <a:p>
            <a:r>
              <a:rPr lang="en-US" sz="3600" dirty="0" smtClean="0"/>
              <a:t>Path Analysis and Mediation</a:t>
            </a:r>
          </a:p>
          <a:p>
            <a:r>
              <a:rPr lang="en-US" sz="3600" dirty="0" smtClean="0"/>
              <a:t>Confirmatory Factor Analysis (CFA)</a:t>
            </a:r>
          </a:p>
          <a:p>
            <a:r>
              <a:rPr lang="en-US" sz="3600" b="1" dirty="0" smtClean="0"/>
              <a:t>Structural Equation Models (SEM)</a:t>
            </a:r>
          </a:p>
          <a:p>
            <a:r>
              <a:rPr lang="en-US" sz="3600" dirty="0" smtClean="0"/>
              <a:t>Multi-group SEM</a:t>
            </a:r>
          </a:p>
          <a:p>
            <a:r>
              <a:rPr lang="en-US" sz="3600" dirty="0" smtClean="0"/>
              <a:t>SEM For Complex Survey Data</a:t>
            </a:r>
            <a:endParaRPr lang="en-US" sz="3600" dirty="0"/>
          </a:p>
        </p:txBody>
      </p:sp>
    </p:spTree>
    <p:extLst>
      <p:ext uri="{BB962C8B-B14F-4D97-AF65-F5344CB8AC3E}">
        <p14:creationId xmlns:p14="http://schemas.microsoft.com/office/powerpoint/2010/main" val="174632540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85800"/>
            <a:ext cx="9144000" cy="762000"/>
          </a:xfrm>
        </p:spPr>
        <p:txBody>
          <a:bodyPr>
            <a:noAutofit/>
          </a:bodyPr>
          <a:lstStyle/>
          <a:p>
            <a:r>
              <a:rPr lang="en-US" sz="3600" dirty="0" smtClean="0"/>
              <a:t>Structural Equation Model Path Diagram</a:t>
            </a:r>
            <a:endParaRPr lang="en-US" sz="3600" dirty="0"/>
          </a:p>
        </p:txBody>
      </p:sp>
      <p:sp>
        <p:nvSpPr>
          <p:cNvPr id="5" name="TextBox 4"/>
          <p:cNvSpPr txBox="1"/>
          <p:nvPr/>
        </p:nvSpPr>
        <p:spPr>
          <a:xfrm>
            <a:off x="913927" y="5562600"/>
            <a:ext cx="7141699" cy="1077218"/>
          </a:xfrm>
          <a:prstGeom prst="rect">
            <a:avLst/>
          </a:prstGeom>
          <a:noFill/>
        </p:spPr>
        <p:txBody>
          <a:bodyPr wrap="none" rtlCol="0">
            <a:spAutoFit/>
          </a:bodyPr>
          <a:lstStyle/>
          <a:p>
            <a:r>
              <a:rPr lang="en-US" sz="1600" b="1" dirty="0">
                <a:latin typeface="Courier New" panose="02070309020205020404" pitchFamily="49" charset="0"/>
                <a:cs typeface="Courier New" panose="02070309020205020404" pitchFamily="49" charset="0"/>
              </a:rPr>
              <a:t>sem (Funding -&gt; grants_c@1 scholarships_c stipend_c)	/// </a:t>
            </a:r>
          </a:p>
          <a:p>
            <a:r>
              <a:rPr lang="en-US" sz="1600" b="1" dirty="0" smtClean="0">
                <a:latin typeface="Courier New" panose="02070309020205020404" pitchFamily="49" charset="0"/>
                <a:cs typeface="Courier New" panose="02070309020205020404" pitchFamily="49" charset="0"/>
              </a:rPr>
              <a:t>    (</a:t>
            </a:r>
            <a:r>
              <a:rPr lang="en-US" sz="1600" b="1" dirty="0">
                <a:latin typeface="Courier New" panose="02070309020205020404" pitchFamily="49" charset="0"/>
                <a:cs typeface="Courier New" panose="02070309020205020404" pitchFamily="49" charset="0"/>
              </a:rPr>
              <a:t>Aptitude -&gt; satv@1 satq hsgpa)			</a:t>
            </a:r>
            <a:r>
              <a:rPr lang="en-US" sz="1600" b="1" dirty="0" smtClean="0">
                <a:latin typeface="Courier New" panose="02070309020205020404" pitchFamily="49" charset="0"/>
                <a:cs typeface="Courier New" panose="02070309020205020404" pitchFamily="49" charset="0"/>
              </a:rPr>
              <a:t>///</a:t>
            </a:r>
            <a:endParaRPr lang="en-US" sz="1600" b="1" dirty="0">
              <a:latin typeface="Courier New" panose="02070309020205020404" pitchFamily="49" charset="0"/>
              <a:cs typeface="Courier New" panose="02070309020205020404" pitchFamily="49" charset="0"/>
            </a:endParaRPr>
          </a:p>
          <a:p>
            <a:r>
              <a:rPr lang="en-US" sz="1600" b="1" dirty="0" smtClean="0">
                <a:latin typeface="Courier New" panose="02070309020205020404" pitchFamily="49" charset="0"/>
                <a:cs typeface="Courier New" panose="02070309020205020404" pitchFamily="49" charset="0"/>
              </a:rPr>
              <a:t>    (</a:t>
            </a:r>
            <a:r>
              <a:rPr lang="en-US" sz="1600" b="1" dirty="0">
                <a:latin typeface="Courier New" panose="02070309020205020404" pitchFamily="49" charset="0"/>
                <a:cs typeface="Courier New" panose="02070309020205020404" pitchFamily="49" charset="0"/>
              </a:rPr>
              <a:t>Funding Aptitude -&gt; fygpa), 			</a:t>
            </a:r>
            <a:r>
              <a:rPr lang="en-US" sz="1600" b="1" dirty="0" smtClean="0">
                <a:latin typeface="Courier New" panose="02070309020205020404" pitchFamily="49" charset="0"/>
                <a:cs typeface="Courier New" panose="02070309020205020404" pitchFamily="49" charset="0"/>
              </a:rPr>
              <a:t>///</a:t>
            </a:r>
            <a:endParaRPr lang="en-US" sz="1600" b="1" dirty="0">
              <a:latin typeface="Courier New" panose="02070309020205020404" pitchFamily="49" charset="0"/>
              <a:cs typeface="Courier New" panose="02070309020205020404" pitchFamily="49" charset="0"/>
            </a:endParaRPr>
          </a:p>
          <a:p>
            <a:r>
              <a:rPr lang="en-US" sz="1600" b="1" dirty="0" smtClean="0">
                <a:latin typeface="Courier New" panose="02070309020205020404" pitchFamily="49" charset="0"/>
                <a:cs typeface="Courier New" panose="02070309020205020404" pitchFamily="49" charset="0"/>
              </a:rPr>
              <a:t>    latent(Funding </a:t>
            </a:r>
            <a:r>
              <a:rPr lang="en-US" sz="1600" b="1" dirty="0">
                <a:latin typeface="Courier New" panose="02070309020205020404" pitchFamily="49" charset="0"/>
                <a:cs typeface="Courier New" panose="02070309020205020404" pitchFamily="49" charset="0"/>
              </a:rPr>
              <a:t>Aptitude)</a:t>
            </a: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57400" y="1676400"/>
            <a:ext cx="5330222" cy="3620813"/>
          </a:xfrm>
          <a:prstGeom prst="rect">
            <a:avLst/>
          </a:prstGeom>
        </p:spPr>
      </p:pic>
    </p:spTree>
    <p:extLst>
      <p:ext uri="{BB962C8B-B14F-4D97-AF65-F5344CB8AC3E}">
        <p14:creationId xmlns:p14="http://schemas.microsoft.com/office/powerpoint/2010/main" val="181980876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85800"/>
            <a:ext cx="9144000" cy="762000"/>
          </a:xfrm>
        </p:spPr>
        <p:txBody>
          <a:bodyPr>
            <a:noAutofit/>
          </a:bodyPr>
          <a:lstStyle/>
          <a:p>
            <a:r>
              <a:rPr lang="en-US" sz="3600" dirty="0" smtClean="0"/>
              <a:t>Structural Equation Model Path Diagram</a:t>
            </a:r>
            <a:endParaRPr lang="en-US" sz="3600" dirty="0"/>
          </a:p>
        </p:txBody>
      </p:sp>
      <p:sp>
        <p:nvSpPr>
          <p:cNvPr id="5" name="TextBox 4"/>
          <p:cNvSpPr txBox="1"/>
          <p:nvPr/>
        </p:nvSpPr>
        <p:spPr>
          <a:xfrm>
            <a:off x="1030644" y="5688449"/>
            <a:ext cx="7184980" cy="1169551"/>
          </a:xfrm>
          <a:prstGeom prst="rect">
            <a:avLst/>
          </a:prstGeom>
          <a:noFill/>
        </p:spPr>
        <p:txBody>
          <a:bodyPr wrap="none" rtlCol="0">
            <a:spAutoFit/>
          </a:bodyPr>
          <a:lstStyle/>
          <a:p>
            <a:r>
              <a:rPr lang="en-US" sz="1400" b="1" dirty="0">
                <a:latin typeface="Courier New" panose="02070309020205020404" pitchFamily="49" charset="0"/>
                <a:cs typeface="Courier New" panose="02070309020205020404" pitchFamily="49" charset="0"/>
              </a:rPr>
              <a:t>sem (Funding -&gt; grants_c@1 scholarships_c stipend_c)	</a:t>
            </a:r>
            <a:r>
              <a:rPr lang="en-US" sz="1400" b="1" dirty="0" smtClean="0">
                <a:latin typeface="Courier New" panose="02070309020205020404" pitchFamily="49" charset="0"/>
                <a:cs typeface="Courier New" panose="02070309020205020404" pitchFamily="49" charset="0"/>
              </a:rPr>
              <a:t> /// </a:t>
            </a:r>
            <a:endParaRPr lang="en-US" sz="1400" b="1" dirty="0">
              <a:latin typeface="Courier New" panose="02070309020205020404" pitchFamily="49" charset="0"/>
              <a:cs typeface="Courier New" panose="02070309020205020404" pitchFamily="49" charset="0"/>
            </a:endParaRPr>
          </a:p>
          <a:p>
            <a:r>
              <a:rPr lang="en-US" sz="1400" b="1" dirty="0" smtClean="0">
                <a:latin typeface="Courier New" panose="02070309020205020404" pitchFamily="49" charset="0"/>
                <a:cs typeface="Courier New" panose="02070309020205020404" pitchFamily="49" charset="0"/>
              </a:rPr>
              <a:t>    (</a:t>
            </a:r>
            <a:r>
              <a:rPr lang="en-US" sz="1400" b="1" dirty="0">
                <a:latin typeface="Courier New" panose="02070309020205020404" pitchFamily="49" charset="0"/>
                <a:cs typeface="Courier New" panose="02070309020205020404" pitchFamily="49" charset="0"/>
              </a:rPr>
              <a:t>Aptitude -&gt; satv@1 satq hsgpa)		</a:t>
            </a:r>
            <a:r>
              <a:rPr lang="en-US" sz="1400" b="1" dirty="0" smtClean="0">
                <a:latin typeface="Courier New" panose="02070309020205020404" pitchFamily="49" charset="0"/>
                <a:cs typeface="Courier New" panose="02070309020205020404" pitchFamily="49" charset="0"/>
              </a:rPr>
              <a:t>	 ///</a:t>
            </a:r>
            <a:endParaRPr lang="en-US" sz="1400" b="1" dirty="0">
              <a:latin typeface="Courier New" panose="02070309020205020404" pitchFamily="49" charset="0"/>
              <a:cs typeface="Courier New" panose="02070309020205020404" pitchFamily="49" charset="0"/>
            </a:endParaRPr>
          </a:p>
          <a:p>
            <a:r>
              <a:rPr lang="en-US" sz="1400" b="1" dirty="0" smtClean="0">
                <a:latin typeface="Courier New" panose="02070309020205020404" pitchFamily="49" charset="0"/>
                <a:cs typeface="Courier New" panose="02070309020205020404" pitchFamily="49" charset="0"/>
              </a:rPr>
              <a:t>    (</a:t>
            </a:r>
            <a:r>
              <a:rPr lang="en-US" sz="1400" b="1" dirty="0">
                <a:latin typeface="Courier New" panose="02070309020205020404" pitchFamily="49" charset="0"/>
                <a:cs typeface="Courier New" panose="02070309020205020404" pitchFamily="49" charset="0"/>
              </a:rPr>
              <a:t>Funding Aptitude -&gt; fygpa)			</a:t>
            </a:r>
            <a:r>
              <a:rPr lang="en-US" sz="1400" b="1" dirty="0" smtClean="0">
                <a:latin typeface="Courier New" panose="02070309020205020404" pitchFamily="49" charset="0"/>
                <a:cs typeface="Courier New" panose="02070309020205020404" pitchFamily="49" charset="0"/>
              </a:rPr>
              <a:t>	 ///</a:t>
            </a:r>
            <a:endParaRPr lang="en-US" sz="1400" b="1" dirty="0">
              <a:latin typeface="Courier New" panose="02070309020205020404" pitchFamily="49" charset="0"/>
              <a:cs typeface="Courier New" panose="02070309020205020404" pitchFamily="49" charset="0"/>
            </a:endParaRPr>
          </a:p>
          <a:p>
            <a:r>
              <a:rPr lang="en-US" sz="1400" b="1" dirty="0" smtClean="0">
                <a:latin typeface="Courier New" panose="02070309020205020404" pitchFamily="49" charset="0"/>
                <a:cs typeface="Courier New" panose="02070309020205020404" pitchFamily="49" charset="0"/>
              </a:rPr>
              <a:t>    (</a:t>
            </a:r>
            <a:r>
              <a:rPr lang="en-US" sz="1400" b="1" dirty="0">
                <a:latin typeface="Courier New" panose="02070309020205020404" pitchFamily="49" charset="0"/>
                <a:cs typeface="Courier New" panose="02070309020205020404" pitchFamily="49" charset="0"/>
              </a:rPr>
              <a:t>instate male credithrs ptindex -&gt; fygpa), 	</a:t>
            </a:r>
            <a:r>
              <a:rPr lang="en-US" sz="1400" b="1" dirty="0" smtClean="0">
                <a:latin typeface="Courier New" panose="02070309020205020404" pitchFamily="49" charset="0"/>
                <a:cs typeface="Courier New" panose="02070309020205020404" pitchFamily="49" charset="0"/>
              </a:rPr>
              <a:t>	 ///</a:t>
            </a:r>
            <a:endParaRPr lang="en-US" sz="1400" b="1" dirty="0">
              <a:latin typeface="Courier New" panose="02070309020205020404" pitchFamily="49" charset="0"/>
              <a:cs typeface="Courier New" panose="02070309020205020404" pitchFamily="49" charset="0"/>
            </a:endParaRPr>
          </a:p>
          <a:p>
            <a:r>
              <a:rPr lang="en-US" sz="1400" b="1" dirty="0" smtClean="0">
                <a:latin typeface="Courier New" panose="02070309020205020404" pitchFamily="49" charset="0"/>
                <a:cs typeface="Courier New" panose="02070309020205020404" pitchFamily="49" charset="0"/>
              </a:rPr>
              <a:t>    latent(Funding </a:t>
            </a:r>
            <a:r>
              <a:rPr lang="en-US" sz="1400" b="1" dirty="0">
                <a:latin typeface="Courier New" panose="02070309020205020404" pitchFamily="49" charset="0"/>
                <a:cs typeface="Courier New" panose="02070309020205020404" pitchFamily="49" charset="0"/>
              </a:rPr>
              <a:t>Aptitude)</a:t>
            </a: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24922" y="1600200"/>
            <a:ext cx="6996424" cy="3667970"/>
          </a:xfrm>
          <a:prstGeom prst="rect">
            <a:avLst/>
          </a:prstGeom>
        </p:spPr>
      </p:pic>
    </p:spTree>
    <p:extLst>
      <p:ext uri="{BB962C8B-B14F-4D97-AF65-F5344CB8AC3E}">
        <p14:creationId xmlns:p14="http://schemas.microsoft.com/office/powerpoint/2010/main" val="70170028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762000"/>
          </a:xfrm>
        </p:spPr>
        <p:txBody>
          <a:bodyPr/>
          <a:lstStyle/>
          <a:p>
            <a:r>
              <a:rPr lang="en-US" dirty="0" smtClean="0"/>
              <a:t>Structural Equation Models</a:t>
            </a:r>
            <a:endParaRPr lang="en-US" dirty="0"/>
          </a:p>
        </p:txBody>
      </p:sp>
      <p:sp>
        <p:nvSpPr>
          <p:cNvPr id="3" name="Content Placeholder 2"/>
          <p:cNvSpPr>
            <a:spLocks noGrp="1"/>
          </p:cNvSpPr>
          <p:nvPr>
            <p:ph idx="1"/>
          </p:nvPr>
        </p:nvSpPr>
        <p:spPr>
          <a:xfrm>
            <a:off x="685800" y="1600200"/>
            <a:ext cx="8001000" cy="5105400"/>
          </a:xfrm>
        </p:spPr>
        <p:txBody>
          <a:bodyPr>
            <a:normAutofit fontScale="92500"/>
          </a:bodyPr>
          <a:lstStyle/>
          <a:p>
            <a:pPr marL="0" indent="0">
              <a:buNone/>
            </a:pPr>
            <a:r>
              <a:rPr lang="en-US" sz="2400" dirty="0" smtClean="0"/>
              <a:t>Getting complex models to converge can sometimes be challenging.  It may help to fit the full model in stages using the results of each simpler model as the starting values for more complex models:</a:t>
            </a:r>
          </a:p>
          <a:p>
            <a:pPr marL="0" indent="0">
              <a:buNone/>
            </a:pPr>
            <a:endParaRPr lang="en-US" sz="2400" dirty="0"/>
          </a:p>
          <a:p>
            <a:pPr marL="0" indent="0">
              <a:buNone/>
            </a:pPr>
            <a:r>
              <a:rPr lang="en-US" sz="1600" dirty="0">
                <a:latin typeface="Courier New" panose="02070309020205020404" pitchFamily="49" charset="0"/>
                <a:cs typeface="Courier New" panose="02070309020205020404" pitchFamily="49" charset="0"/>
              </a:rPr>
              <a:t>sem (Funding -&gt; grants_c@1 scholarships_c stipend_c)	/// </a:t>
            </a:r>
          </a:p>
          <a:p>
            <a:pPr marL="0" indent="0">
              <a:buNone/>
            </a:pPr>
            <a:r>
              <a:rPr lang="en-US" sz="1600" dirty="0">
                <a:latin typeface="Courier New" panose="02070309020205020404" pitchFamily="49" charset="0"/>
                <a:cs typeface="Courier New" panose="02070309020205020404" pitchFamily="49" charset="0"/>
              </a:rPr>
              <a:t> </a:t>
            </a:r>
            <a:r>
              <a:rPr lang="en-US" sz="1600" dirty="0" smtClean="0">
                <a:latin typeface="Courier New" panose="02070309020205020404" pitchFamily="49" charset="0"/>
                <a:cs typeface="Courier New" panose="02070309020205020404" pitchFamily="49" charset="0"/>
              </a:rPr>
              <a:t>   (</a:t>
            </a:r>
            <a:r>
              <a:rPr lang="en-US" sz="1600" dirty="0">
                <a:latin typeface="Courier New" panose="02070309020205020404" pitchFamily="49" charset="0"/>
                <a:cs typeface="Courier New" panose="02070309020205020404" pitchFamily="49" charset="0"/>
              </a:rPr>
              <a:t>Aptitude -&gt; satv@1 satq hsgpa</a:t>
            </a:r>
            <a:r>
              <a:rPr lang="en-US" sz="1600" dirty="0" smtClean="0">
                <a:latin typeface="Courier New" panose="02070309020205020404" pitchFamily="49" charset="0"/>
                <a:cs typeface="Courier New" panose="02070309020205020404" pitchFamily="49" charset="0"/>
              </a:rPr>
              <a:t>)</a:t>
            </a:r>
            <a:r>
              <a:rPr lang="en-US" sz="1600" dirty="0">
                <a:latin typeface="Courier New" panose="02070309020205020404" pitchFamily="49" charset="0"/>
                <a:cs typeface="Courier New" panose="02070309020205020404" pitchFamily="49" charset="0"/>
              </a:rPr>
              <a:t>		</a:t>
            </a:r>
            <a:r>
              <a:rPr lang="en-US" sz="1600" dirty="0" smtClean="0">
                <a:latin typeface="Courier New" panose="02070309020205020404" pitchFamily="49" charset="0"/>
                <a:cs typeface="Courier New" panose="02070309020205020404" pitchFamily="49" charset="0"/>
              </a:rPr>
              <a:t>	///</a:t>
            </a:r>
            <a:endParaRPr lang="en-US" sz="1600" dirty="0">
              <a:latin typeface="Courier New" panose="02070309020205020404" pitchFamily="49" charset="0"/>
              <a:cs typeface="Courier New" panose="02070309020205020404" pitchFamily="49" charset="0"/>
            </a:endParaRPr>
          </a:p>
          <a:p>
            <a:pPr marL="0" indent="0">
              <a:buNone/>
            </a:pPr>
            <a:r>
              <a:rPr lang="en-US" sz="1600" dirty="0">
                <a:latin typeface="Courier New" panose="02070309020205020404" pitchFamily="49" charset="0"/>
                <a:cs typeface="Courier New" panose="02070309020205020404" pitchFamily="49" charset="0"/>
              </a:rPr>
              <a:t> </a:t>
            </a:r>
            <a:r>
              <a:rPr lang="en-US" sz="1600" dirty="0" smtClean="0">
                <a:latin typeface="Courier New" panose="02070309020205020404" pitchFamily="49" charset="0"/>
                <a:cs typeface="Courier New" panose="02070309020205020404" pitchFamily="49" charset="0"/>
              </a:rPr>
              <a:t>   (</a:t>
            </a:r>
            <a:r>
              <a:rPr lang="en-US" sz="1600" dirty="0">
                <a:latin typeface="Courier New" panose="02070309020205020404" pitchFamily="49" charset="0"/>
                <a:cs typeface="Courier New" panose="02070309020205020404" pitchFamily="49" charset="0"/>
              </a:rPr>
              <a:t>Funding Aptitude -&gt; fygpa), 		</a:t>
            </a:r>
            <a:r>
              <a:rPr lang="en-US" sz="1600" dirty="0" smtClean="0">
                <a:latin typeface="Courier New" panose="02070309020205020404" pitchFamily="49" charset="0"/>
                <a:cs typeface="Courier New" panose="02070309020205020404" pitchFamily="49" charset="0"/>
              </a:rPr>
              <a:t>	///</a:t>
            </a:r>
            <a:endParaRPr lang="en-US" sz="1600" dirty="0">
              <a:latin typeface="Courier New" panose="02070309020205020404" pitchFamily="49" charset="0"/>
              <a:cs typeface="Courier New" panose="02070309020205020404" pitchFamily="49" charset="0"/>
            </a:endParaRPr>
          </a:p>
          <a:p>
            <a:pPr marL="0" indent="0">
              <a:buNone/>
            </a:pPr>
            <a:r>
              <a:rPr lang="en-US" sz="1600" dirty="0" smtClean="0">
                <a:latin typeface="Courier New" panose="02070309020205020404" pitchFamily="49" charset="0"/>
                <a:cs typeface="Courier New" panose="02070309020205020404" pitchFamily="49" charset="0"/>
              </a:rPr>
              <a:t>    latent(Funding </a:t>
            </a:r>
            <a:r>
              <a:rPr lang="en-US" sz="1600" dirty="0">
                <a:latin typeface="Courier New" panose="02070309020205020404" pitchFamily="49" charset="0"/>
                <a:cs typeface="Courier New" panose="02070309020205020404" pitchFamily="49" charset="0"/>
              </a:rPr>
              <a:t>Aptitude)</a:t>
            </a:r>
          </a:p>
          <a:p>
            <a:pPr marL="0" indent="0">
              <a:buNone/>
            </a:pPr>
            <a:endParaRPr lang="en-US" sz="1600" dirty="0">
              <a:latin typeface="Courier New" panose="02070309020205020404" pitchFamily="49" charset="0"/>
              <a:cs typeface="Courier New" panose="02070309020205020404" pitchFamily="49" charset="0"/>
            </a:endParaRPr>
          </a:p>
          <a:p>
            <a:pPr marL="0" indent="0">
              <a:buNone/>
            </a:pPr>
            <a:r>
              <a:rPr lang="en-US" sz="1600" dirty="0">
                <a:latin typeface="Courier New" panose="02070309020205020404" pitchFamily="49" charset="0"/>
                <a:cs typeface="Courier New" panose="02070309020205020404" pitchFamily="49" charset="0"/>
              </a:rPr>
              <a:t>matrix </a:t>
            </a:r>
            <a:r>
              <a:rPr lang="en-US" sz="1600" b="1" dirty="0">
                <a:solidFill>
                  <a:srgbClr val="FF0000"/>
                </a:solidFill>
                <a:latin typeface="Courier New" panose="02070309020205020404" pitchFamily="49" charset="0"/>
                <a:cs typeface="Courier New" panose="02070309020205020404" pitchFamily="49" charset="0"/>
              </a:rPr>
              <a:t>b</a:t>
            </a:r>
            <a:r>
              <a:rPr lang="en-US" sz="1600" dirty="0">
                <a:latin typeface="Courier New" panose="02070309020205020404" pitchFamily="49" charset="0"/>
                <a:cs typeface="Courier New" panose="02070309020205020404" pitchFamily="49" charset="0"/>
              </a:rPr>
              <a:t> = e(b)</a:t>
            </a:r>
          </a:p>
          <a:p>
            <a:pPr marL="0" indent="0">
              <a:buNone/>
            </a:pPr>
            <a:endParaRPr lang="en-US" sz="1600" dirty="0">
              <a:latin typeface="Courier New" panose="02070309020205020404" pitchFamily="49" charset="0"/>
              <a:cs typeface="Courier New" panose="02070309020205020404" pitchFamily="49" charset="0"/>
            </a:endParaRPr>
          </a:p>
          <a:p>
            <a:pPr marL="0" indent="0">
              <a:buNone/>
            </a:pPr>
            <a:r>
              <a:rPr lang="en-US" sz="1600" dirty="0">
                <a:latin typeface="Courier New" panose="02070309020205020404" pitchFamily="49" charset="0"/>
                <a:cs typeface="Courier New" panose="02070309020205020404" pitchFamily="49" charset="0"/>
              </a:rPr>
              <a:t>sem (Funding -&gt; grants_c@1 scholarships_c stipend_c)	/// </a:t>
            </a:r>
          </a:p>
          <a:p>
            <a:pPr marL="0" indent="0">
              <a:buNone/>
            </a:pPr>
            <a:r>
              <a:rPr lang="en-US" sz="1600" dirty="0">
                <a:latin typeface="Courier New" panose="02070309020205020404" pitchFamily="49" charset="0"/>
                <a:cs typeface="Courier New" panose="02070309020205020404" pitchFamily="49" charset="0"/>
              </a:rPr>
              <a:t> </a:t>
            </a:r>
            <a:r>
              <a:rPr lang="en-US" sz="1600" dirty="0" smtClean="0">
                <a:latin typeface="Courier New" panose="02070309020205020404" pitchFamily="49" charset="0"/>
                <a:cs typeface="Courier New" panose="02070309020205020404" pitchFamily="49" charset="0"/>
              </a:rPr>
              <a:t>   (</a:t>
            </a:r>
            <a:r>
              <a:rPr lang="en-US" sz="1600" dirty="0">
                <a:latin typeface="Courier New" panose="02070309020205020404" pitchFamily="49" charset="0"/>
                <a:cs typeface="Courier New" panose="02070309020205020404" pitchFamily="49" charset="0"/>
              </a:rPr>
              <a:t>Aptitude -&gt; satv@1 satq hsgpa</a:t>
            </a:r>
            <a:r>
              <a:rPr lang="en-US" sz="1600" dirty="0" smtClean="0">
                <a:latin typeface="Courier New" panose="02070309020205020404" pitchFamily="49" charset="0"/>
                <a:cs typeface="Courier New" panose="02070309020205020404" pitchFamily="49" charset="0"/>
              </a:rPr>
              <a:t>)</a:t>
            </a:r>
            <a:r>
              <a:rPr lang="en-US" sz="1600" dirty="0">
                <a:latin typeface="Courier New" panose="02070309020205020404" pitchFamily="49" charset="0"/>
                <a:cs typeface="Courier New" panose="02070309020205020404" pitchFamily="49" charset="0"/>
              </a:rPr>
              <a:t>		</a:t>
            </a:r>
            <a:r>
              <a:rPr lang="en-US" sz="1600" dirty="0" smtClean="0">
                <a:latin typeface="Courier New" panose="02070309020205020404" pitchFamily="49" charset="0"/>
                <a:cs typeface="Courier New" panose="02070309020205020404" pitchFamily="49" charset="0"/>
              </a:rPr>
              <a:t>	///</a:t>
            </a:r>
            <a:endParaRPr lang="en-US" sz="1600" dirty="0">
              <a:latin typeface="Courier New" panose="02070309020205020404" pitchFamily="49" charset="0"/>
              <a:cs typeface="Courier New" panose="02070309020205020404" pitchFamily="49" charset="0"/>
            </a:endParaRPr>
          </a:p>
          <a:p>
            <a:pPr marL="0" indent="0">
              <a:buNone/>
            </a:pPr>
            <a:r>
              <a:rPr lang="en-US" sz="1600" dirty="0" smtClean="0">
                <a:latin typeface="Courier New" panose="02070309020205020404" pitchFamily="49" charset="0"/>
                <a:cs typeface="Courier New" panose="02070309020205020404" pitchFamily="49" charset="0"/>
              </a:rPr>
              <a:t>    (</a:t>
            </a:r>
            <a:r>
              <a:rPr lang="en-US" sz="1600" dirty="0">
                <a:latin typeface="Courier New" panose="02070309020205020404" pitchFamily="49" charset="0"/>
                <a:cs typeface="Courier New" panose="02070309020205020404" pitchFamily="49" charset="0"/>
              </a:rPr>
              <a:t>Funding Aptitude -&gt; fygpa)			</a:t>
            </a:r>
            <a:r>
              <a:rPr lang="en-US" sz="1600" dirty="0" smtClean="0">
                <a:latin typeface="Courier New" panose="02070309020205020404" pitchFamily="49" charset="0"/>
                <a:cs typeface="Courier New" panose="02070309020205020404" pitchFamily="49" charset="0"/>
              </a:rPr>
              <a:t>	///</a:t>
            </a:r>
            <a:endParaRPr lang="en-US" sz="1600" dirty="0">
              <a:latin typeface="Courier New" panose="02070309020205020404" pitchFamily="49" charset="0"/>
              <a:cs typeface="Courier New" panose="02070309020205020404" pitchFamily="49" charset="0"/>
            </a:endParaRPr>
          </a:p>
          <a:p>
            <a:pPr marL="0" indent="0">
              <a:buNone/>
            </a:pPr>
            <a:r>
              <a:rPr lang="en-US" sz="1600" dirty="0" smtClean="0">
                <a:latin typeface="Courier New" panose="02070309020205020404" pitchFamily="49" charset="0"/>
                <a:cs typeface="Courier New" panose="02070309020205020404" pitchFamily="49" charset="0"/>
              </a:rPr>
              <a:t>    (</a:t>
            </a:r>
            <a:r>
              <a:rPr lang="en-US" sz="1600" dirty="0">
                <a:latin typeface="Courier New" panose="02070309020205020404" pitchFamily="49" charset="0"/>
                <a:cs typeface="Courier New" panose="02070309020205020404" pitchFamily="49" charset="0"/>
              </a:rPr>
              <a:t>instate male credithrs ptindex -&gt; fygpa</a:t>
            </a:r>
            <a:r>
              <a:rPr lang="en-US" sz="1600" dirty="0" smtClean="0">
                <a:latin typeface="Courier New" panose="02070309020205020404" pitchFamily="49" charset="0"/>
                <a:cs typeface="Courier New" panose="02070309020205020404" pitchFamily="49" charset="0"/>
              </a:rPr>
              <a:t>),</a:t>
            </a:r>
            <a:r>
              <a:rPr lang="en-US" sz="1600" dirty="0">
                <a:latin typeface="Courier New" panose="02070309020205020404" pitchFamily="49" charset="0"/>
                <a:cs typeface="Courier New" panose="02070309020205020404" pitchFamily="49" charset="0"/>
              </a:rPr>
              <a:t>	</a:t>
            </a:r>
            <a:r>
              <a:rPr lang="en-US" sz="1600" dirty="0" smtClean="0">
                <a:latin typeface="Courier New" panose="02070309020205020404" pitchFamily="49" charset="0"/>
                <a:cs typeface="Courier New" panose="02070309020205020404" pitchFamily="49" charset="0"/>
              </a:rPr>
              <a:t>	///</a:t>
            </a:r>
            <a:endParaRPr lang="en-US" sz="1600" dirty="0">
              <a:latin typeface="Courier New" panose="02070309020205020404" pitchFamily="49" charset="0"/>
              <a:cs typeface="Courier New" panose="02070309020205020404" pitchFamily="49" charset="0"/>
            </a:endParaRPr>
          </a:p>
          <a:p>
            <a:pPr marL="0" indent="0">
              <a:buNone/>
            </a:pPr>
            <a:r>
              <a:rPr lang="en-US" sz="1600" dirty="0" smtClean="0">
                <a:latin typeface="Courier New" panose="02070309020205020404" pitchFamily="49" charset="0"/>
                <a:cs typeface="Courier New" panose="02070309020205020404" pitchFamily="49" charset="0"/>
              </a:rPr>
              <a:t>    latent(Funding </a:t>
            </a:r>
            <a:r>
              <a:rPr lang="en-US" sz="1600" dirty="0">
                <a:latin typeface="Courier New" panose="02070309020205020404" pitchFamily="49" charset="0"/>
                <a:cs typeface="Courier New" panose="02070309020205020404" pitchFamily="49" charset="0"/>
              </a:rPr>
              <a:t>Aptitude)			</a:t>
            </a:r>
            <a:r>
              <a:rPr lang="en-US" sz="1600" dirty="0" smtClean="0">
                <a:latin typeface="Courier New" panose="02070309020205020404" pitchFamily="49" charset="0"/>
                <a:cs typeface="Courier New" panose="02070309020205020404" pitchFamily="49" charset="0"/>
              </a:rPr>
              <a:t>	///</a:t>
            </a:r>
            <a:endParaRPr lang="en-US" sz="1600" dirty="0">
              <a:latin typeface="Courier New" panose="02070309020205020404" pitchFamily="49" charset="0"/>
              <a:cs typeface="Courier New" panose="02070309020205020404" pitchFamily="49" charset="0"/>
            </a:endParaRPr>
          </a:p>
          <a:p>
            <a:pPr marL="0" indent="0">
              <a:buNone/>
            </a:pPr>
            <a:r>
              <a:rPr lang="en-US" sz="1600" dirty="0" smtClean="0">
                <a:latin typeface="Courier New" panose="02070309020205020404" pitchFamily="49" charset="0"/>
                <a:cs typeface="Courier New" panose="02070309020205020404" pitchFamily="49" charset="0"/>
              </a:rPr>
              <a:t>    from(</a:t>
            </a:r>
            <a:r>
              <a:rPr lang="en-US" sz="1600" b="1" dirty="0" smtClean="0">
                <a:solidFill>
                  <a:srgbClr val="FF0000"/>
                </a:solidFill>
                <a:latin typeface="Courier New" panose="02070309020205020404" pitchFamily="49" charset="0"/>
                <a:cs typeface="Courier New" panose="02070309020205020404" pitchFamily="49" charset="0"/>
              </a:rPr>
              <a:t>b</a:t>
            </a:r>
            <a:r>
              <a:rPr lang="en-US" sz="1600"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313382084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762000"/>
          </a:xfrm>
        </p:spPr>
        <p:txBody>
          <a:bodyPr/>
          <a:lstStyle/>
          <a:p>
            <a:r>
              <a:rPr lang="en-US" dirty="0" smtClean="0"/>
              <a:t>Structural Equation Models</a:t>
            </a:r>
            <a:endParaRPr lang="en-US" dirty="0"/>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1548448"/>
            <a:ext cx="7112007" cy="4532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838200" y="6246167"/>
            <a:ext cx="7868244" cy="461665"/>
          </a:xfrm>
          <a:prstGeom prst="rect">
            <a:avLst/>
          </a:prstGeom>
          <a:noFill/>
        </p:spPr>
        <p:txBody>
          <a:bodyPr wrap="none" rtlCol="0">
            <a:spAutoFit/>
          </a:bodyPr>
          <a:lstStyle/>
          <a:p>
            <a:r>
              <a:rPr lang="en-US" sz="2400" dirty="0" smtClean="0"/>
              <a:t>The goodness of fit statistics indicate that our models fits well</a:t>
            </a:r>
            <a:endParaRPr lang="en-US" sz="2400" dirty="0"/>
          </a:p>
        </p:txBody>
      </p:sp>
    </p:spTree>
    <p:extLst>
      <p:ext uri="{BB962C8B-B14F-4D97-AF65-F5344CB8AC3E}">
        <p14:creationId xmlns:p14="http://schemas.microsoft.com/office/powerpoint/2010/main" val="385216958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762000"/>
          </a:xfrm>
        </p:spPr>
        <p:txBody>
          <a:bodyPr/>
          <a:lstStyle/>
          <a:p>
            <a:r>
              <a:rPr lang="en-US" dirty="0" smtClean="0"/>
              <a:t>Structural Equation Models</a:t>
            </a:r>
            <a:endParaRPr lang="en-US" dirty="0"/>
          </a:p>
        </p:txBody>
      </p:sp>
      <p:sp>
        <p:nvSpPr>
          <p:cNvPr id="6" name="TextBox 5"/>
          <p:cNvSpPr txBox="1"/>
          <p:nvPr/>
        </p:nvSpPr>
        <p:spPr>
          <a:xfrm>
            <a:off x="2209800" y="6058821"/>
            <a:ext cx="3967048" cy="461665"/>
          </a:xfrm>
          <a:prstGeom prst="rect">
            <a:avLst/>
          </a:prstGeom>
          <a:noFill/>
        </p:spPr>
        <p:txBody>
          <a:bodyPr wrap="none" rtlCol="0">
            <a:spAutoFit/>
          </a:bodyPr>
          <a:lstStyle/>
          <a:p>
            <a:r>
              <a:rPr lang="en-US" sz="2400" dirty="0" smtClean="0"/>
              <a:t>The residuals are small or zero</a:t>
            </a:r>
            <a:endParaRPr lang="en-US" sz="2400" dirty="0"/>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676400"/>
            <a:ext cx="8694260" cy="4177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1324579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51000" y="768666"/>
            <a:ext cx="7493000" cy="6043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250405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Missing Data and </a:t>
            </a:r>
            <a:r>
              <a:rPr lang="en-US" b="1" dirty="0" err="1" smtClean="0">
                <a:latin typeface="Courier New" panose="02070309020205020404" pitchFamily="49" charset="0"/>
                <a:cs typeface="Courier New" panose="02070309020205020404" pitchFamily="49" charset="0"/>
              </a:rPr>
              <a:t>sem</a:t>
            </a:r>
            <a:r>
              <a:rPr lang="en-US" dirty="0" smtClean="0"/>
              <a:t> </a:t>
            </a:r>
            <a:r>
              <a:rPr lang="en-US" dirty="0"/>
              <a:t>and </a:t>
            </a:r>
            <a:r>
              <a:rPr lang="en-US" b="1" dirty="0">
                <a:latin typeface="Courier New" panose="02070309020205020404" pitchFamily="49" charset="0"/>
                <a:cs typeface="Courier New" panose="02070309020205020404" pitchFamily="49" charset="0"/>
              </a:rPr>
              <a:t>gsem</a:t>
            </a:r>
            <a:endParaRPr lang="en-US" dirty="0"/>
          </a:p>
        </p:txBody>
      </p:sp>
      <p:sp>
        <p:nvSpPr>
          <p:cNvPr id="3" name="Content Placeholder 2"/>
          <p:cNvSpPr>
            <a:spLocks noGrp="1"/>
          </p:cNvSpPr>
          <p:nvPr>
            <p:ph idx="1"/>
          </p:nvPr>
        </p:nvSpPr>
        <p:spPr>
          <a:xfrm>
            <a:off x="457200" y="2057400"/>
            <a:ext cx="8229600" cy="4267200"/>
          </a:xfrm>
        </p:spPr>
        <p:txBody>
          <a:bodyPr>
            <a:normAutofit lnSpcReduction="10000"/>
          </a:bodyPr>
          <a:lstStyle/>
          <a:p>
            <a:pPr marL="514350" indent="-514350">
              <a:buFont typeface="+mj-lt"/>
              <a:buAutoNum type="arabicPeriod"/>
            </a:pPr>
            <a:r>
              <a:rPr lang="en-US" sz="3600" b="1" dirty="0" err="1">
                <a:latin typeface="Courier New" panose="02070309020205020404" pitchFamily="49" charset="0"/>
                <a:cs typeface="Courier New" panose="02070309020205020404" pitchFamily="49" charset="0"/>
              </a:rPr>
              <a:t>sem</a:t>
            </a:r>
            <a:r>
              <a:rPr lang="en-US" sz="3600" dirty="0"/>
              <a:t> by default is a </a:t>
            </a:r>
            <a:r>
              <a:rPr lang="en-US" sz="3600" dirty="0" err="1"/>
              <a:t>listwise</a:t>
            </a:r>
            <a:r>
              <a:rPr lang="en-US" sz="3600" dirty="0"/>
              <a:t> </a:t>
            </a:r>
            <a:r>
              <a:rPr lang="en-US" sz="3600" dirty="0" err="1" smtClean="0"/>
              <a:t>deleter</a:t>
            </a:r>
            <a:r>
              <a:rPr lang="en-US" sz="3600" dirty="0" smtClean="0"/>
              <a:t>.</a:t>
            </a:r>
          </a:p>
          <a:p>
            <a:pPr marL="514350" indent="-514350">
              <a:buFont typeface="+mj-lt"/>
              <a:buAutoNum type="arabicPeriod"/>
            </a:pPr>
            <a:r>
              <a:rPr lang="en-US" sz="3600" b="1" dirty="0" err="1">
                <a:latin typeface="Courier New" panose="02070309020205020404" pitchFamily="49" charset="0"/>
                <a:cs typeface="Courier New" panose="02070309020205020404" pitchFamily="49" charset="0"/>
              </a:rPr>
              <a:t>sem</a:t>
            </a:r>
            <a:r>
              <a:rPr lang="en-US" sz="3600" dirty="0"/>
              <a:t> with method </a:t>
            </a:r>
            <a:r>
              <a:rPr lang="en-US" sz="3600" b="1" dirty="0" err="1" smtClean="0">
                <a:latin typeface="Courier New" panose="02070309020205020404" pitchFamily="49" charset="0"/>
                <a:cs typeface="Courier New" panose="02070309020205020404" pitchFamily="49" charset="0"/>
              </a:rPr>
              <a:t>mlmv</a:t>
            </a:r>
            <a:r>
              <a:rPr lang="en-US" sz="3600" dirty="0" smtClean="0"/>
              <a:t> </a:t>
            </a:r>
            <a:r>
              <a:rPr lang="en-US" sz="3600" dirty="0"/>
              <a:t>is not a </a:t>
            </a:r>
            <a:r>
              <a:rPr lang="en-US" sz="3600" dirty="0" err="1"/>
              <a:t>deleter</a:t>
            </a:r>
            <a:r>
              <a:rPr lang="en-US" sz="3600" dirty="0"/>
              <a:t> at all; it uses all </a:t>
            </a:r>
            <a:r>
              <a:rPr lang="en-US" sz="3600" dirty="0" smtClean="0"/>
              <a:t>observations and assumes joint normality of all variables and missing values are missing at random (MAR).</a:t>
            </a:r>
          </a:p>
          <a:p>
            <a:pPr marL="514350" indent="-514350">
              <a:buFont typeface="+mj-lt"/>
              <a:buAutoNum type="arabicPeriod"/>
            </a:pPr>
            <a:r>
              <a:rPr lang="en-US" sz="3600" b="1" dirty="0" err="1">
                <a:latin typeface="Courier New" panose="02070309020205020404" pitchFamily="49" charset="0"/>
                <a:cs typeface="Courier New" panose="02070309020205020404" pitchFamily="49" charset="0"/>
              </a:rPr>
              <a:t>gsem</a:t>
            </a:r>
            <a:r>
              <a:rPr lang="en-US" sz="3600" dirty="0"/>
              <a:t> by default is an </a:t>
            </a:r>
            <a:r>
              <a:rPr lang="en-US" sz="3600" dirty="0" err="1"/>
              <a:t>equationwise</a:t>
            </a:r>
            <a:r>
              <a:rPr lang="en-US" sz="3600" dirty="0"/>
              <a:t> </a:t>
            </a:r>
            <a:r>
              <a:rPr lang="en-US" sz="3600" dirty="0" err="1"/>
              <a:t>deleter</a:t>
            </a:r>
            <a:r>
              <a:rPr lang="en-US" sz="3600" dirty="0"/>
              <a:t>.</a:t>
            </a:r>
            <a:endParaRPr lang="en-US" sz="3600" dirty="0" smtClean="0"/>
          </a:p>
        </p:txBody>
      </p:sp>
    </p:spTree>
    <p:extLst>
      <p:ext uri="{BB962C8B-B14F-4D97-AF65-F5344CB8AC3E}">
        <p14:creationId xmlns:p14="http://schemas.microsoft.com/office/powerpoint/2010/main" val="283755529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0"/>
            <a:ext cx="9144000" cy="990600"/>
          </a:xfrm>
        </p:spPr>
        <p:txBody>
          <a:bodyPr>
            <a:normAutofit fontScale="90000"/>
          </a:bodyPr>
          <a:lstStyle/>
          <a:p>
            <a:r>
              <a:rPr lang="en-US" dirty="0" smtClean="0"/>
              <a:t>Continuous Outcome Models Using </a:t>
            </a:r>
            <a:r>
              <a:rPr lang="en-US" b="1" dirty="0" smtClean="0">
                <a:latin typeface="Courier New" panose="02070309020205020404" pitchFamily="49" charset="0"/>
                <a:cs typeface="Courier New" panose="02070309020205020404" pitchFamily="49" charset="0"/>
              </a:rPr>
              <a:t>sem</a:t>
            </a:r>
            <a:endParaRPr lang="en-US" b="1" dirty="0">
              <a:latin typeface="Courier New" panose="02070309020205020404" pitchFamily="49" charset="0"/>
              <a:cs typeface="Courier New" panose="02070309020205020404" pitchFamily="49" charset="0"/>
            </a:endParaRPr>
          </a:p>
        </p:txBody>
      </p:sp>
      <p:sp>
        <p:nvSpPr>
          <p:cNvPr id="3" name="Content Placeholder 2"/>
          <p:cNvSpPr>
            <a:spLocks noGrp="1"/>
          </p:cNvSpPr>
          <p:nvPr>
            <p:ph idx="1"/>
          </p:nvPr>
        </p:nvSpPr>
        <p:spPr>
          <a:xfrm>
            <a:off x="457200" y="1828800"/>
            <a:ext cx="8229600" cy="4800600"/>
          </a:xfrm>
        </p:spPr>
        <p:txBody>
          <a:bodyPr>
            <a:normAutofit fontScale="85000" lnSpcReduction="20000"/>
          </a:bodyPr>
          <a:lstStyle/>
          <a:p>
            <a:r>
              <a:rPr lang="en-US" sz="3600" dirty="0" smtClean="0"/>
              <a:t>Example Data</a:t>
            </a:r>
          </a:p>
          <a:p>
            <a:r>
              <a:rPr lang="en-US" sz="3600" dirty="0" smtClean="0"/>
              <a:t>Means</a:t>
            </a:r>
          </a:p>
          <a:p>
            <a:r>
              <a:rPr lang="en-US" sz="3600" dirty="0" smtClean="0"/>
              <a:t>Correlation</a:t>
            </a:r>
            <a:endParaRPr lang="en-US" sz="3600" dirty="0"/>
          </a:p>
          <a:p>
            <a:r>
              <a:rPr lang="en-US" sz="3600" dirty="0" smtClean="0"/>
              <a:t>Linear Regression</a:t>
            </a:r>
          </a:p>
          <a:p>
            <a:r>
              <a:rPr lang="en-US" sz="3600" dirty="0" smtClean="0"/>
              <a:t>Multivariate Regression</a:t>
            </a:r>
          </a:p>
          <a:p>
            <a:r>
              <a:rPr lang="en-US" sz="3600" dirty="0" smtClean="0"/>
              <a:t>Path Analysis and Mediation</a:t>
            </a:r>
          </a:p>
          <a:p>
            <a:r>
              <a:rPr lang="en-US" sz="3600" dirty="0" smtClean="0"/>
              <a:t>Confirmatory Factor Analysis (CFA)</a:t>
            </a:r>
          </a:p>
          <a:p>
            <a:r>
              <a:rPr lang="en-US" sz="3600" dirty="0" smtClean="0"/>
              <a:t>Structural Equation Models (SEM)</a:t>
            </a:r>
          </a:p>
          <a:p>
            <a:r>
              <a:rPr lang="en-US" sz="3600" b="1" dirty="0" smtClean="0"/>
              <a:t>Multi-group SEM</a:t>
            </a:r>
          </a:p>
          <a:p>
            <a:r>
              <a:rPr lang="en-US" sz="3600" dirty="0" smtClean="0"/>
              <a:t>SEM For Complex Survey Data</a:t>
            </a:r>
            <a:endParaRPr lang="en-US" sz="3600" dirty="0"/>
          </a:p>
        </p:txBody>
      </p:sp>
    </p:spTree>
    <p:extLst>
      <p:ext uri="{BB962C8B-B14F-4D97-AF65-F5344CB8AC3E}">
        <p14:creationId xmlns:p14="http://schemas.microsoft.com/office/powerpoint/2010/main" val="72379103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Multigroup SEM</a:t>
            </a:r>
            <a:endParaRPr lang="en-US" dirty="0"/>
          </a:p>
        </p:txBody>
      </p:sp>
      <p:sp>
        <p:nvSpPr>
          <p:cNvPr id="3" name="Content Placeholder 2"/>
          <p:cNvSpPr>
            <a:spLocks noGrp="1"/>
          </p:cNvSpPr>
          <p:nvPr>
            <p:ph idx="1"/>
          </p:nvPr>
        </p:nvSpPr>
        <p:spPr>
          <a:xfrm>
            <a:off x="457200" y="2057400"/>
            <a:ext cx="8229600" cy="4419600"/>
          </a:xfrm>
        </p:spPr>
        <p:txBody>
          <a:bodyPr>
            <a:normAutofit/>
          </a:bodyPr>
          <a:lstStyle/>
          <a:p>
            <a:pPr marL="0" indent="0">
              <a:buNone/>
            </a:pPr>
            <a:r>
              <a:rPr lang="en-US" dirty="0" smtClean="0"/>
              <a:t>We can also fit models by group and test for invariance of parameters across groups.</a:t>
            </a:r>
          </a:p>
          <a:p>
            <a:pPr marL="0" indent="0">
              <a:buNone/>
            </a:pPr>
            <a:endParaRPr lang="en-US" sz="1600" dirty="0" smtClean="0">
              <a:latin typeface="Courier New" panose="02070309020205020404" pitchFamily="49" charset="0"/>
              <a:cs typeface="Courier New" panose="02070309020205020404" pitchFamily="49" charset="0"/>
            </a:endParaRPr>
          </a:p>
          <a:p>
            <a:pPr marL="0" indent="0">
              <a:buNone/>
            </a:pPr>
            <a:r>
              <a:rPr lang="en-US" sz="1600" dirty="0">
                <a:latin typeface="Courier New" panose="02070309020205020404" pitchFamily="49" charset="0"/>
                <a:cs typeface="Courier New" panose="02070309020205020404" pitchFamily="49" charset="0"/>
              </a:rPr>
              <a:t>sem (Funding -&gt; grants_c@1 scholarships_c stipend_c)	</a:t>
            </a:r>
            <a:r>
              <a:rPr lang="en-US" sz="1600" dirty="0" smtClean="0">
                <a:latin typeface="Courier New" panose="02070309020205020404" pitchFamily="49" charset="0"/>
                <a:cs typeface="Courier New" panose="02070309020205020404" pitchFamily="49" charset="0"/>
              </a:rPr>
              <a:t>  /// </a:t>
            </a:r>
            <a:endParaRPr lang="en-US" sz="1600" dirty="0">
              <a:latin typeface="Courier New" panose="02070309020205020404" pitchFamily="49" charset="0"/>
              <a:cs typeface="Courier New" panose="02070309020205020404" pitchFamily="49" charset="0"/>
            </a:endParaRPr>
          </a:p>
          <a:p>
            <a:pPr marL="0" indent="0">
              <a:buNone/>
            </a:pPr>
            <a:r>
              <a:rPr lang="en-US" sz="1600" dirty="0">
                <a:latin typeface="Courier New" panose="02070309020205020404" pitchFamily="49" charset="0"/>
                <a:cs typeface="Courier New" panose="02070309020205020404" pitchFamily="49" charset="0"/>
              </a:rPr>
              <a:t>	(Aptitude -&gt; satv@1 satq hsgpa)		</a:t>
            </a:r>
            <a:r>
              <a:rPr lang="en-US" sz="1600" dirty="0" smtClean="0">
                <a:latin typeface="Courier New" panose="02070309020205020404" pitchFamily="49" charset="0"/>
                <a:cs typeface="Courier New" panose="02070309020205020404" pitchFamily="49" charset="0"/>
              </a:rPr>
              <a:t>  ///</a:t>
            </a:r>
            <a:endParaRPr lang="en-US" sz="1600" dirty="0">
              <a:latin typeface="Courier New" panose="02070309020205020404" pitchFamily="49" charset="0"/>
              <a:cs typeface="Courier New" panose="02070309020205020404" pitchFamily="49" charset="0"/>
            </a:endParaRPr>
          </a:p>
          <a:p>
            <a:pPr marL="0" indent="0">
              <a:buNone/>
            </a:pPr>
            <a:r>
              <a:rPr lang="en-US" sz="1600" dirty="0">
                <a:latin typeface="Courier New" panose="02070309020205020404" pitchFamily="49" charset="0"/>
                <a:cs typeface="Courier New" panose="02070309020205020404" pitchFamily="49" charset="0"/>
              </a:rPr>
              <a:t>	(Funding Aptitude -&gt; fygpa)			</a:t>
            </a:r>
            <a:r>
              <a:rPr lang="en-US" sz="1600" dirty="0" smtClean="0">
                <a:latin typeface="Courier New" panose="02070309020205020404" pitchFamily="49" charset="0"/>
                <a:cs typeface="Courier New" panose="02070309020205020404" pitchFamily="49" charset="0"/>
              </a:rPr>
              <a:t>  ///</a:t>
            </a:r>
            <a:endParaRPr lang="en-US" sz="1600" dirty="0">
              <a:latin typeface="Courier New" panose="02070309020205020404" pitchFamily="49" charset="0"/>
              <a:cs typeface="Courier New" panose="02070309020205020404" pitchFamily="49" charset="0"/>
            </a:endParaRPr>
          </a:p>
          <a:p>
            <a:pPr marL="0" indent="0">
              <a:buNone/>
            </a:pPr>
            <a:r>
              <a:rPr lang="en-US" sz="1600" dirty="0">
                <a:latin typeface="Courier New" panose="02070309020205020404" pitchFamily="49" charset="0"/>
                <a:cs typeface="Courier New" panose="02070309020205020404" pitchFamily="49" charset="0"/>
              </a:rPr>
              <a:t>	(instate male credithrs ptindex -&gt; fygpa), 	</a:t>
            </a:r>
            <a:r>
              <a:rPr lang="en-US" sz="1600" dirty="0" smtClean="0">
                <a:latin typeface="Courier New" panose="02070309020205020404" pitchFamily="49" charset="0"/>
                <a:cs typeface="Courier New" panose="02070309020205020404" pitchFamily="49" charset="0"/>
              </a:rPr>
              <a:t>  ///</a:t>
            </a:r>
            <a:endParaRPr lang="en-US" sz="1600" dirty="0">
              <a:latin typeface="Courier New" panose="02070309020205020404" pitchFamily="49" charset="0"/>
              <a:cs typeface="Courier New" panose="02070309020205020404" pitchFamily="49" charset="0"/>
            </a:endParaRPr>
          </a:p>
          <a:p>
            <a:pPr marL="0" indent="0">
              <a:buNone/>
            </a:pPr>
            <a:r>
              <a:rPr lang="en-US" sz="1600" dirty="0">
                <a:latin typeface="Courier New" panose="02070309020205020404" pitchFamily="49" charset="0"/>
                <a:cs typeface="Courier New" panose="02070309020205020404" pitchFamily="49" charset="0"/>
              </a:rPr>
              <a:t>	latent(Funding Aptitude)			</a:t>
            </a:r>
            <a:r>
              <a:rPr lang="en-US" sz="1600" dirty="0" smtClean="0">
                <a:latin typeface="Courier New" panose="02070309020205020404" pitchFamily="49" charset="0"/>
                <a:cs typeface="Courier New" panose="02070309020205020404" pitchFamily="49" charset="0"/>
              </a:rPr>
              <a:t>  ///</a:t>
            </a:r>
            <a:endParaRPr lang="en-US" sz="1600" dirty="0">
              <a:latin typeface="Courier New" panose="02070309020205020404" pitchFamily="49" charset="0"/>
              <a:cs typeface="Courier New" panose="02070309020205020404" pitchFamily="49" charset="0"/>
            </a:endParaRPr>
          </a:p>
          <a:p>
            <a:pPr marL="0" indent="0">
              <a:buNone/>
            </a:pPr>
            <a:r>
              <a:rPr lang="en-US" sz="1600" dirty="0">
                <a:latin typeface="Courier New" panose="02070309020205020404" pitchFamily="49" charset="0"/>
                <a:cs typeface="Courier New" panose="02070309020205020404" pitchFamily="49" charset="0"/>
              </a:rPr>
              <a:t>	</a:t>
            </a:r>
            <a:r>
              <a:rPr lang="en-US" sz="1600" b="1" dirty="0">
                <a:solidFill>
                  <a:srgbClr val="FF0000"/>
                </a:solidFill>
                <a:latin typeface="Courier New" panose="02070309020205020404" pitchFamily="49" charset="0"/>
                <a:cs typeface="Courier New" panose="02070309020205020404" pitchFamily="49" charset="0"/>
              </a:rPr>
              <a:t>group(private)</a:t>
            </a:r>
          </a:p>
          <a:p>
            <a:pPr marL="0" indent="0">
              <a:buNone/>
            </a:pPr>
            <a:endParaRPr lang="en-US" sz="1600" dirty="0">
              <a:latin typeface="Courier New" panose="02070309020205020404" pitchFamily="49" charset="0"/>
              <a:cs typeface="Courier New" panose="02070309020205020404" pitchFamily="49" charset="0"/>
            </a:endParaRPr>
          </a:p>
          <a:p>
            <a:pPr marL="0" indent="0">
              <a:buNone/>
            </a:pPr>
            <a:r>
              <a:rPr lang="en-US" sz="1600" dirty="0">
                <a:latin typeface="Courier New" panose="02070309020205020404" pitchFamily="49" charset="0"/>
                <a:cs typeface="Courier New" panose="02070309020205020404" pitchFamily="49" charset="0"/>
              </a:rPr>
              <a:t>estat </a:t>
            </a:r>
            <a:r>
              <a:rPr lang="en-US" sz="1600" dirty="0" smtClean="0">
                <a:latin typeface="Courier New" panose="02070309020205020404" pitchFamily="49" charset="0"/>
                <a:cs typeface="Courier New" panose="02070309020205020404" pitchFamily="49" charset="0"/>
              </a:rPr>
              <a:t>ggof</a:t>
            </a:r>
          </a:p>
          <a:p>
            <a:pPr marL="0" indent="0">
              <a:buNone/>
            </a:pPr>
            <a:endParaRPr lang="en-US" sz="1600" dirty="0">
              <a:latin typeface="Courier New" panose="02070309020205020404" pitchFamily="49" charset="0"/>
              <a:cs typeface="Courier New" panose="02070309020205020404" pitchFamily="49" charset="0"/>
            </a:endParaRPr>
          </a:p>
          <a:p>
            <a:pPr marL="0" indent="0">
              <a:buNone/>
            </a:pPr>
            <a:r>
              <a:rPr lang="en-US" sz="1600" dirty="0">
                <a:latin typeface="Courier New" panose="02070309020205020404" pitchFamily="49" charset="0"/>
                <a:cs typeface="Courier New" panose="02070309020205020404" pitchFamily="49" charset="0"/>
              </a:rPr>
              <a:t>estat ginvariant </a:t>
            </a:r>
          </a:p>
          <a:p>
            <a:pPr marL="0" indent="0">
              <a:buNone/>
            </a:pPr>
            <a:endParaRPr lang="en-US" sz="16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88317006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0"/>
            <a:ext cx="9144000" cy="990600"/>
          </a:xfrm>
        </p:spPr>
        <p:txBody>
          <a:bodyPr>
            <a:normAutofit fontScale="90000"/>
          </a:bodyPr>
          <a:lstStyle/>
          <a:p>
            <a:r>
              <a:rPr lang="en-US" dirty="0" smtClean="0"/>
              <a:t>Continuous Outcome Models Using </a:t>
            </a:r>
            <a:r>
              <a:rPr lang="en-US" b="1" dirty="0" smtClean="0">
                <a:latin typeface="Courier New" panose="02070309020205020404" pitchFamily="49" charset="0"/>
                <a:cs typeface="Courier New" panose="02070309020205020404" pitchFamily="49" charset="0"/>
              </a:rPr>
              <a:t>sem</a:t>
            </a:r>
            <a:endParaRPr lang="en-US" b="1" dirty="0">
              <a:latin typeface="Courier New" panose="02070309020205020404" pitchFamily="49" charset="0"/>
              <a:cs typeface="Courier New" panose="02070309020205020404" pitchFamily="49" charset="0"/>
            </a:endParaRPr>
          </a:p>
        </p:txBody>
      </p:sp>
      <p:sp>
        <p:nvSpPr>
          <p:cNvPr id="3" name="Content Placeholder 2"/>
          <p:cNvSpPr>
            <a:spLocks noGrp="1"/>
          </p:cNvSpPr>
          <p:nvPr>
            <p:ph idx="1"/>
          </p:nvPr>
        </p:nvSpPr>
        <p:spPr>
          <a:xfrm>
            <a:off x="457200" y="1828800"/>
            <a:ext cx="8229600" cy="4800600"/>
          </a:xfrm>
        </p:spPr>
        <p:txBody>
          <a:bodyPr>
            <a:normAutofit fontScale="85000" lnSpcReduction="20000"/>
          </a:bodyPr>
          <a:lstStyle/>
          <a:p>
            <a:r>
              <a:rPr lang="en-US" sz="3600" dirty="0" smtClean="0"/>
              <a:t>Example Data</a:t>
            </a:r>
          </a:p>
          <a:p>
            <a:r>
              <a:rPr lang="en-US" sz="3600" dirty="0" smtClean="0"/>
              <a:t>Means</a:t>
            </a:r>
          </a:p>
          <a:p>
            <a:r>
              <a:rPr lang="en-US" sz="3600" dirty="0" smtClean="0"/>
              <a:t>Correlation</a:t>
            </a:r>
            <a:endParaRPr lang="en-US" sz="3600" dirty="0"/>
          </a:p>
          <a:p>
            <a:r>
              <a:rPr lang="en-US" sz="3600" dirty="0" smtClean="0"/>
              <a:t>Linear Regression</a:t>
            </a:r>
          </a:p>
          <a:p>
            <a:r>
              <a:rPr lang="en-US" sz="3600" dirty="0" smtClean="0"/>
              <a:t>Multivariate Regression</a:t>
            </a:r>
          </a:p>
          <a:p>
            <a:r>
              <a:rPr lang="en-US" sz="3600" dirty="0" smtClean="0"/>
              <a:t>Path Analysis and Mediation</a:t>
            </a:r>
          </a:p>
          <a:p>
            <a:r>
              <a:rPr lang="en-US" sz="3600" dirty="0" smtClean="0"/>
              <a:t>Confirmatory Factor Analysis (CFA)</a:t>
            </a:r>
          </a:p>
          <a:p>
            <a:r>
              <a:rPr lang="en-US" sz="3600" dirty="0" smtClean="0"/>
              <a:t>Structural Equation Models (SEM)</a:t>
            </a:r>
          </a:p>
          <a:p>
            <a:r>
              <a:rPr lang="en-US" sz="3600" dirty="0" smtClean="0"/>
              <a:t>Multi-group SEM</a:t>
            </a:r>
          </a:p>
          <a:p>
            <a:r>
              <a:rPr lang="en-US" sz="3600" b="1" dirty="0" smtClean="0"/>
              <a:t>SEM For Complex Survey Data</a:t>
            </a:r>
            <a:endParaRPr lang="en-US" sz="3600" b="1" dirty="0"/>
          </a:p>
        </p:txBody>
      </p:sp>
    </p:spTree>
    <p:extLst>
      <p:ext uri="{BB962C8B-B14F-4D97-AF65-F5344CB8AC3E}">
        <p14:creationId xmlns:p14="http://schemas.microsoft.com/office/powerpoint/2010/main" val="251781773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SEM For Complex Survey </a:t>
            </a:r>
            <a:r>
              <a:rPr lang="en-US" dirty="0" smtClean="0"/>
              <a:t>Data</a:t>
            </a:r>
            <a:endParaRPr lang="en-US" dirty="0"/>
          </a:p>
        </p:txBody>
      </p:sp>
      <p:sp>
        <p:nvSpPr>
          <p:cNvPr id="3" name="Content Placeholder 2"/>
          <p:cNvSpPr>
            <a:spLocks noGrp="1"/>
          </p:cNvSpPr>
          <p:nvPr>
            <p:ph idx="1"/>
          </p:nvPr>
        </p:nvSpPr>
        <p:spPr>
          <a:xfrm>
            <a:off x="457200" y="2057400"/>
            <a:ext cx="8229600" cy="4267200"/>
          </a:xfrm>
        </p:spPr>
        <p:txBody>
          <a:bodyPr>
            <a:normAutofit lnSpcReduction="10000"/>
          </a:bodyPr>
          <a:lstStyle/>
          <a:p>
            <a:r>
              <a:rPr lang="en-US" dirty="0" smtClean="0"/>
              <a:t>We can use </a:t>
            </a:r>
            <a:r>
              <a:rPr lang="en-US" b="1" dirty="0" smtClean="0">
                <a:latin typeface="Courier New" panose="02070309020205020404" pitchFamily="49" charset="0"/>
                <a:cs typeface="Courier New" panose="02070309020205020404" pitchFamily="49" charset="0"/>
              </a:rPr>
              <a:t>sem</a:t>
            </a:r>
            <a:r>
              <a:rPr lang="en-US" dirty="0" smtClean="0"/>
              <a:t> and </a:t>
            </a:r>
            <a:r>
              <a:rPr lang="en-US" b="1" dirty="0" smtClean="0">
                <a:latin typeface="Courier New" panose="02070309020205020404" pitchFamily="49" charset="0"/>
                <a:cs typeface="Courier New" panose="02070309020205020404" pitchFamily="49" charset="0"/>
              </a:rPr>
              <a:t>gsem</a:t>
            </a:r>
            <a:r>
              <a:rPr lang="en-US" dirty="0" smtClean="0"/>
              <a:t> to fit models for data that were collected using complex probability samples. </a:t>
            </a:r>
          </a:p>
          <a:p>
            <a:r>
              <a:rPr lang="en-US" dirty="0" smtClean="0"/>
              <a:t>For example, we might have collected our data by drawing a sample of universities and then colleges within universities.</a:t>
            </a:r>
          </a:p>
          <a:p>
            <a:r>
              <a:rPr lang="en-US" dirty="0" smtClean="0"/>
              <a:t>We can tell Stata about these features using </a:t>
            </a:r>
            <a:r>
              <a:rPr lang="en-US" b="1" dirty="0" smtClean="0">
                <a:latin typeface="Courier New" panose="02070309020205020404" pitchFamily="49" charset="0"/>
                <a:cs typeface="Courier New" panose="02070309020205020404" pitchFamily="49" charset="0"/>
              </a:rPr>
              <a:t>svy set </a:t>
            </a:r>
            <a:r>
              <a:rPr lang="en-US" dirty="0" smtClean="0"/>
              <a:t>and our models will be estimated correctly.</a:t>
            </a:r>
            <a:endParaRPr lang="en-US" dirty="0"/>
          </a:p>
        </p:txBody>
      </p:sp>
    </p:spTree>
    <p:extLst>
      <p:ext uri="{BB962C8B-B14F-4D97-AF65-F5344CB8AC3E}">
        <p14:creationId xmlns:p14="http://schemas.microsoft.com/office/powerpoint/2010/main" val="49119358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SEM For Complex Survey Data</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057400" y="1752600"/>
            <a:ext cx="4695538" cy="4876800"/>
          </a:xfrm>
        </p:spPr>
      </p:pic>
    </p:spTree>
    <p:extLst>
      <p:ext uri="{BB962C8B-B14F-4D97-AF65-F5344CB8AC3E}">
        <p14:creationId xmlns:p14="http://schemas.microsoft.com/office/powerpoint/2010/main" val="237805384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SEM For Complex Survey Data</a:t>
            </a:r>
          </a:p>
        </p:txBody>
      </p:sp>
      <p:sp>
        <p:nvSpPr>
          <p:cNvPr id="5" name="TextBox 4"/>
          <p:cNvSpPr txBox="1"/>
          <p:nvPr/>
        </p:nvSpPr>
        <p:spPr>
          <a:xfrm>
            <a:off x="304800" y="2133600"/>
            <a:ext cx="8686800" cy="3754874"/>
          </a:xfrm>
          <a:prstGeom prst="rect">
            <a:avLst/>
          </a:prstGeom>
          <a:noFill/>
        </p:spPr>
        <p:txBody>
          <a:bodyPr wrap="square" rtlCol="0">
            <a:spAutoFit/>
          </a:bodyPr>
          <a:lstStyle/>
          <a:p>
            <a:r>
              <a:rPr lang="en-US" sz="1400" dirty="0" smtClean="0">
                <a:latin typeface="Courier New" panose="02070309020205020404" pitchFamily="49" charset="0"/>
                <a:cs typeface="Courier New" panose="02070309020205020404" pitchFamily="49" charset="0"/>
              </a:rPr>
              <a:t>svyset university </a:t>
            </a:r>
            <a:r>
              <a:rPr lang="en-US" sz="1400" dirty="0">
                <a:latin typeface="Courier New" panose="02070309020205020404" pitchFamily="49" charset="0"/>
                <a:cs typeface="Courier New" panose="02070309020205020404" pitchFamily="49" charset="0"/>
              </a:rPr>
              <a:t>[pweight=samplewt], </a:t>
            </a:r>
            <a:r>
              <a:rPr lang="en-US" sz="1400" dirty="0" smtClean="0">
                <a:latin typeface="Courier New" panose="02070309020205020404" pitchFamily="49" charset="0"/>
                <a:cs typeface="Courier New" panose="02070309020205020404" pitchFamily="49" charset="0"/>
              </a:rPr>
              <a:t>  ///</a:t>
            </a:r>
            <a:endParaRPr lang="en-US" sz="1400" dirty="0">
              <a:latin typeface="Courier New" panose="02070309020205020404" pitchFamily="49" charset="0"/>
              <a:cs typeface="Courier New" panose="02070309020205020404" pitchFamily="49" charset="0"/>
            </a:endParaRPr>
          </a:p>
          <a:p>
            <a:r>
              <a:rPr lang="en-US" sz="1400" dirty="0" smtClean="0">
                <a:latin typeface="Courier New" panose="02070309020205020404" pitchFamily="49" charset="0"/>
                <a:cs typeface="Courier New" panose="02070309020205020404" pitchFamily="49" charset="0"/>
              </a:rPr>
              <a:t>       strata(private</a:t>
            </a:r>
            <a:r>
              <a:rPr lang="en-US" sz="1400" dirty="0">
                <a:latin typeface="Courier New" panose="02070309020205020404" pitchFamily="49" charset="0"/>
                <a:cs typeface="Courier New" panose="02070309020205020404" pitchFamily="49" charset="0"/>
              </a:rPr>
              <a:t>) 	</a:t>
            </a:r>
            <a:r>
              <a:rPr lang="en-US" sz="1400" dirty="0" smtClean="0">
                <a:latin typeface="Courier New" panose="02070309020205020404" pitchFamily="49" charset="0"/>
                <a:cs typeface="Courier New" panose="02070309020205020404" pitchFamily="49" charset="0"/>
              </a:rPr>
              <a:t>     	      ///</a:t>
            </a:r>
            <a:endParaRPr lang="en-US" sz="1400" dirty="0">
              <a:latin typeface="Courier New" panose="02070309020205020404" pitchFamily="49" charset="0"/>
              <a:cs typeface="Courier New" panose="02070309020205020404" pitchFamily="49" charset="0"/>
            </a:endParaRPr>
          </a:p>
          <a:p>
            <a:r>
              <a:rPr lang="en-US" sz="1400" dirty="0" smtClean="0">
                <a:latin typeface="Courier New" panose="02070309020205020404" pitchFamily="49" charset="0"/>
                <a:cs typeface="Courier New" panose="02070309020205020404" pitchFamily="49" charset="0"/>
              </a:rPr>
              <a:t>       fpc(univ_fpc</a:t>
            </a:r>
            <a:r>
              <a:rPr lang="en-US" sz="1400" dirty="0">
                <a:latin typeface="Courier New" panose="02070309020205020404" pitchFamily="49" charset="0"/>
                <a:cs typeface="Courier New" panose="02070309020205020404" pitchFamily="49" charset="0"/>
              </a:rPr>
              <a:t>) 	</a:t>
            </a:r>
            <a:r>
              <a:rPr lang="en-US" sz="1400" dirty="0" smtClean="0">
                <a:latin typeface="Courier New" panose="02070309020205020404" pitchFamily="49" charset="0"/>
                <a:cs typeface="Courier New" panose="02070309020205020404" pitchFamily="49" charset="0"/>
              </a:rPr>
              <a:t>              ///</a:t>
            </a:r>
            <a:endParaRPr lang="en-US" sz="1400" dirty="0">
              <a:latin typeface="Courier New" panose="02070309020205020404" pitchFamily="49" charset="0"/>
              <a:cs typeface="Courier New" panose="02070309020205020404" pitchFamily="49" charset="0"/>
            </a:endParaRPr>
          </a:p>
          <a:p>
            <a:r>
              <a:rPr lang="en-US" sz="1400" dirty="0" smtClean="0">
                <a:latin typeface="Courier New" panose="02070309020205020404" pitchFamily="49" charset="0"/>
                <a:cs typeface="Courier New" panose="02070309020205020404" pitchFamily="49" charset="0"/>
              </a:rPr>
              <a:t>       vce(linearized</a:t>
            </a:r>
            <a:r>
              <a:rPr lang="en-US" sz="1400" dirty="0">
                <a:latin typeface="Courier New" panose="02070309020205020404" pitchFamily="49" charset="0"/>
                <a:cs typeface="Courier New" panose="02070309020205020404" pitchFamily="49" charset="0"/>
              </a:rPr>
              <a:t>) 	</a:t>
            </a:r>
            <a:r>
              <a:rPr lang="en-US" sz="1400" dirty="0" smtClean="0">
                <a:latin typeface="Courier New" panose="02070309020205020404" pitchFamily="49" charset="0"/>
                <a:cs typeface="Courier New" panose="02070309020205020404" pitchFamily="49" charset="0"/>
              </a:rPr>
              <a:t>              ///</a:t>
            </a:r>
            <a:endParaRPr lang="en-US" sz="1400" dirty="0">
              <a:latin typeface="Courier New" panose="02070309020205020404" pitchFamily="49" charset="0"/>
              <a:cs typeface="Courier New" panose="02070309020205020404" pitchFamily="49" charset="0"/>
            </a:endParaRPr>
          </a:p>
          <a:p>
            <a:r>
              <a:rPr lang="en-US" sz="1400" dirty="0" smtClean="0">
                <a:latin typeface="Courier New" panose="02070309020205020404" pitchFamily="49" charset="0"/>
                <a:cs typeface="Courier New" panose="02070309020205020404" pitchFamily="49" charset="0"/>
              </a:rPr>
              <a:t>       singleunit(missing</a:t>
            </a:r>
            <a:r>
              <a:rPr lang="en-US" sz="1400" dirty="0">
                <a:latin typeface="Courier New" panose="02070309020205020404" pitchFamily="49" charset="0"/>
                <a:cs typeface="Courier New" panose="02070309020205020404" pitchFamily="49" charset="0"/>
              </a:rPr>
              <a:t>) </a:t>
            </a:r>
            <a:r>
              <a:rPr lang="en-US" sz="1400" dirty="0" smtClean="0">
                <a:latin typeface="Courier New" panose="02070309020205020404" pitchFamily="49" charset="0"/>
                <a:cs typeface="Courier New" panose="02070309020205020404" pitchFamily="49" charset="0"/>
              </a:rPr>
              <a:t>             ///</a:t>
            </a:r>
            <a:endParaRPr lang="en-US" sz="1400" dirty="0">
              <a:latin typeface="Courier New" panose="02070309020205020404" pitchFamily="49" charset="0"/>
              <a:cs typeface="Courier New" panose="02070309020205020404" pitchFamily="49" charset="0"/>
            </a:endParaRPr>
          </a:p>
          <a:p>
            <a:r>
              <a:rPr lang="en-US" sz="1400" dirty="0" smtClean="0">
                <a:latin typeface="Courier New" panose="02070309020205020404" pitchFamily="49" charset="0"/>
                <a:cs typeface="Courier New" panose="02070309020205020404" pitchFamily="49" charset="0"/>
              </a:rPr>
              <a:t>       || </a:t>
            </a:r>
            <a:r>
              <a:rPr lang="en-US" sz="1400" dirty="0">
                <a:latin typeface="Courier New" panose="02070309020205020404" pitchFamily="49" charset="0"/>
                <a:cs typeface="Courier New" panose="02070309020205020404" pitchFamily="49" charset="0"/>
              </a:rPr>
              <a:t>college, 	</a:t>
            </a:r>
            <a:r>
              <a:rPr lang="en-US" sz="1400" dirty="0" smtClean="0">
                <a:latin typeface="Courier New" panose="02070309020205020404" pitchFamily="49" charset="0"/>
                <a:cs typeface="Courier New" panose="02070309020205020404" pitchFamily="49" charset="0"/>
              </a:rPr>
              <a:t>              ///</a:t>
            </a:r>
            <a:endParaRPr lang="en-US" sz="1400" dirty="0">
              <a:latin typeface="Courier New" panose="02070309020205020404" pitchFamily="49" charset="0"/>
              <a:cs typeface="Courier New" panose="02070309020205020404" pitchFamily="49" charset="0"/>
            </a:endParaRPr>
          </a:p>
          <a:p>
            <a:r>
              <a:rPr lang="en-US" sz="1400" dirty="0" smtClean="0">
                <a:latin typeface="Courier New" panose="02070309020205020404" pitchFamily="49" charset="0"/>
                <a:cs typeface="Courier New" panose="02070309020205020404" pitchFamily="49" charset="0"/>
              </a:rPr>
              <a:t>       fpc(coll_fpc</a:t>
            </a:r>
            <a:r>
              <a:rPr lang="en-US" sz="1400" dirty="0">
                <a:latin typeface="Courier New" panose="02070309020205020404" pitchFamily="49" charset="0"/>
                <a:cs typeface="Courier New" panose="02070309020205020404" pitchFamily="49" charset="0"/>
              </a:rPr>
              <a:t>)</a:t>
            </a:r>
          </a:p>
          <a:p>
            <a:endParaRPr lang="en-US" sz="1400" dirty="0" smtClean="0">
              <a:latin typeface="Courier New" panose="02070309020205020404" pitchFamily="49" charset="0"/>
              <a:cs typeface="Courier New" panose="02070309020205020404" pitchFamily="49" charset="0"/>
            </a:endParaRPr>
          </a:p>
          <a:p>
            <a:endParaRPr lang="en-US" sz="1400" dirty="0">
              <a:latin typeface="Courier New" panose="02070309020205020404" pitchFamily="49" charset="0"/>
              <a:cs typeface="Courier New" panose="02070309020205020404" pitchFamily="49" charset="0"/>
            </a:endParaRPr>
          </a:p>
          <a:p>
            <a:endParaRPr lang="en-US" sz="1400" dirty="0" smtClean="0">
              <a:latin typeface="Courier New" panose="02070309020205020404" pitchFamily="49" charset="0"/>
              <a:cs typeface="Courier New" panose="02070309020205020404" pitchFamily="49" charset="0"/>
            </a:endParaRPr>
          </a:p>
          <a:p>
            <a:r>
              <a:rPr lang="en-US" sz="1400" b="1" dirty="0">
                <a:solidFill>
                  <a:srgbClr val="FF0000"/>
                </a:solidFill>
                <a:latin typeface="Courier New" panose="02070309020205020404" pitchFamily="49" charset="0"/>
                <a:cs typeface="Courier New" panose="02070309020205020404" pitchFamily="49" charset="0"/>
              </a:rPr>
              <a:t>svy linearized : </a:t>
            </a:r>
            <a:r>
              <a:rPr lang="en-US" sz="1400" dirty="0">
                <a:latin typeface="Courier New" panose="02070309020205020404" pitchFamily="49" charset="0"/>
                <a:cs typeface="Courier New" panose="02070309020205020404" pitchFamily="49" charset="0"/>
              </a:rPr>
              <a:t>sem (Funding -&gt; grants_c@1 scholarships_c stipend_c</a:t>
            </a:r>
            <a:r>
              <a:rPr lang="en-US" sz="1400" dirty="0" smtClean="0">
                <a:latin typeface="Courier New" panose="02070309020205020404" pitchFamily="49" charset="0"/>
                <a:cs typeface="Courier New" panose="02070309020205020404" pitchFamily="49" charset="0"/>
              </a:rPr>
              <a:t>)   /// </a:t>
            </a:r>
            <a:endParaRPr lang="en-US" sz="1400" dirty="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	(Aptitude -&gt; satv@1 satq hsgpa)				</a:t>
            </a:r>
            <a:r>
              <a:rPr lang="en-US" sz="1400" dirty="0" smtClean="0">
                <a:latin typeface="Courier New" panose="02070309020205020404" pitchFamily="49" charset="0"/>
                <a:cs typeface="Courier New" panose="02070309020205020404" pitchFamily="49" charset="0"/>
              </a:rPr>
              <a:t>   ///</a:t>
            </a:r>
            <a:endParaRPr lang="en-US" sz="1400" dirty="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	(Funding Aptitude -&gt; fygpa)				</a:t>
            </a:r>
            <a:r>
              <a:rPr lang="en-US" sz="1400" dirty="0" smtClean="0">
                <a:latin typeface="Courier New" panose="02070309020205020404" pitchFamily="49" charset="0"/>
                <a:cs typeface="Courier New" panose="02070309020205020404" pitchFamily="49" charset="0"/>
              </a:rPr>
              <a:t>   ///</a:t>
            </a:r>
            <a:endParaRPr lang="en-US" sz="1400" dirty="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	(instate male credithrs ptindex -&gt; fygpa), 		</a:t>
            </a:r>
            <a:r>
              <a:rPr lang="en-US" sz="1400" dirty="0" smtClean="0">
                <a:latin typeface="Courier New" panose="02070309020205020404" pitchFamily="49" charset="0"/>
                <a:cs typeface="Courier New" panose="02070309020205020404" pitchFamily="49" charset="0"/>
              </a:rPr>
              <a:t>   ///</a:t>
            </a:r>
            <a:endParaRPr lang="en-US" sz="1400" dirty="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	latent(Funding Aptitude)</a:t>
            </a:r>
            <a:endParaRPr lang="en-US" sz="1400" dirty="0" smtClean="0">
              <a:latin typeface="Courier New" panose="02070309020205020404" pitchFamily="49" charset="0"/>
              <a:cs typeface="Courier New" panose="02070309020205020404" pitchFamily="49" charset="0"/>
            </a:endParaRPr>
          </a:p>
          <a:p>
            <a:endParaRPr lang="en-US" sz="1400" dirty="0">
              <a:latin typeface="Courier New" panose="02070309020205020404" pitchFamily="49" charset="0"/>
              <a:cs typeface="Courier New" panose="02070309020205020404" pitchFamily="49" charset="0"/>
            </a:endParaRPr>
          </a:p>
          <a:p>
            <a:endParaRPr lang="en-US" sz="14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87256270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a:xfrm>
            <a:off x="457200" y="1905000"/>
            <a:ext cx="8534400" cy="4114800"/>
          </a:xfrm>
        </p:spPr>
        <p:txBody>
          <a:bodyPr>
            <a:normAutofit/>
          </a:bodyPr>
          <a:lstStyle/>
          <a:p>
            <a:r>
              <a:rPr lang="en-US" sz="3600" dirty="0" smtClean="0"/>
              <a:t>What is structural equation modeling?</a:t>
            </a:r>
          </a:p>
          <a:p>
            <a:r>
              <a:rPr lang="en-US" sz="3600" dirty="0" smtClean="0"/>
              <a:t>Structural equation modeling in Stata</a:t>
            </a:r>
          </a:p>
          <a:p>
            <a:r>
              <a:rPr lang="en-US" sz="3600" dirty="0" smtClean="0"/>
              <a:t>Continuous outcome models using </a:t>
            </a:r>
            <a:r>
              <a:rPr lang="en-US" sz="3600" b="1" dirty="0" smtClean="0">
                <a:latin typeface="Courier New" panose="02070309020205020404" pitchFamily="49" charset="0"/>
                <a:cs typeface="Courier New" panose="02070309020205020404" pitchFamily="49" charset="0"/>
              </a:rPr>
              <a:t>sem</a:t>
            </a:r>
          </a:p>
          <a:p>
            <a:r>
              <a:rPr lang="en-US" sz="3600" b="1" dirty="0" smtClean="0"/>
              <a:t>Multilevel generalized models using </a:t>
            </a:r>
            <a:r>
              <a:rPr lang="en-US" sz="3600" b="1" dirty="0">
                <a:latin typeface="Courier New" panose="02070309020205020404" pitchFamily="49" charset="0"/>
                <a:cs typeface="Courier New" panose="02070309020205020404" pitchFamily="49" charset="0"/>
              </a:rPr>
              <a:t>gsem</a:t>
            </a:r>
            <a:r>
              <a:rPr lang="en-US" sz="3600" b="1" dirty="0" smtClean="0"/>
              <a:t> </a:t>
            </a:r>
          </a:p>
          <a:p>
            <a:r>
              <a:rPr lang="en-US" sz="3600" dirty="0" smtClean="0"/>
              <a:t>Demonstrations and Questions</a:t>
            </a:r>
            <a:endParaRPr lang="en-US" sz="3600" b="1" dirty="0" smtClean="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97994094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0"/>
            <a:ext cx="9144000" cy="990600"/>
          </a:xfrm>
        </p:spPr>
        <p:txBody>
          <a:bodyPr>
            <a:normAutofit fontScale="90000"/>
          </a:bodyPr>
          <a:lstStyle/>
          <a:p>
            <a:r>
              <a:rPr lang="en-US" dirty="0"/>
              <a:t>Multilevel </a:t>
            </a:r>
            <a:r>
              <a:rPr lang="en-US" dirty="0" smtClean="0"/>
              <a:t>Generalized Models Using </a:t>
            </a:r>
            <a:r>
              <a:rPr lang="en-US" b="1" dirty="0" smtClean="0">
                <a:latin typeface="Courier New" panose="02070309020205020404" pitchFamily="49" charset="0"/>
                <a:cs typeface="Courier New" panose="02070309020205020404" pitchFamily="49" charset="0"/>
              </a:rPr>
              <a:t>gsem</a:t>
            </a:r>
            <a:endParaRPr lang="en-US" b="1" dirty="0">
              <a:latin typeface="Courier New" panose="02070309020205020404" pitchFamily="49" charset="0"/>
              <a:cs typeface="Courier New" panose="02070309020205020404" pitchFamily="49" charset="0"/>
            </a:endParaRPr>
          </a:p>
        </p:txBody>
      </p:sp>
      <p:sp>
        <p:nvSpPr>
          <p:cNvPr id="3" name="Content Placeholder 2"/>
          <p:cNvSpPr>
            <a:spLocks noGrp="1"/>
          </p:cNvSpPr>
          <p:nvPr>
            <p:ph idx="1"/>
          </p:nvPr>
        </p:nvSpPr>
        <p:spPr>
          <a:xfrm>
            <a:off x="457200" y="2057400"/>
            <a:ext cx="8229600" cy="4038600"/>
          </a:xfrm>
        </p:spPr>
        <p:txBody>
          <a:bodyPr>
            <a:normAutofit/>
          </a:bodyPr>
          <a:lstStyle/>
          <a:p>
            <a:r>
              <a:rPr lang="en-US" sz="3600" dirty="0" smtClean="0"/>
              <a:t>Multilevel models</a:t>
            </a:r>
          </a:p>
          <a:p>
            <a:r>
              <a:rPr lang="en-US" sz="3600" dirty="0" smtClean="0"/>
              <a:t>Multilevel CFA</a:t>
            </a:r>
          </a:p>
          <a:p>
            <a:r>
              <a:rPr lang="en-US" sz="3600" dirty="0"/>
              <a:t>Logistic regression</a:t>
            </a:r>
          </a:p>
          <a:p>
            <a:r>
              <a:rPr lang="en-US" sz="3600" dirty="0" smtClean="0"/>
              <a:t>Generalized CFA</a:t>
            </a:r>
          </a:p>
          <a:p>
            <a:r>
              <a:rPr lang="en-US" sz="3600" dirty="0" smtClean="0"/>
              <a:t>Multilevel Generalized CFA</a:t>
            </a:r>
          </a:p>
          <a:p>
            <a:r>
              <a:rPr lang="en-US" sz="3600" dirty="0" smtClean="0"/>
              <a:t>Multilevel Generalized SEM</a:t>
            </a:r>
            <a:endParaRPr lang="en-US" sz="3600" dirty="0"/>
          </a:p>
        </p:txBody>
      </p:sp>
    </p:spTree>
    <p:extLst>
      <p:ext uri="{BB962C8B-B14F-4D97-AF65-F5344CB8AC3E}">
        <p14:creationId xmlns:p14="http://schemas.microsoft.com/office/powerpoint/2010/main" val="145081051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685800"/>
            <a:ext cx="8991600" cy="762000"/>
          </a:xfrm>
        </p:spPr>
        <p:txBody>
          <a:bodyPr>
            <a:normAutofit fontScale="90000"/>
          </a:bodyPr>
          <a:lstStyle/>
          <a:p>
            <a:r>
              <a:rPr lang="en-US" dirty="0" smtClean="0"/>
              <a:t>Variance Component Model Path Diagram</a:t>
            </a: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8000" y="1676400"/>
            <a:ext cx="3048518" cy="4953000"/>
          </a:xfrm>
          <a:prstGeom prst="rect">
            <a:avLst/>
          </a:prstGeom>
        </p:spPr>
      </p:pic>
    </p:spTree>
    <p:extLst>
      <p:ext uri="{BB962C8B-B14F-4D97-AF65-F5344CB8AC3E}">
        <p14:creationId xmlns:p14="http://schemas.microsoft.com/office/powerpoint/2010/main" val="342839255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762000"/>
          </a:xfrm>
        </p:spPr>
        <p:txBody>
          <a:bodyPr/>
          <a:lstStyle/>
          <a:p>
            <a:r>
              <a:rPr lang="en-US" dirty="0" smtClean="0"/>
              <a:t>Variance Component Model Syntax</a:t>
            </a:r>
            <a:endParaRPr lang="en-US" dirty="0"/>
          </a:p>
        </p:txBody>
      </p:sp>
      <p:sp>
        <p:nvSpPr>
          <p:cNvPr id="4" name="TextBox 3"/>
          <p:cNvSpPr txBox="1"/>
          <p:nvPr/>
        </p:nvSpPr>
        <p:spPr>
          <a:xfrm>
            <a:off x="304800" y="1458040"/>
            <a:ext cx="3202159" cy="523220"/>
          </a:xfrm>
          <a:prstGeom prst="rect">
            <a:avLst/>
          </a:prstGeom>
          <a:noFill/>
        </p:spPr>
        <p:txBody>
          <a:bodyPr wrap="none" rtlCol="0">
            <a:spAutoFit/>
          </a:bodyPr>
          <a:lstStyle/>
          <a:p>
            <a:r>
              <a:rPr lang="en-US" sz="2800" dirty="0" smtClean="0"/>
              <a:t>Syntax using </a:t>
            </a:r>
            <a:r>
              <a:rPr lang="en-US" sz="2400" b="1" dirty="0" smtClean="0">
                <a:latin typeface="Courier New" panose="02070309020205020404" pitchFamily="49" charset="0"/>
                <a:cs typeface="Courier New" panose="02070309020205020404" pitchFamily="49" charset="0"/>
              </a:rPr>
              <a:t>mixed</a:t>
            </a:r>
            <a:r>
              <a:rPr lang="en-US" sz="2800" dirty="0" smtClean="0">
                <a:latin typeface="Courier New" panose="02070309020205020404" pitchFamily="49" charset="0"/>
                <a:cs typeface="Courier New" panose="02070309020205020404" pitchFamily="49" charset="0"/>
              </a:rPr>
              <a:t>:</a:t>
            </a:r>
            <a:endParaRPr lang="en-US" sz="2800" dirty="0">
              <a:latin typeface="Courier New" panose="02070309020205020404" pitchFamily="49" charset="0"/>
              <a:cs typeface="Courier New" panose="02070309020205020404" pitchFamily="49" charset="0"/>
            </a:endParaRPr>
          </a:p>
        </p:txBody>
      </p:sp>
      <p:sp>
        <p:nvSpPr>
          <p:cNvPr id="5" name="TextBox 4"/>
          <p:cNvSpPr txBox="1"/>
          <p:nvPr/>
        </p:nvSpPr>
        <p:spPr>
          <a:xfrm>
            <a:off x="304800" y="3614410"/>
            <a:ext cx="3017814" cy="523220"/>
          </a:xfrm>
          <a:prstGeom prst="rect">
            <a:avLst/>
          </a:prstGeom>
          <a:noFill/>
        </p:spPr>
        <p:txBody>
          <a:bodyPr wrap="none" rtlCol="0">
            <a:spAutoFit/>
          </a:bodyPr>
          <a:lstStyle/>
          <a:p>
            <a:r>
              <a:rPr lang="en-US" sz="2800" dirty="0" smtClean="0"/>
              <a:t>Syntax using </a:t>
            </a:r>
            <a:r>
              <a:rPr lang="en-US" sz="2400" dirty="0" err="1" smtClean="0">
                <a:latin typeface="Courier New" panose="02070309020205020404" pitchFamily="49" charset="0"/>
                <a:cs typeface="Courier New" panose="02070309020205020404" pitchFamily="49" charset="0"/>
              </a:rPr>
              <a:t>gsem</a:t>
            </a:r>
            <a:r>
              <a:rPr lang="en-US" sz="2800" dirty="0" smtClean="0">
                <a:latin typeface="Courier New" panose="02070309020205020404" pitchFamily="49" charset="0"/>
                <a:cs typeface="Courier New" panose="02070309020205020404" pitchFamily="49" charset="0"/>
              </a:rPr>
              <a:t>:</a:t>
            </a:r>
            <a:endParaRPr lang="en-US" sz="2800" dirty="0">
              <a:latin typeface="Courier New" panose="02070309020205020404" pitchFamily="49" charset="0"/>
              <a:cs typeface="Courier New" panose="02070309020205020404" pitchFamily="49" charset="0"/>
            </a:endParaRPr>
          </a:p>
        </p:txBody>
      </p:sp>
      <p:sp>
        <p:nvSpPr>
          <p:cNvPr id="6" name="TextBox 5"/>
          <p:cNvSpPr txBox="1"/>
          <p:nvPr/>
        </p:nvSpPr>
        <p:spPr>
          <a:xfrm>
            <a:off x="594358" y="2009954"/>
            <a:ext cx="7711442" cy="400110"/>
          </a:xfrm>
          <a:prstGeom prst="rect">
            <a:avLst/>
          </a:prstGeom>
          <a:noFill/>
        </p:spPr>
        <p:txBody>
          <a:bodyPr wrap="square" rtlCol="0">
            <a:spAutoFit/>
          </a:bodyPr>
          <a:lstStyle/>
          <a:p>
            <a:r>
              <a:rPr lang="en-US" sz="2000" dirty="0">
                <a:latin typeface="Courier New" panose="02070309020205020404" pitchFamily="49" charset="0"/>
                <a:cs typeface="Courier New" panose="02070309020205020404" pitchFamily="49" charset="0"/>
              </a:rPr>
              <a:t>mixed fygpa || university:</a:t>
            </a:r>
          </a:p>
        </p:txBody>
      </p:sp>
      <p:sp>
        <p:nvSpPr>
          <p:cNvPr id="7" name="TextBox 6"/>
          <p:cNvSpPr txBox="1"/>
          <p:nvPr/>
        </p:nvSpPr>
        <p:spPr>
          <a:xfrm>
            <a:off x="594358" y="4137629"/>
            <a:ext cx="8244842" cy="400110"/>
          </a:xfrm>
          <a:prstGeom prst="rect">
            <a:avLst/>
          </a:prstGeom>
          <a:noFill/>
        </p:spPr>
        <p:txBody>
          <a:bodyPr wrap="square" rtlCol="0">
            <a:spAutoFit/>
          </a:bodyPr>
          <a:lstStyle/>
          <a:p>
            <a:r>
              <a:rPr lang="en-US" sz="2000" dirty="0">
                <a:latin typeface="Courier New" panose="02070309020205020404" pitchFamily="49" charset="0"/>
                <a:cs typeface="Courier New" panose="02070309020205020404" pitchFamily="49" charset="0"/>
              </a:rPr>
              <a:t>gsem (M1[university] -&gt; fygpa), latent(M1)</a:t>
            </a:r>
          </a:p>
        </p:txBody>
      </p:sp>
    </p:spTree>
    <p:extLst>
      <p:ext uri="{BB962C8B-B14F-4D97-AF65-F5344CB8AC3E}">
        <p14:creationId xmlns:p14="http://schemas.microsoft.com/office/powerpoint/2010/main" val="2306777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a:xfrm>
            <a:off x="457200" y="1905000"/>
            <a:ext cx="8534400" cy="4114800"/>
          </a:xfrm>
        </p:spPr>
        <p:txBody>
          <a:bodyPr>
            <a:normAutofit/>
          </a:bodyPr>
          <a:lstStyle/>
          <a:p>
            <a:r>
              <a:rPr lang="en-US" sz="3600" dirty="0" smtClean="0"/>
              <a:t>What is structural equation modeling?</a:t>
            </a:r>
          </a:p>
          <a:p>
            <a:r>
              <a:rPr lang="en-US" sz="3600" dirty="0" smtClean="0"/>
              <a:t>Structural equation modeling in Stata</a:t>
            </a:r>
          </a:p>
          <a:p>
            <a:r>
              <a:rPr lang="en-US" sz="3600" b="1" dirty="0" smtClean="0"/>
              <a:t>Continuous outcome models using </a:t>
            </a:r>
            <a:r>
              <a:rPr lang="en-US" sz="3600" b="1" dirty="0" smtClean="0">
                <a:latin typeface="Courier New" panose="02070309020205020404" pitchFamily="49" charset="0"/>
                <a:cs typeface="Courier New" panose="02070309020205020404" pitchFamily="49" charset="0"/>
              </a:rPr>
              <a:t>sem</a:t>
            </a:r>
          </a:p>
          <a:p>
            <a:r>
              <a:rPr lang="en-US" sz="3600" dirty="0" smtClean="0"/>
              <a:t>Multilevel generalized models using </a:t>
            </a:r>
            <a:r>
              <a:rPr lang="en-US" sz="3600" b="1" dirty="0">
                <a:latin typeface="Courier New" panose="02070309020205020404" pitchFamily="49" charset="0"/>
                <a:cs typeface="Courier New" panose="02070309020205020404" pitchFamily="49" charset="0"/>
              </a:rPr>
              <a:t>gsem</a:t>
            </a:r>
            <a:r>
              <a:rPr lang="en-US" sz="3600" dirty="0" smtClean="0"/>
              <a:t> </a:t>
            </a:r>
          </a:p>
          <a:p>
            <a:r>
              <a:rPr lang="en-US" sz="3600" dirty="0" smtClean="0"/>
              <a:t>Demonstrations and Questions</a:t>
            </a:r>
            <a:endParaRPr lang="en-US" sz="3600" b="1" dirty="0" smtClean="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97994094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609600"/>
          </a:xfrm>
        </p:spPr>
        <p:txBody>
          <a:bodyPr>
            <a:normAutofit fontScale="90000"/>
          </a:bodyPr>
          <a:lstStyle/>
          <a:p>
            <a:r>
              <a:rPr lang="en-US" dirty="0" smtClean="0"/>
              <a:t>Variance Component Model Results</a:t>
            </a:r>
            <a:endParaRPr lang="en-US" dirty="0"/>
          </a:p>
        </p:txBody>
      </p:sp>
      <p:sp>
        <p:nvSpPr>
          <p:cNvPr id="4" name="TextBox 3"/>
          <p:cNvSpPr txBox="1"/>
          <p:nvPr/>
        </p:nvSpPr>
        <p:spPr>
          <a:xfrm>
            <a:off x="304800" y="1305580"/>
            <a:ext cx="3294620" cy="523220"/>
          </a:xfrm>
          <a:prstGeom prst="rect">
            <a:avLst/>
          </a:prstGeom>
          <a:noFill/>
        </p:spPr>
        <p:txBody>
          <a:bodyPr wrap="none" rtlCol="0">
            <a:spAutoFit/>
          </a:bodyPr>
          <a:lstStyle/>
          <a:p>
            <a:r>
              <a:rPr lang="en-US" sz="2800" dirty="0" smtClean="0"/>
              <a:t>Results using </a:t>
            </a:r>
            <a:r>
              <a:rPr lang="en-US" sz="2400" b="1" dirty="0" smtClean="0">
                <a:latin typeface="Courier New" panose="02070309020205020404" pitchFamily="49" charset="0"/>
                <a:cs typeface="Courier New" panose="02070309020205020404" pitchFamily="49" charset="0"/>
              </a:rPr>
              <a:t>mixed</a:t>
            </a:r>
            <a:r>
              <a:rPr lang="en-US" sz="2800" dirty="0" smtClean="0">
                <a:latin typeface="Courier New" panose="02070309020205020404" pitchFamily="49" charset="0"/>
                <a:cs typeface="Courier New" panose="02070309020205020404" pitchFamily="49" charset="0"/>
              </a:rPr>
              <a:t>:</a:t>
            </a:r>
            <a:endParaRPr lang="en-US" sz="2800" dirty="0">
              <a:latin typeface="Courier New" panose="02070309020205020404" pitchFamily="49" charset="0"/>
              <a:cs typeface="Courier New" panose="02070309020205020404" pitchFamily="49" charset="0"/>
            </a:endParaRPr>
          </a:p>
        </p:txBody>
      </p:sp>
      <p:sp>
        <p:nvSpPr>
          <p:cNvPr id="5" name="TextBox 4"/>
          <p:cNvSpPr txBox="1"/>
          <p:nvPr/>
        </p:nvSpPr>
        <p:spPr>
          <a:xfrm>
            <a:off x="304800" y="3895090"/>
            <a:ext cx="3110275" cy="523220"/>
          </a:xfrm>
          <a:prstGeom prst="rect">
            <a:avLst/>
          </a:prstGeom>
          <a:noFill/>
        </p:spPr>
        <p:txBody>
          <a:bodyPr wrap="none" rtlCol="0">
            <a:spAutoFit/>
          </a:bodyPr>
          <a:lstStyle/>
          <a:p>
            <a:r>
              <a:rPr lang="en-US" sz="2800" dirty="0" smtClean="0"/>
              <a:t>Results using </a:t>
            </a:r>
            <a:r>
              <a:rPr lang="en-US" sz="2400" b="1" dirty="0" err="1" smtClean="0">
                <a:latin typeface="Courier New" panose="02070309020205020404" pitchFamily="49" charset="0"/>
                <a:cs typeface="Courier New" panose="02070309020205020404" pitchFamily="49" charset="0"/>
              </a:rPr>
              <a:t>gsem</a:t>
            </a:r>
            <a:r>
              <a:rPr lang="en-US" sz="2800" dirty="0" smtClean="0">
                <a:latin typeface="Courier New" panose="02070309020205020404" pitchFamily="49" charset="0"/>
                <a:cs typeface="Courier New" panose="02070309020205020404" pitchFamily="49" charset="0"/>
              </a:rPr>
              <a:t>:</a:t>
            </a:r>
            <a:endParaRPr lang="en-US" sz="2800" dirty="0">
              <a:latin typeface="Courier New" panose="02070309020205020404" pitchFamily="49" charset="0"/>
              <a:cs typeface="Courier New" panose="02070309020205020404" pitchFamily="49" charset="0"/>
            </a:endParaRPr>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1844040"/>
            <a:ext cx="6666817" cy="2051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4418312"/>
            <a:ext cx="7010400" cy="18562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59178335"/>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0"/>
            <a:ext cx="9144000" cy="990600"/>
          </a:xfrm>
        </p:spPr>
        <p:txBody>
          <a:bodyPr>
            <a:normAutofit fontScale="90000"/>
          </a:bodyPr>
          <a:lstStyle/>
          <a:p>
            <a:r>
              <a:rPr lang="en-US" dirty="0"/>
              <a:t>Multilevel </a:t>
            </a:r>
            <a:r>
              <a:rPr lang="en-US" dirty="0" smtClean="0"/>
              <a:t>Generalized Models Using </a:t>
            </a:r>
            <a:r>
              <a:rPr lang="en-US" b="1" dirty="0" smtClean="0">
                <a:latin typeface="Courier New" panose="02070309020205020404" pitchFamily="49" charset="0"/>
                <a:cs typeface="Courier New" panose="02070309020205020404" pitchFamily="49" charset="0"/>
              </a:rPr>
              <a:t>gsem</a:t>
            </a:r>
            <a:endParaRPr lang="en-US" b="1" dirty="0">
              <a:latin typeface="Courier New" panose="02070309020205020404" pitchFamily="49" charset="0"/>
              <a:cs typeface="Courier New" panose="02070309020205020404" pitchFamily="49" charset="0"/>
            </a:endParaRPr>
          </a:p>
        </p:txBody>
      </p:sp>
      <p:sp>
        <p:nvSpPr>
          <p:cNvPr id="3" name="Content Placeholder 2"/>
          <p:cNvSpPr>
            <a:spLocks noGrp="1"/>
          </p:cNvSpPr>
          <p:nvPr>
            <p:ph idx="1"/>
          </p:nvPr>
        </p:nvSpPr>
        <p:spPr>
          <a:xfrm>
            <a:off x="457200" y="2057400"/>
            <a:ext cx="8229600" cy="3886200"/>
          </a:xfrm>
        </p:spPr>
        <p:txBody>
          <a:bodyPr>
            <a:normAutofit lnSpcReduction="10000"/>
          </a:bodyPr>
          <a:lstStyle/>
          <a:p>
            <a:r>
              <a:rPr lang="en-US" sz="3600" dirty="0" smtClean="0"/>
              <a:t>Multilevel models</a:t>
            </a:r>
          </a:p>
          <a:p>
            <a:r>
              <a:rPr lang="en-US" sz="3600" b="1" dirty="0" smtClean="0"/>
              <a:t>Multilevel CFA</a:t>
            </a:r>
          </a:p>
          <a:p>
            <a:r>
              <a:rPr lang="en-US" sz="3600" dirty="0"/>
              <a:t>Logistic regression</a:t>
            </a:r>
          </a:p>
          <a:p>
            <a:r>
              <a:rPr lang="en-US" sz="3600" dirty="0" smtClean="0"/>
              <a:t>Generalized CFA</a:t>
            </a:r>
          </a:p>
          <a:p>
            <a:r>
              <a:rPr lang="en-US" sz="3600" dirty="0" smtClean="0"/>
              <a:t>Multilevel Generalized CFA</a:t>
            </a:r>
          </a:p>
          <a:p>
            <a:r>
              <a:rPr lang="en-US" sz="3600" dirty="0" smtClean="0"/>
              <a:t>Multilevel Generalized SEM</a:t>
            </a:r>
            <a:endParaRPr lang="en-US" sz="3600" dirty="0"/>
          </a:p>
        </p:txBody>
      </p:sp>
    </p:spTree>
    <p:extLst>
      <p:ext uri="{BB962C8B-B14F-4D97-AF65-F5344CB8AC3E}">
        <p14:creationId xmlns:p14="http://schemas.microsoft.com/office/powerpoint/2010/main" val="210365756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685800"/>
            <a:ext cx="8991600" cy="762000"/>
          </a:xfrm>
        </p:spPr>
        <p:txBody>
          <a:bodyPr>
            <a:normAutofit/>
          </a:bodyPr>
          <a:lstStyle/>
          <a:p>
            <a:r>
              <a:rPr lang="en-US" dirty="0" smtClean="0"/>
              <a:t>Multilevel CFA Path Diagram</a:t>
            </a:r>
            <a:endParaRPr lang="en-US"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19200" y="1719932"/>
            <a:ext cx="6705600" cy="4817228"/>
          </a:xfrm>
          <a:prstGeom prst="rect">
            <a:avLst/>
          </a:prstGeom>
        </p:spPr>
      </p:pic>
    </p:spTree>
    <p:extLst>
      <p:ext uri="{BB962C8B-B14F-4D97-AF65-F5344CB8AC3E}">
        <p14:creationId xmlns:p14="http://schemas.microsoft.com/office/powerpoint/2010/main" val="272872115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609600"/>
          </a:xfrm>
        </p:spPr>
        <p:txBody>
          <a:bodyPr>
            <a:normAutofit fontScale="90000"/>
          </a:bodyPr>
          <a:lstStyle/>
          <a:p>
            <a:r>
              <a:rPr lang="en-US" dirty="0" smtClean="0"/>
              <a:t>Multilevel CFA Results</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2743200"/>
            <a:ext cx="6324600" cy="38915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670559" y="1411049"/>
            <a:ext cx="8323112" cy="954107"/>
          </a:xfrm>
          <a:prstGeom prst="rect">
            <a:avLst/>
          </a:prstGeom>
          <a:noFill/>
        </p:spPr>
        <p:txBody>
          <a:bodyPr wrap="none" rtlCol="0">
            <a:spAutoFit/>
          </a:bodyPr>
          <a:lstStyle/>
          <a:p>
            <a:r>
              <a:rPr lang="en-US" sz="1400" b="1" dirty="0">
                <a:latin typeface="Courier New" panose="02070309020205020404" pitchFamily="49" charset="0"/>
                <a:cs typeface="Courier New" panose="02070309020205020404" pitchFamily="49" charset="0"/>
              </a:rPr>
              <a:t>gsem (student -&gt; grants_c@1 scholarships_c stipend_c) 		</a:t>
            </a:r>
            <a:r>
              <a:rPr lang="en-US" sz="1400" b="1" dirty="0" smtClean="0">
                <a:latin typeface="Courier New" panose="02070309020205020404" pitchFamily="49" charset="0"/>
                <a:cs typeface="Courier New" panose="02070309020205020404" pitchFamily="49" charset="0"/>
              </a:rPr>
              <a:t>   ///</a:t>
            </a:r>
            <a:endParaRPr lang="en-US" sz="1400" b="1" dirty="0">
              <a:latin typeface="Courier New" panose="02070309020205020404" pitchFamily="49" charset="0"/>
              <a:cs typeface="Courier New" panose="02070309020205020404" pitchFamily="49" charset="0"/>
            </a:endParaRPr>
          </a:p>
          <a:p>
            <a:r>
              <a:rPr lang="en-US" sz="1400" b="1" dirty="0" smtClean="0">
                <a:latin typeface="Courier New" panose="02070309020205020404" pitchFamily="49" charset="0"/>
                <a:cs typeface="Courier New" panose="02070309020205020404" pitchFamily="49" charset="0"/>
              </a:rPr>
              <a:t>     </a:t>
            </a:r>
            <a:r>
              <a:rPr lang="en-US" sz="1400" b="1" dirty="0">
                <a:latin typeface="Courier New" panose="02070309020205020404" pitchFamily="49" charset="0"/>
                <a:cs typeface="Courier New" panose="02070309020205020404" pitchFamily="49" charset="0"/>
              </a:rPr>
              <a:t>(M1[university]@1 -&gt; grants_c scholarships_c stipend_c), 	</a:t>
            </a:r>
            <a:r>
              <a:rPr lang="en-US" sz="1400" b="1" dirty="0" smtClean="0">
                <a:latin typeface="Courier New" panose="02070309020205020404" pitchFamily="49" charset="0"/>
                <a:cs typeface="Courier New" panose="02070309020205020404" pitchFamily="49" charset="0"/>
              </a:rPr>
              <a:t>   ///</a:t>
            </a:r>
            <a:endParaRPr lang="en-US" sz="1400" b="1" dirty="0">
              <a:latin typeface="Courier New" panose="02070309020205020404" pitchFamily="49" charset="0"/>
              <a:cs typeface="Courier New" panose="02070309020205020404" pitchFamily="49" charset="0"/>
            </a:endParaRPr>
          </a:p>
          <a:p>
            <a:r>
              <a:rPr lang="en-US" sz="1400" b="1" dirty="0" smtClean="0">
                <a:latin typeface="Courier New" panose="02070309020205020404" pitchFamily="49" charset="0"/>
                <a:cs typeface="Courier New" panose="02070309020205020404" pitchFamily="49" charset="0"/>
              </a:rPr>
              <a:t>     </a:t>
            </a:r>
            <a:r>
              <a:rPr lang="en-US" sz="1400" b="1" dirty="0">
                <a:latin typeface="Courier New" panose="02070309020205020404" pitchFamily="49" charset="0"/>
                <a:cs typeface="Courier New" panose="02070309020205020404" pitchFamily="49" charset="0"/>
              </a:rPr>
              <a:t>covstruct(_lexogenous, diagonal) from(b) latent(student </a:t>
            </a:r>
            <a:r>
              <a:rPr lang="en-US" sz="1400" b="1" dirty="0" smtClean="0">
                <a:latin typeface="Courier New" panose="02070309020205020404" pitchFamily="49" charset="0"/>
                <a:cs typeface="Courier New" panose="02070309020205020404" pitchFamily="49" charset="0"/>
              </a:rPr>
              <a:t>M1)	   /// </a:t>
            </a:r>
            <a:endParaRPr lang="en-US" sz="1400" b="1" dirty="0">
              <a:latin typeface="Courier New" panose="02070309020205020404" pitchFamily="49" charset="0"/>
              <a:cs typeface="Courier New" panose="02070309020205020404" pitchFamily="49" charset="0"/>
            </a:endParaRPr>
          </a:p>
          <a:p>
            <a:r>
              <a:rPr lang="en-US" sz="1400" b="1" dirty="0" smtClean="0">
                <a:latin typeface="Courier New" panose="02070309020205020404" pitchFamily="49" charset="0"/>
                <a:cs typeface="Courier New" panose="02070309020205020404" pitchFamily="49" charset="0"/>
              </a:rPr>
              <a:t>     </a:t>
            </a:r>
            <a:r>
              <a:rPr lang="en-US" sz="1400" b="1" dirty="0">
                <a:latin typeface="Courier New" panose="02070309020205020404" pitchFamily="49" charset="0"/>
                <a:cs typeface="Courier New" panose="02070309020205020404" pitchFamily="49" charset="0"/>
              </a:rPr>
              <a:t>means(student@0 M1[university]@0) nocapslatent</a:t>
            </a:r>
          </a:p>
        </p:txBody>
      </p:sp>
    </p:spTree>
    <p:extLst>
      <p:ext uri="{BB962C8B-B14F-4D97-AF65-F5344CB8AC3E}">
        <p14:creationId xmlns:p14="http://schemas.microsoft.com/office/powerpoint/2010/main" val="60573181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0"/>
            <a:ext cx="9144000" cy="990600"/>
          </a:xfrm>
        </p:spPr>
        <p:txBody>
          <a:bodyPr>
            <a:normAutofit fontScale="90000"/>
          </a:bodyPr>
          <a:lstStyle/>
          <a:p>
            <a:r>
              <a:rPr lang="en-US" dirty="0"/>
              <a:t>Multilevel </a:t>
            </a:r>
            <a:r>
              <a:rPr lang="en-US" dirty="0" smtClean="0"/>
              <a:t>Generalized Models Using </a:t>
            </a:r>
            <a:r>
              <a:rPr lang="en-US" b="1" dirty="0" smtClean="0">
                <a:latin typeface="Courier New" panose="02070309020205020404" pitchFamily="49" charset="0"/>
                <a:cs typeface="Courier New" panose="02070309020205020404" pitchFamily="49" charset="0"/>
              </a:rPr>
              <a:t>gsem</a:t>
            </a:r>
            <a:endParaRPr lang="en-US" b="1" dirty="0">
              <a:latin typeface="Courier New" panose="02070309020205020404" pitchFamily="49" charset="0"/>
              <a:cs typeface="Courier New" panose="02070309020205020404" pitchFamily="49" charset="0"/>
            </a:endParaRPr>
          </a:p>
        </p:txBody>
      </p:sp>
      <p:sp>
        <p:nvSpPr>
          <p:cNvPr id="3" name="Content Placeholder 2"/>
          <p:cNvSpPr>
            <a:spLocks noGrp="1"/>
          </p:cNvSpPr>
          <p:nvPr>
            <p:ph idx="1"/>
          </p:nvPr>
        </p:nvSpPr>
        <p:spPr>
          <a:xfrm>
            <a:off x="457200" y="2057400"/>
            <a:ext cx="8229600" cy="4053840"/>
          </a:xfrm>
        </p:spPr>
        <p:txBody>
          <a:bodyPr>
            <a:normAutofit/>
          </a:bodyPr>
          <a:lstStyle/>
          <a:p>
            <a:r>
              <a:rPr lang="en-US" sz="3600" dirty="0" smtClean="0"/>
              <a:t>Multilevel models</a:t>
            </a:r>
          </a:p>
          <a:p>
            <a:r>
              <a:rPr lang="en-US" sz="3600" dirty="0" smtClean="0"/>
              <a:t>Multilevel CFA</a:t>
            </a:r>
          </a:p>
          <a:p>
            <a:r>
              <a:rPr lang="en-US" sz="3600" b="1" dirty="0"/>
              <a:t>Logistic regression</a:t>
            </a:r>
          </a:p>
          <a:p>
            <a:r>
              <a:rPr lang="en-US" sz="3600" dirty="0" smtClean="0"/>
              <a:t>Generalized CFA</a:t>
            </a:r>
          </a:p>
          <a:p>
            <a:r>
              <a:rPr lang="en-US" sz="3600" dirty="0" smtClean="0"/>
              <a:t>Multilevel Generalized CFA</a:t>
            </a:r>
          </a:p>
          <a:p>
            <a:r>
              <a:rPr lang="en-US" sz="3600" dirty="0" smtClean="0"/>
              <a:t>Multilevel Generalized SEM</a:t>
            </a:r>
            <a:endParaRPr lang="en-US" sz="3600" dirty="0"/>
          </a:p>
        </p:txBody>
      </p:sp>
    </p:spTree>
    <p:extLst>
      <p:ext uri="{BB962C8B-B14F-4D97-AF65-F5344CB8AC3E}">
        <p14:creationId xmlns:p14="http://schemas.microsoft.com/office/powerpoint/2010/main" val="282766609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762000"/>
          </a:xfrm>
        </p:spPr>
        <p:txBody>
          <a:bodyPr/>
          <a:lstStyle/>
          <a:p>
            <a:r>
              <a:rPr lang="en-US" dirty="0" smtClean="0"/>
              <a:t>Logistic Regression Path Diagram</a:t>
            </a: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000" y="1828800"/>
            <a:ext cx="5946909" cy="4596673"/>
          </a:xfrm>
          <a:prstGeom prst="rect">
            <a:avLst/>
          </a:prstGeom>
        </p:spPr>
      </p:pic>
    </p:spTree>
    <p:extLst>
      <p:ext uri="{BB962C8B-B14F-4D97-AF65-F5344CB8AC3E}">
        <p14:creationId xmlns:p14="http://schemas.microsoft.com/office/powerpoint/2010/main" val="1198818900"/>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762000"/>
          </a:xfrm>
        </p:spPr>
        <p:txBody>
          <a:bodyPr/>
          <a:lstStyle/>
          <a:p>
            <a:r>
              <a:rPr lang="en-US" dirty="0" smtClean="0"/>
              <a:t>Logistic Regression Syntax</a:t>
            </a:r>
            <a:endParaRPr lang="en-US" dirty="0"/>
          </a:p>
        </p:txBody>
      </p:sp>
      <p:sp>
        <p:nvSpPr>
          <p:cNvPr id="4" name="TextBox 3"/>
          <p:cNvSpPr txBox="1"/>
          <p:nvPr/>
        </p:nvSpPr>
        <p:spPr>
          <a:xfrm>
            <a:off x="304800" y="1746884"/>
            <a:ext cx="5314917" cy="523220"/>
          </a:xfrm>
          <a:prstGeom prst="rect">
            <a:avLst/>
          </a:prstGeom>
          <a:noFill/>
        </p:spPr>
        <p:txBody>
          <a:bodyPr wrap="none" rtlCol="0">
            <a:spAutoFit/>
          </a:bodyPr>
          <a:lstStyle/>
          <a:p>
            <a:r>
              <a:rPr lang="en-US" sz="2800" dirty="0" smtClean="0"/>
              <a:t>Syntax using </a:t>
            </a:r>
            <a:r>
              <a:rPr lang="en-US" sz="2400" b="1" dirty="0" err="1" smtClean="0">
                <a:latin typeface="Courier New" panose="02070309020205020404" pitchFamily="49" charset="0"/>
                <a:cs typeface="Courier New" panose="02070309020205020404" pitchFamily="49" charset="0"/>
              </a:rPr>
              <a:t>logit</a:t>
            </a:r>
            <a:r>
              <a:rPr lang="en-US" sz="2400" dirty="0" smtClean="0">
                <a:latin typeface="Courier New" panose="02070309020205020404" pitchFamily="49" charset="0"/>
                <a:cs typeface="Courier New" panose="02070309020205020404" pitchFamily="49" charset="0"/>
              </a:rPr>
              <a:t> </a:t>
            </a:r>
            <a:r>
              <a:rPr lang="en-US" sz="2800" dirty="0" smtClean="0">
                <a:cs typeface="Courier New" panose="02070309020205020404" pitchFamily="49" charset="0"/>
              </a:rPr>
              <a:t>or</a:t>
            </a:r>
            <a:r>
              <a:rPr lang="en-US" sz="2400" dirty="0" smtClean="0">
                <a:latin typeface="Courier New" panose="02070309020205020404" pitchFamily="49" charset="0"/>
                <a:cs typeface="Courier New" panose="02070309020205020404" pitchFamily="49" charset="0"/>
              </a:rPr>
              <a:t> </a:t>
            </a:r>
            <a:r>
              <a:rPr lang="en-US" sz="2400" b="1" dirty="0" smtClean="0">
                <a:latin typeface="Courier New" panose="02070309020205020404" pitchFamily="49" charset="0"/>
                <a:cs typeface="Courier New" panose="02070309020205020404" pitchFamily="49" charset="0"/>
              </a:rPr>
              <a:t>logistic</a:t>
            </a:r>
            <a:r>
              <a:rPr lang="en-US" sz="2800" dirty="0" smtClean="0">
                <a:latin typeface="Courier New" panose="02070309020205020404" pitchFamily="49" charset="0"/>
                <a:cs typeface="Courier New" panose="02070309020205020404" pitchFamily="49" charset="0"/>
              </a:rPr>
              <a:t>:</a:t>
            </a:r>
            <a:endParaRPr lang="en-US" sz="2800" dirty="0">
              <a:latin typeface="Courier New" panose="02070309020205020404" pitchFamily="49" charset="0"/>
              <a:cs typeface="Courier New" panose="02070309020205020404" pitchFamily="49" charset="0"/>
            </a:endParaRPr>
          </a:p>
        </p:txBody>
      </p:sp>
      <p:sp>
        <p:nvSpPr>
          <p:cNvPr id="5" name="TextBox 4"/>
          <p:cNvSpPr txBox="1"/>
          <p:nvPr/>
        </p:nvSpPr>
        <p:spPr>
          <a:xfrm>
            <a:off x="304800" y="3903254"/>
            <a:ext cx="3017814" cy="523220"/>
          </a:xfrm>
          <a:prstGeom prst="rect">
            <a:avLst/>
          </a:prstGeom>
          <a:noFill/>
        </p:spPr>
        <p:txBody>
          <a:bodyPr wrap="none" rtlCol="0">
            <a:spAutoFit/>
          </a:bodyPr>
          <a:lstStyle/>
          <a:p>
            <a:r>
              <a:rPr lang="en-US" sz="2800" dirty="0" smtClean="0"/>
              <a:t>Syntax using </a:t>
            </a:r>
            <a:r>
              <a:rPr lang="en-US" sz="2400" b="1" dirty="0" err="1" smtClean="0">
                <a:latin typeface="Courier New" panose="02070309020205020404" pitchFamily="49" charset="0"/>
                <a:cs typeface="Courier New" panose="02070309020205020404" pitchFamily="49" charset="0"/>
              </a:rPr>
              <a:t>gsem</a:t>
            </a:r>
            <a:r>
              <a:rPr lang="en-US" sz="2800" dirty="0" smtClean="0">
                <a:latin typeface="Courier New" panose="02070309020205020404" pitchFamily="49" charset="0"/>
                <a:cs typeface="Courier New" panose="02070309020205020404" pitchFamily="49" charset="0"/>
              </a:rPr>
              <a:t>:</a:t>
            </a:r>
            <a:endParaRPr lang="en-US" sz="2800" dirty="0">
              <a:latin typeface="Courier New" panose="02070309020205020404" pitchFamily="49" charset="0"/>
              <a:cs typeface="Courier New" panose="02070309020205020404" pitchFamily="49" charset="0"/>
            </a:endParaRPr>
          </a:p>
        </p:txBody>
      </p:sp>
      <p:sp>
        <p:nvSpPr>
          <p:cNvPr id="6" name="TextBox 5"/>
          <p:cNvSpPr txBox="1"/>
          <p:nvPr/>
        </p:nvSpPr>
        <p:spPr>
          <a:xfrm>
            <a:off x="594358" y="2298798"/>
            <a:ext cx="7711442" cy="923330"/>
          </a:xfrm>
          <a:prstGeom prst="rect">
            <a:avLst/>
          </a:prstGeom>
          <a:noFill/>
        </p:spPr>
        <p:txBody>
          <a:bodyPr wrap="square" rtlCol="0">
            <a:spAutoFit/>
          </a:bodyPr>
          <a:lstStyle/>
          <a:p>
            <a:r>
              <a:rPr lang="en-US" b="1" dirty="0" smtClean="0">
                <a:latin typeface="Courier New" panose="02070309020205020404" pitchFamily="49" charset="0"/>
                <a:cs typeface="Courier New" panose="02070309020205020404" pitchFamily="49" charset="0"/>
              </a:rPr>
              <a:t>logit </a:t>
            </a:r>
            <a:r>
              <a:rPr lang="en-US" b="1" dirty="0">
                <a:latin typeface="Courier New" panose="02070309020205020404" pitchFamily="49" charset="0"/>
                <a:cs typeface="Courier New" panose="02070309020205020404" pitchFamily="49" charset="0"/>
              </a:rPr>
              <a:t>ret_yr1 </a:t>
            </a:r>
            <a:r>
              <a:rPr lang="en-US" b="1" dirty="0" smtClean="0">
                <a:latin typeface="Courier New" panose="02070309020205020404" pitchFamily="49" charset="0"/>
                <a:cs typeface="Courier New" panose="02070309020205020404" pitchFamily="49" charset="0"/>
              </a:rPr>
              <a:t>instate </a:t>
            </a:r>
            <a:r>
              <a:rPr lang="en-US" b="1" dirty="0">
                <a:latin typeface="Courier New" panose="02070309020205020404" pitchFamily="49" charset="0"/>
                <a:cs typeface="Courier New" panose="02070309020205020404" pitchFamily="49" charset="0"/>
              </a:rPr>
              <a:t>male credithrs ptindex</a:t>
            </a:r>
            <a:endParaRPr lang="en-US" b="1" dirty="0" smtClean="0">
              <a:latin typeface="Courier New" panose="02070309020205020404" pitchFamily="49" charset="0"/>
              <a:cs typeface="Courier New" panose="02070309020205020404" pitchFamily="49" charset="0"/>
            </a:endParaRPr>
          </a:p>
          <a:p>
            <a:endParaRPr lang="en-US" b="1" dirty="0">
              <a:latin typeface="Courier New" panose="02070309020205020404" pitchFamily="49" charset="0"/>
              <a:cs typeface="Courier New" panose="02070309020205020404" pitchFamily="49" charset="0"/>
            </a:endParaRPr>
          </a:p>
          <a:p>
            <a:r>
              <a:rPr lang="en-US" b="1" dirty="0" smtClean="0">
                <a:latin typeface="Courier New" panose="02070309020205020404" pitchFamily="49" charset="0"/>
                <a:cs typeface="Courier New" panose="02070309020205020404" pitchFamily="49" charset="0"/>
              </a:rPr>
              <a:t>logistic </a:t>
            </a:r>
            <a:r>
              <a:rPr lang="en-US" b="1" dirty="0">
                <a:latin typeface="Courier New" panose="02070309020205020404" pitchFamily="49" charset="0"/>
                <a:cs typeface="Courier New" panose="02070309020205020404" pitchFamily="49" charset="0"/>
              </a:rPr>
              <a:t>ret_yr1 instate male credithrs ptindex</a:t>
            </a:r>
          </a:p>
        </p:txBody>
      </p:sp>
      <p:sp>
        <p:nvSpPr>
          <p:cNvPr id="7" name="TextBox 6"/>
          <p:cNvSpPr txBox="1"/>
          <p:nvPr/>
        </p:nvSpPr>
        <p:spPr>
          <a:xfrm>
            <a:off x="594358" y="4426473"/>
            <a:ext cx="8473442" cy="2031325"/>
          </a:xfrm>
          <a:prstGeom prst="rect">
            <a:avLst/>
          </a:prstGeom>
          <a:noFill/>
        </p:spPr>
        <p:txBody>
          <a:bodyPr wrap="square" rtlCol="0">
            <a:spAutoFit/>
          </a:bodyPr>
          <a:lstStyle/>
          <a:p>
            <a:r>
              <a:rPr lang="en-US" b="1" dirty="0">
                <a:latin typeface="Courier New" panose="02070309020205020404" pitchFamily="49" charset="0"/>
                <a:cs typeface="Courier New" panose="02070309020205020404" pitchFamily="49" charset="0"/>
              </a:rPr>
              <a:t>gsem </a:t>
            </a:r>
            <a:r>
              <a:rPr lang="en-US" b="1" dirty="0" smtClean="0">
                <a:latin typeface="Courier New" panose="02070309020205020404" pitchFamily="49" charset="0"/>
                <a:cs typeface="Courier New" panose="02070309020205020404" pitchFamily="49" charset="0"/>
              </a:rPr>
              <a:t>ret_yr1 </a:t>
            </a:r>
            <a:r>
              <a:rPr lang="en-US" b="1" dirty="0">
                <a:latin typeface="Courier New" panose="02070309020205020404" pitchFamily="49" charset="0"/>
                <a:cs typeface="Courier New" panose="02070309020205020404" pitchFamily="49" charset="0"/>
              </a:rPr>
              <a:t>&lt;- instate male credithrs ptindex</a:t>
            </a:r>
            <a:r>
              <a:rPr lang="en-US" b="1" dirty="0" smtClean="0">
                <a:latin typeface="Courier New" panose="02070309020205020404" pitchFamily="49" charset="0"/>
                <a:cs typeface="Courier New" panose="02070309020205020404" pitchFamily="49" charset="0"/>
              </a:rPr>
              <a:t>,  ///   </a:t>
            </a:r>
          </a:p>
          <a:p>
            <a:r>
              <a:rPr lang="en-US" b="1" dirty="0">
                <a:latin typeface="Courier New" panose="02070309020205020404" pitchFamily="49" charset="0"/>
                <a:cs typeface="Courier New" panose="02070309020205020404" pitchFamily="49" charset="0"/>
              </a:rPr>
              <a:t> </a:t>
            </a:r>
            <a:r>
              <a:rPr lang="en-US" b="1" dirty="0" smtClean="0">
                <a:latin typeface="Courier New" panose="02070309020205020404" pitchFamily="49" charset="0"/>
                <a:cs typeface="Courier New" panose="02070309020205020404" pitchFamily="49" charset="0"/>
              </a:rPr>
              <a:t>    family(bernoulli</a:t>
            </a:r>
            <a:r>
              <a:rPr lang="en-US" b="1" dirty="0">
                <a:latin typeface="Courier New" panose="02070309020205020404" pitchFamily="49" charset="0"/>
                <a:cs typeface="Courier New" panose="02070309020205020404" pitchFamily="49" charset="0"/>
              </a:rPr>
              <a:t>) link(logit</a:t>
            </a:r>
            <a:r>
              <a:rPr lang="en-US" b="1" dirty="0" smtClean="0">
                <a:latin typeface="Courier New" panose="02070309020205020404" pitchFamily="49" charset="0"/>
                <a:cs typeface="Courier New" panose="02070309020205020404" pitchFamily="49" charset="0"/>
              </a:rPr>
              <a:t>)</a:t>
            </a:r>
            <a:endParaRPr lang="en-US" b="1" dirty="0">
              <a:latin typeface="Courier New" panose="02070309020205020404" pitchFamily="49" charset="0"/>
              <a:cs typeface="Courier New" panose="02070309020205020404" pitchFamily="49" charset="0"/>
            </a:endParaRPr>
          </a:p>
          <a:p>
            <a:endParaRPr lang="en-US" b="1" dirty="0">
              <a:latin typeface="Courier New" panose="02070309020205020404" pitchFamily="49" charset="0"/>
              <a:cs typeface="Courier New" panose="02070309020205020404" pitchFamily="49" charset="0"/>
            </a:endParaRPr>
          </a:p>
          <a:p>
            <a:r>
              <a:rPr lang="en-US" b="1" dirty="0">
                <a:latin typeface="Courier New" panose="02070309020205020404" pitchFamily="49" charset="0"/>
                <a:cs typeface="Courier New" panose="02070309020205020404" pitchFamily="49" charset="0"/>
              </a:rPr>
              <a:t>gsem ret_yr1 &lt;- instate male credithrs ptindex, logit</a:t>
            </a:r>
            <a:endParaRPr lang="en-US" b="1" dirty="0" smtClean="0">
              <a:latin typeface="Courier New" panose="02070309020205020404" pitchFamily="49" charset="0"/>
              <a:cs typeface="Courier New" panose="02070309020205020404" pitchFamily="49" charset="0"/>
            </a:endParaRPr>
          </a:p>
          <a:p>
            <a:endParaRPr lang="en-US" b="1" dirty="0">
              <a:latin typeface="Courier New" panose="02070309020205020404" pitchFamily="49" charset="0"/>
              <a:cs typeface="Courier New" panose="02070309020205020404" pitchFamily="49" charset="0"/>
            </a:endParaRPr>
          </a:p>
          <a:p>
            <a:r>
              <a:rPr lang="en-US" b="1" dirty="0" smtClean="0">
                <a:latin typeface="Courier New" panose="02070309020205020404" pitchFamily="49" charset="0"/>
                <a:cs typeface="Courier New" panose="02070309020205020404" pitchFamily="49" charset="0"/>
              </a:rPr>
              <a:t>estat eform</a:t>
            </a:r>
            <a:endParaRPr lang="en-US" b="1" dirty="0">
              <a:latin typeface="Courier New" panose="02070309020205020404" pitchFamily="49" charset="0"/>
              <a:cs typeface="Courier New" panose="02070309020205020404" pitchFamily="49" charset="0"/>
            </a:endParaRPr>
          </a:p>
          <a:p>
            <a:endParaRPr lang="en-US" b="1"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402034491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609600"/>
          </a:xfrm>
        </p:spPr>
        <p:txBody>
          <a:bodyPr>
            <a:normAutofit fontScale="90000"/>
          </a:bodyPr>
          <a:lstStyle/>
          <a:p>
            <a:r>
              <a:rPr lang="en-US" dirty="0" smtClean="0"/>
              <a:t>Logistic Regression Results</a:t>
            </a:r>
            <a:endParaRPr lang="en-US" dirty="0"/>
          </a:p>
        </p:txBody>
      </p:sp>
      <p:sp>
        <p:nvSpPr>
          <p:cNvPr id="4" name="TextBox 3"/>
          <p:cNvSpPr txBox="1"/>
          <p:nvPr/>
        </p:nvSpPr>
        <p:spPr>
          <a:xfrm>
            <a:off x="304800" y="1536710"/>
            <a:ext cx="3847656" cy="523220"/>
          </a:xfrm>
          <a:prstGeom prst="rect">
            <a:avLst/>
          </a:prstGeom>
          <a:noFill/>
        </p:spPr>
        <p:txBody>
          <a:bodyPr wrap="none" rtlCol="0">
            <a:spAutoFit/>
          </a:bodyPr>
          <a:lstStyle/>
          <a:p>
            <a:r>
              <a:rPr lang="en-US" sz="2800" dirty="0" smtClean="0"/>
              <a:t>Results using </a:t>
            </a:r>
            <a:r>
              <a:rPr lang="en-US" sz="2400" b="1" dirty="0" smtClean="0">
                <a:latin typeface="Courier New" panose="02070309020205020404" pitchFamily="49" charset="0"/>
                <a:cs typeface="Courier New" panose="02070309020205020404" pitchFamily="49" charset="0"/>
              </a:rPr>
              <a:t>logistic</a:t>
            </a:r>
            <a:r>
              <a:rPr lang="en-US" sz="2800" dirty="0" smtClean="0">
                <a:latin typeface="Courier New" panose="02070309020205020404" pitchFamily="49" charset="0"/>
                <a:cs typeface="Courier New" panose="02070309020205020404" pitchFamily="49" charset="0"/>
              </a:rPr>
              <a:t>:</a:t>
            </a:r>
            <a:endParaRPr lang="en-US" sz="2800" dirty="0">
              <a:latin typeface="Courier New" panose="02070309020205020404" pitchFamily="49" charset="0"/>
              <a:cs typeface="Courier New" panose="02070309020205020404" pitchFamily="49" charset="0"/>
            </a:endParaRPr>
          </a:p>
        </p:txBody>
      </p:sp>
      <p:sp>
        <p:nvSpPr>
          <p:cNvPr id="5" name="TextBox 4"/>
          <p:cNvSpPr txBox="1"/>
          <p:nvPr/>
        </p:nvSpPr>
        <p:spPr>
          <a:xfrm>
            <a:off x="304800" y="3927493"/>
            <a:ext cx="6059800" cy="523220"/>
          </a:xfrm>
          <a:prstGeom prst="rect">
            <a:avLst/>
          </a:prstGeom>
          <a:noFill/>
        </p:spPr>
        <p:txBody>
          <a:bodyPr wrap="none" rtlCol="0">
            <a:spAutoFit/>
          </a:bodyPr>
          <a:lstStyle/>
          <a:p>
            <a:r>
              <a:rPr lang="en-US" sz="2800" dirty="0" smtClean="0"/>
              <a:t>Results using </a:t>
            </a:r>
            <a:r>
              <a:rPr lang="en-US" sz="2400" b="1" dirty="0" err="1" smtClean="0">
                <a:latin typeface="Courier New" panose="02070309020205020404" pitchFamily="49" charset="0"/>
                <a:cs typeface="Courier New" panose="02070309020205020404" pitchFamily="49" charset="0"/>
              </a:rPr>
              <a:t>gsem</a:t>
            </a:r>
            <a:r>
              <a:rPr lang="en-US" sz="2400" dirty="0" smtClean="0">
                <a:latin typeface="Courier New" panose="02070309020205020404" pitchFamily="49" charset="0"/>
                <a:cs typeface="Courier New" panose="02070309020205020404" pitchFamily="49" charset="0"/>
              </a:rPr>
              <a:t> </a:t>
            </a:r>
            <a:r>
              <a:rPr lang="en-US" sz="2800" dirty="0" smtClean="0">
                <a:cs typeface="Courier New" panose="02070309020205020404" pitchFamily="49" charset="0"/>
              </a:rPr>
              <a:t>and</a:t>
            </a:r>
            <a:r>
              <a:rPr lang="en-US" sz="2400" dirty="0" smtClean="0">
                <a:latin typeface="Courier New" panose="02070309020205020404" pitchFamily="49" charset="0"/>
                <a:cs typeface="Courier New" panose="02070309020205020404" pitchFamily="49" charset="0"/>
              </a:rPr>
              <a:t> </a:t>
            </a:r>
            <a:r>
              <a:rPr lang="en-US" sz="2400" b="1" dirty="0" err="1" smtClean="0">
                <a:latin typeface="Courier New" panose="02070309020205020404" pitchFamily="49" charset="0"/>
                <a:cs typeface="Courier New" panose="02070309020205020404" pitchFamily="49" charset="0"/>
              </a:rPr>
              <a:t>estat</a:t>
            </a:r>
            <a:r>
              <a:rPr lang="en-US" sz="2400" b="1" dirty="0" smtClean="0">
                <a:latin typeface="Courier New" panose="02070309020205020404" pitchFamily="49" charset="0"/>
                <a:cs typeface="Courier New" panose="02070309020205020404" pitchFamily="49" charset="0"/>
              </a:rPr>
              <a:t> </a:t>
            </a:r>
            <a:r>
              <a:rPr lang="en-US" sz="2400" b="1" dirty="0" err="1" smtClean="0">
                <a:latin typeface="Courier New" panose="02070309020205020404" pitchFamily="49" charset="0"/>
                <a:cs typeface="Courier New" panose="02070309020205020404" pitchFamily="49" charset="0"/>
              </a:rPr>
              <a:t>eform</a:t>
            </a:r>
            <a:r>
              <a:rPr lang="en-US" sz="2800" dirty="0" smtClean="0">
                <a:latin typeface="Courier New" panose="02070309020205020404" pitchFamily="49" charset="0"/>
                <a:cs typeface="Courier New" panose="02070309020205020404" pitchFamily="49" charset="0"/>
              </a:rPr>
              <a:t>:</a:t>
            </a:r>
            <a:endParaRPr lang="en-US" sz="2800" dirty="0">
              <a:latin typeface="Courier New" panose="02070309020205020404" pitchFamily="49" charset="0"/>
              <a:cs typeface="Courier New" panose="02070309020205020404" pitchFamily="49" charset="0"/>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6226" y="4574530"/>
            <a:ext cx="7818188" cy="154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5814" y="2075170"/>
            <a:ext cx="7848600" cy="1552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56143896"/>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0"/>
            <a:ext cx="9144000" cy="990600"/>
          </a:xfrm>
        </p:spPr>
        <p:txBody>
          <a:bodyPr>
            <a:normAutofit fontScale="90000"/>
          </a:bodyPr>
          <a:lstStyle/>
          <a:p>
            <a:r>
              <a:rPr lang="en-US" dirty="0"/>
              <a:t>Multilevel </a:t>
            </a:r>
            <a:r>
              <a:rPr lang="en-US" dirty="0" smtClean="0"/>
              <a:t>Generalized Models Using </a:t>
            </a:r>
            <a:r>
              <a:rPr lang="en-US" b="1" dirty="0" smtClean="0">
                <a:latin typeface="Courier New" panose="02070309020205020404" pitchFamily="49" charset="0"/>
                <a:cs typeface="Courier New" panose="02070309020205020404" pitchFamily="49" charset="0"/>
              </a:rPr>
              <a:t>gsem</a:t>
            </a:r>
            <a:endParaRPr lang="en-US" b="1" dirty="0">
              <a:latin typeface="Courier New" panose="02070309020205020404" pitchFamily="49" charset="0"/>
              <a:cs typeface="Courier New" panose="02070309020205020404" pitchFamily="49" charset="0"/>
            </a:endParaRPr>
          </a:p>
        </p:txBody>
      </p:sp>
      <p:sp>
        <p:nvSpPr>
          <p:cNvPr id="3" name="Content Placeholder 2"/>
          <p:cNvSpPr>
            <a:spLocks noGrp="1"/>
          </p:cNvSpPr>
          <p:nvPr>
            <p:ph idx="1"/>
          </p:nvPr>
        </p:nvSpPr>
        <p:spPr>
          <a:xfrm>
            <a:off x="457200" y="2057400"/>
            <a:ext cx="8229600" cy="4053840"/>
          </a:xfrm>
        </p:spPr>
        <p:txBody>
          <a:bodyPr>
            <a:normAutofit/>
          </a:bodyPr>
          <a:lstStyle/>
          <a:p>
            <a:r>
              <a:rPr lang="en-US" sz="3600" dirty="0" smtClean="0"/>
              <a:t>Multilevel models</a:t>
            </a:r>
          </a:p>
          <a:p>
            <a:r>
              <a:rPr lang="en-US" sz="3600" dirty="0" smtClean="0"/>
              <a:t>Multilevel CFA</a:t>
            </a:r>
          </a:p>
          <a:p>
            <a:r>
              <a:rPr lang="en-US" sz="3600" dirty="0"/>
              <a:t>Logistic regression</a:t>
            </a:r>
          </a:p>
          <a:p>
            <a:r>
              <a:rPr lang="en-US" sz="3600" b="1" dirty="0" smtClean="0"/>
              <a:t>Generalized CFA</a:t>
            </a:r>
          </a:p>
          <a:p>
            <a:r>
              <a:rPr lang="en-US" sz="3600" b="1" dirty="0" smtClean="0"/>
              <a:t>Multilevel Generalized CFA</a:t>
            </a:r>
          </a:p>
          <a:p>
            <a:r>
              <a:rPr lang="en-US" sz="3600" b="1" dirty="0" smtClean="0"/>
              <a:t>Multilevel Generalized SEM</a:t>
            </a:r>
            <a:endParaRPr lang="en-US" sz="3600" b="1" dirty="0"/>
          </a:p>
        </p:txBody>
      </p:sp>
    </p:spTree>
    <p:extLst>
      <p:ext uri="{BB962C8B-B14F-4D97-AF65-F5344CB8AC3E}">
        <p14:creationId xmlns:p14="http://schemas.microsoft.com/office/powerpoint/2010/main" val="2734219012"/>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762000"/>
          </a:xfrm>
        </p:spPr>
        <p:txBody>
          <a:bodyPr/>
          <a:lstStyle/>
          <a:p>
            <a:r>
              <a:rPr lang="en-US" dirty="0" smtClean="0"/>
              <a:t>Generalized CFA Path Diagram</a:t>
            </a:r>
            <a:endParaRPr lang="en-US"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 y="2057400"/>
            <a:ext cx="8229600" cy="3662034"/>
          </a:xfrm>
          <a:prstGeom prst="rect">
            <a:avLst/>
          </a:prstGeom>
        </p:spPr>
      </p:pic>
    </p:spTree>
    <p:extLst>
      <p:ext uri="{BB962C8B-B14F-4D97-AF65-F5344CB8AC3E}">
        <p14:creationId xmlns:p14="http://schemas.microsoft.com/office/powerpoint/2010/main" val="32437476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0"/>
            <a:ext cx="9144000" cy="990600"/>
          </a:xfrm>
        </p:spPr>
        <p:txBody>
          <a:bodyPr>
            <a:normAutofit fontScale="90000"/>
          </a:bodyPr>
          <a:lstStyle/>
          <a:p>
            <a:r>
              <a:rPr lang="en-US" dirty="0" smtClean="0"/>
              <a:t>Continuous Outcome Models Using </a:t>
            </a:r>
            <a:r>
              <a:rPr lang="en-US" b="1" dirty="0" smtClean="0">
                <a:latin typeface="Courier New" panose="02070309020205020404" pitchFamily="49" charset="0"/>
                <a:cs typeface="Courier New" panose="02070309020205020404" pitchFamily="49" charset="0"/>
              </a:rPr>
              <a:t>sem</a:t>
            </a:r>
            <a:endParaRPr lang="en-US" b="1" dirty="0">
              <a:latin typeface="Courier New" panose="02070309020205020404" pitchFamily="49" charset="0"/>
              <a:cs typeface="Courier New" panose="02070309020205020404" pitchFamily="49" charset="0"/>
            </a:endParaRPr>
          </a:p>
        </p:txBody>
      </p:sp>
      <p:sp>
        <p:nvSpPr>
          <p:cNvPr id="3" name="Content Placeholder 2"/>
          <p:cNvSpPr>
            <a:spLocks noGrp="1"/>
          </p:cNvSpPr>
          <p:nvPr>
            <p:ph idx="1"/>
          </p:nvPr>
        </p:nvSpPr>
        <p:spPr>
          <a:xfrm>
            <a:off x="457200" y="1828800"/>
            <a:ext cx="8229600" cy="4800600"/>
          </a:xfrm>
        </p:spPr>
        <p:txBody>
          <a:bodyPr>
            <a:normAutofit fontScale="85000" lnSpcReduction="20000"/>
          </a:bodyPr>
          <a:lstStyle/>
          <a:p>
            <a:r>
              <a:rPr lang="en-US" sz="3600" dirty="0" smtClean="0"/>
              <a:t>Example Data</a:t>
            </a:r>
          </a:p>
          <a:p>
            <a:r>
              <a:rPr lang="en-US" sz="3600" dirty="0" smtClean="0"/>
              <a:t>Means</a:t>
            </a:r>
          </a:p>
          <a:p>
            <a:r>
              <a:rPr lang="en-US" sz="3600" dirty="0" smtClean="0"/>
              <a:t>Correlation</a:t>
            </a:r>
            <a:endParaRPr lang="en-US" sz="3600" dirty="0"/>
          </a:p>
          <a:p>
            <a:r>
              <a:rPr lang="en-US" sz="3600" dirty="0" smtClean="0"/>
              <a:t>Linear Regression</a:t>
            </a:r>
          </a:p>
          <a:p>
            <a:r>
              <a:rPr lang="en-US" sz="3600" dirty="0" smtClean="0"/>
              <a:t>Multivariate Regression</a:t>
            </a:r>
          </a:p>
          <a:p>
            <a:r>
              <a:rPr lang="en-US" sz="3600" dirty="0" smtClean="0"/>
              <a:t>Path Analysis and Mediation</a:t>
            </a:r>
          </a:p>
          <a:p>
            <a:r>
              <a:rPr lang="en-US" sz="3600" dirty="0" smtClean="0"/>
              <a:t>Confirmatory Factor Analysis (CFA)</a:t>
            </a:r>
          </a:p>
          <a:p>
            <a:r>
              <a:rPr lang="en-US" sz="3600" dirty="0" smtClean="0"/>
              <a:t>Structural Equation Models (SEM)</a:t>
            </a:r>
          </a:p>
          <a:p>
            <a:r>
              <a:rPr lang="en-US" sz="3600" dirty="0" smtClean="0"/>
              <a:t>Multi-group SEM</a:t>
            </a:r>
          </a:p>
          <a:p>
            <a:r>
              <a:rPr lang="en-US" sz="3600" dirty="0" smtClean="0"/>
              <a:t>SEM For Complex Survey Data</a:t>
            </a:r>
            <a:endParaRPr lang="en-US" sz="3600" dirty="0"/>
          </a:p>
        </p:txBody>
      </p:sp>
    </p:spTree>
    <p:extLst>
      <p:ext uri="{BB962C8B-B14F-4D97-AF65-F5344CB8AC3E}">
        <p14:creationId xmlns:p14="http://schemas.microsoft.com/office/powerpoint/2010/main" val="1981885001"/>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85800"/>
            <a:ext cx="9144000" cy="762000"/>
          </a:xfrm>
        </p:spPr>
        <p:txBody>
          <a:bodyPr>
            <a:normAutofit fontScale="90000"/>
          </a:bodyPr>
          <a:lstStyle/>
          <a:p>
            <a:r>
              <a:rPr lang="en-US" dirty="0"/>
              <a:t>Multilevel Generalized </a:t>
            </a:r>
            <a:r>
              <a:rPr lang="en-US" dirty="0" smtClean="0"/>
              <a:t>CFA Path Diagram</a:t>
            </a: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5800" y="1828800"/>
            <a:ext cx="7696200" cy="4465343"/>
          </a:xfrm>
          <a:prstGeom prst="rect">
            <a:avLst/>
          </a:prstGeom>
        </p:spPr>
      </p:pic>
    </p:spTree>
    <p:extLst>
      <p:ext uri="{BB962C8B-B14F-4D97-AF65-F5344CB8AC3E}">
        <p14:creationId xmlns:p14="http://schemas.microsoft.com/office/powerpoint/2010/main" val="3456461152"/>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85800"/>
            <a:ext cx="9144000" cy="762000"/>
          </a:xfrm>
        </p:spPr>
        <p:txBody>
          <a:bodyPr>
            <a:normAutofit fontScale="90000"/>
          </a:bodyPr>
          <a:lstStyle/>
          <a:p>
            <a:r>
              <a:rPr lang="en-US" dirty="0"/>
              <a:t>Multilevel Generalized </a:t>
            </a:r>
            <a:r>
              <a:rPr lang="en-US" dirty="0" smtClean="0"/>
              <a:t>SEM Path Diagram</a:t>
            </a:r>
            <a:endParaRPr lang="en-US"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 y="1524000"/>
            <a:ext cx="8229600" cy="5170335"/>
          </a:xfrm>
          <a:prstGeom prst="rect">
            <a:avLst/>
          </a:prstGeom>
        </p:spPr>
      </p:pic>
    </p:spTree>
    <p:extLst>
      <p:ext uri="{BB962C8B-B14F-4D97-AF65-F5344CB8AC3E}">
        <p14:creationId xmlns:p14="http://schemas.microsoft.com/office/powerpoint/2010/main" val="94591650"/>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0"/>
            <a:ext cx="9144000" cy="990600"/>
          </a:xfrm>
        </p:spPr>
        <p:txBody>
          <a:bodyPr>
            <a:normAutofit fontScale="90000"/>
          </a:bodyPr>
          <a:lstStyle/>
          <a:p>
            <a:r>
              <a:rPr lang="en-US" dirty="0"/>
              <a:t>Multilevel </a:t>
            </a:r>
            <a:r>
              <a:rPr lang="en-US" dirty="0" smtClean="0"/>
              <a:t>Generalized Models Using </a:t>
            </a:r>
            <a:r>
              <a:rPr lang="en-US" b="1" dirty="0" smtClean="0">
                <a:latin typeface="Courier New" panose="02070309020205020404" pitchFamily="49" charset="0"/>
                <a:cs typeface="Courier New" panose="02070309020205020404" pitchFamily="49" charset="0"/>
              </a:rPr>
              <a:t>gsem</a:t>
            </a:r>
            <a:endParaRPr lang="en-US" b="1" dirty="0">
              <a:latin typeface="Courier New" panose="02070309020205020404" pitchFamily="49" charset="0"/>
              <a:cs typeface="Courier New" panose="02070309020205020404" pitchFamily="49" charset="0"/>
            </a:endParaRPr>
          </a:p>
        </p:txBody>
      </p:sp>
      <p:sp>
        <p:nvSpPr>
          <p:cNvPr id="3" name="Content Placeholder 2"/>
          <p:cNvSpPr>
            <a:spLocks noGrp="1"/>
          </p:cNvSpPr>
          <p:nvPr>
            <p:ph idx="1"/>
          </p:nvPr>
        </p:nvSpPr>
        <p:spPr>
          <a:xfrm>
            <a:off x="457200" y="2057400"/>
            <a:ext cx="8229600" cy="4053840"/>
          </a:xfrm>
        </p:spPr>
        <p:txBody>
          <a:bodyPr>
            <a:normAutofit/>
          </a:bodyPr>
          <a:lstStyle/>
          <a:p>
            <a:r>
              <a:rPr lang="en-US" sz="3600" dirty="0" smtClean="0"/>
              <a:t>Multilevel models</a:t>
            </a:r>
          </a:p>
          <a:p>
            <a:r>
              <a:rPr lang="en-US" sz="3600" dirty="0" smtClean="0"/>
              <a:t>Multilevel CFA</a:t>
            </a:r>
          </a:p>
          <a:p>
            <a:r>
              <a:rPr lang="en-US" sz="3600" dirty="0"/>
              <a:t>Logistic regression</a:t>
            </a:r>
          </a:p>
          <a:p>
            <a:r>
              <a:rPr lang="en-US" sz="3600" dirty="0" smtClean="0"/>
              <a:t>Generalized CFA</a:t>
            </a:r>
          </a:p>
          <a:p>
            <a:r>
              <a:rPr lang="en-US" sz="3600" dirty="0" smtClean="0"/>
              <a:t>Multilevel Generalized CFA</a:t>
            </a:r>
          </a:p>
          <a:p>
            <a:r>
              <a:rPr lang="en-US" sz="3600" dirty="0" smtClean="0"/>
              <a:t>Multilevel Generalized SEM</a:t>
            </a:r>
            <a:endParaRPr lang="en-US" sz="3600" dirty="0"/>
          </a:p>
        </p:txBody>
      </p:sp>
    </p:spTree>
    <p:extLst>
      <p:ext uri="{BB962C8B-B14F-4D97-AF65-F5344CB8AC3E}">
        <p14:creationId xmlns:p14="http://schemas.microsoft.com/office/powerpoint/2010/main" val="3932677630"/>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a:xfrm>
            <a:off x="457200" y="1905000"/>
            <a:ext cx="8534400" cy="4114800"/>
          </a:xfrm>
        </p:spPr>
        <p:txBody>
          <a:bodyPr>
            <a:normAutofit/>
          </a:bodyPr>
          <a:lstStyle/>
          <a:p>
            <a:r>
              <a:rPr lang="en-US" sz="3600" dirty="0" smtClean="0"/>
              <a:t>What is structural equation modeling?</a:t>
            </a:r>
          </a:p>
          <a:p>
            <a:r>
              <a:rPr lang="en-US" sz="3600" dirty="0" smtClean="0"/>
              <a:t>Structural equation modeling in Stata</a:t>
            </a:r>
          </a:p>
          <a:p>
            <a:r>
              <a:rPr lang="en-US" sz="3600" dirty="0" smtClean="0"/>
              <a:t>Continuous outcome models using </a:t>
            </a:r>
            <a:r>
              <a:rPr lang="en-US" sz="3600" b="1" dirty="0" smtClean="0">
                <a:latin typeface="Courier New" panose="02070309020205020404" pitchFamily="49" charset="0"/>
                <a:cs typeface="Courier New" panose="02070309020205020404" pitchFamily="49" charset="0"/>
              </a:rPr>
              <a:t>sem</a:t>
            </a:r>
          </a:p>
          <a:p>
            <a:r>
              <a:rPr lang="en-US" sz="3600" dirty="0" smtClean="0"/>
              <a:t>Multilevel generalized models using </a:t>
            </a:r>
            <a:r>
              <a:rPr lang="en-US" sz="3600" b="1" dirty="0">
                <a:latin typeface="Courier New" panose="02070309020205020404" pitchFamily="49" charset="0"/>
                <a:cs typeface="Courier New" panose="02070309020205020404" pitchFamily="49" charset="0"/>
              </a:rPr>
              <a:t>gsem</a:t>
            </a:r>
            <a:r>
              <a:rPr lang="en-US" sz="3600" dirty="0" smtClean="0"/>
              <a:t> </a:t>
            </a:r>
          </a:p>
          <a:p>
            <a:r>
              <a:rPr lang="en-US" sz="3600" b="1" dirty="0" smtClean="0"/>
              <a:t>Demonstrations and Questions</a:t>
            </a:r>
            <a:endParaRPr lang="en-US" sz="3600" b="1" dirty="0" smtClean="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979940943"/>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 and Further Reading</a:t>
            </a:r>
            <a:endParaRPr lang="en-US" dirty="0"/>
          </a:p>
        </p:txBody>
      </p:sp>
      <p:sp>
        <p:nvSpPr>
          <p:cNvPr id="3" name="Content Placeholder 2"/>
          <p:cNvSpPr>
            <a:spLocks noGrp="1"/>
          </p:cNvSpPr>
          <p:nvPr>
            <p:ph idx="1"/>
          </p:nvPr>
        </p:nvSpPr>
        <p:spPr>
          <a:xfrm>
            <a:off x="457200" y="1752600"/>
            <a:ext cx="8229600" cy="4648200"/>
          </a:xfrm>
        </p:spPr>
        <p:txBody>
          <a:bodyPr>
            <a:noAutofit/>
          </a:bodyPr>
          <a:lstStyle/>
          <a:p>
            <a:pPr>
              <a:buFont typeface="+mj-lt"/>
              <a:buAutoNum type="arabicPeriod"/>
            </a:pPr>
            <a:r>
              <a:rPr lang="en-US" sz="1800" dirty="0" smtClean="0"/>
              <a:t>Stata 14 Structural Equation Modeling Reference Manual: </a:t>
            </a:r>
            <a:r>
              <a:rPr lang="en-US" sz="1800" dirty="0" smtClean="0">
                <a:hlinkClick r:id="rId3"/>
              </a:rPr>
              <a:t>www.stata.com/manuals14/sem.pdf</a:t>
            </a:r>
            <a:endParaRPr lang="en-US" sz="1800" dirty="0" smtClean="0"/>
          </a:p>
          <a:p>
            <a:pPr>
              <a:buFont typeface="+mj-lt"/>
              <a:buAutoNum type="arabicPeriod"/>
            </a:pPr>
            <a:r>
              <a:rPr lang="en-US" sz="1800" dirty="0" smtClean="0"/>
              <a:t>Acock, A.C. (2013) Discovering Structural Equation Modeling Using Stata, Revised Edition . College Station, TX: Stata Press.</a:t>
            </a:r>
          </a:p>
          <a:p>
            <a:pPr>
              <a:buFont typeface="+mj-lt"/>
              <a:buAutoNum type="arabicPeriod"/>
            </a:pPr>
            <a:r>
              <a:rPr lang="en-US" sz="1800" dirty="0" smtClean="0"/>
              <a:t>Bollen, K.A. (1989) Structural Equations With Latent Variables.  New York: Wiley</a:t>
            </a:r>
          </a:p>
          <a:p>
            <a:pPr>
              <a:buFont typeface="+mj-lt"/>
              <a:buAutoNum type="arabicPeriod"/>
            </a:pPr>
            <a:r>
              <a:rPr lang="en-US" sz="1800" dirty="0" smtClean="0"/>
              <a:t>Hu</a:t>
            </a:r>
            <a:r>
              <a:rPr lang="en-US" sz="1800" dirty="0"/>
              <a:t>, L., </a:t>
            </a:r>
            <a:r>
              <a:rPr lang="en-US" sz="1800" dirty="0" smtClean="0"/>
              <a:t>and </a:t>
            </a:r>
            <a:r>
              <a:rPr lang="en-US" sz="1800" dirty="0"/>
              <a:t>Bentler, P. M. (1999). Cutoff criteria for fit indexes in covariance structure analysis: Conventional criteria versus new alternatives. </a:t>
            </a:r>
            <a:r>
              <a:rPr lang="en-US" sz="1800" i="1" dirty="0"/>
              <a:t>Structural Equation Modeling, 6, </a:t>
            </a:r>
            <a:r>
              <a:rPr lang="en-US" sz="1800" dirty="0"/>
              <a:t>1–55</a:t>
            </a:r>
            <a:r>
              <a:rPr lang="en-US" sz="1800" dirty="0" smtClean="0"/>
              <a:t>.</a:t>
            </a:r>
          </a:p>
          <a:p>
            <a:pPr>
              <a:buFont typeface="+mj-lt"/>
              <a:buAutoNum type="arabicPeriod"/>
            </a:pPr>
            <a:r>
              <a:rPr lang="en-US" sz="1800" dirty="0" smtClean="0"/>
              <a:t>Kline, R.B. </a:t>
            </a:r>
            <a:r>
              <a:rPr lang="en-US" sz="1800" dirty="0"/>
              <a:t>(</a:t>
            </a:r>
            <a:r>
              <a:rPr lang="en-US" sz="1800" dirty="0" smtClean="0"/>
              <a:t>2015). </a:t>
            </a:r>
            <a:r>
              <a:rPr lang="en-US" sz="1800" dirty="0"/>
              <a:t>Principles and Practice of Structural Equation Modeling </a:t>
            </a:r>
            <a:r>
              <a:rPr lang="en-US" sz="1800" dirty="0" smtClean="0"/>
              <a:t>, 4</a:t>
            </a:r>
            <a:r>
              <a:rPr lang="en-US" sz="1800" baseline="30000" dirty="0" smtClean="0"/>
              <a:t>th</a:t>
            </a:r>
            <a:r>
              <a:rPr lang="en-US" sz="1800" dirty="0" smtClean="0"/>
              <a:t> Ed.  New York: Guilford Press</a:t>
            </a:r>
          </a:p>
          <a:p>
            <a:pPr>
              <a:buFont typeface="+mj-lt"/>
              <a:buAutoNum type="arabicPeriod"/>
            </a:pPr>
            <a:r>
              <a:rPr lang="en-US" sz="1800" dirty="0" smtClean="0"/>
              <a:t>Matsueda, R.L. (2012). Key Advances in the History of Structural Equation Modeling.‎ </a:t>
            </a:r>
            <a:r>
              <a:rPr lang="en-US" sz="1800" i="1" dirty="0"/>
              <a:t>Handbook of Structural Equation Modeling</a:t>
            </a:r>
            <a:r>
              <a:rPr lang="en-US" sz="1800" dirty="0"/>
              <a:t>. 2012. Edited by R. Hoyle. </a:t>
            </a:r>
            <a:r>
              <a:rPr lang="en-US" sz="1800" dirty="0" smtClean="0"/>
              <a:t>New York</a:t>
            </a:r>
            <a:r>
              <a:rPr lang="en-US" sz="1800" dirty="0"/>
              <a:t>, NY: Guilford Press</a:t>
            </a:r>
            <a:endParaRPr lang="en-US" sz="1800" dirty="0" smtClean="0"/>
          </a:p>
          <a:p>
            <a:pPr>
              <a:buFont typeface="+mj-lt"/>
              <a:buAutoNum type="arabicPeriod"/>
            </a:pPr>
            <a:r>
              <a:rPr lang="en-US" sz="1800" dirty="0" smtClean="0"/>
              <a:t>Rabe-Hesketh, S., and A. </a:t>
            </a:r>
            <a:r>
              <a:rPr lang="en-US" sz="1800" dirty="0" err="1" smtClean="0"/>
              <a:t>Skrondal</a:t>
            </a:r>
            <a:r>
              <a:rPr lang="en-US" sz="1800" dirty="0" smtClean="0"/>
              <a:t>. (2012) Multilevel and Longitudinal Modeling Using Stata. 3</a:t>
            </a:r>
            <a:r>
              <a:rPr lang="en-US" sz="1800" baseline="30000" dirty="0" smtClean="0"/>
              <a:t>rd</a:t>
            </a:r>
            <a:r>
              <a:rPr lang="en-US" sz="1800" dirty="0" smtClean="0"/>
              <a:t>  ed. College Station, TX: Stata Press.</a:t>
            </a:r>
          </a:p>
          <a:p>
            <a:pPr>
              <a:buFont typeface="+mj-lt"/>
              <a:buAutoNum type="arabicPeriod"/>
            </a:pPr>
            <a:endParaRPr lang="en-US" sz="1800" dirty="0" smtClean="0"/>
          </a:p>
        </p:txBody>
      </p:sp>
    </p:spTree>
    <p:extLst>
      <p:ext uri="{BB962C8B-B14F-4D97-AF65-F5344CB8AC3E}">
        <p14:creationId xmlns:p14="http://schemas.microsoft.com/office/powerpoint/2010/main" val="3774847686"/>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pPr marL="0" indent="0" algn="ctr">
              <a:buNone/>
            </a:pPr>
            <a:r>
              <a:rPr lang="en-US" sz="5400" dirty="0" smtClean="0"/>
              <a:t>Thank you!</a:t>
            </a:r>
          </a:p>
          <a:p>
            <a:pPr marL="0" indent="0" algn="ctr">
              <a:buNone/>
            </a:pPr>
            <a:endParaRPr lang="en-US" sz="5400" dirty="0"/>
          </a:p>
          <a:p>
            <a:pPr marL="0" indent="0" algn="ctr">
              <a:buNone/>
            </a:pPr>
            <a:r>
              <a:rPr lang="en-US" sz="5400" dirty="0" smtClean="0"/>
              <a:t>Questions?</a:t>
            </a:r>
            <a:endParaRPr lang="en-US" sz="5400" dirty="0"/>
          </a:p>
        </p:txBody>
      </p:sp>
    </p:spTree>
    <p:extLst>
      <p:ext uri="{BB962C8B-B14F-4D97-AF65-F5344CB8AC3E}">
        <p14:creationId xmlns:p14="http://schemas.microsoft.com/office/powerpoint/2010/main" val="3718598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Data</a:t>
            </a:r>
            <a:endParaRPr lang="en-US" dirty="0"/>
          </a:p>
        </p:txBody>
      </p:sp>
      <p:sp>
        <p:nvSpPr>
          <p:cNvPr id="3" name="Content Placeholder 2"/>
          <p:cNvSpPr>
            <a:spLocks noGrp="1"/>
          </p:cNvSpPr>
          <p:nvPr>
            <p:ph idx="1"/>
          </p:nvPr>
        </p:nvSpPr>
        <p:spPr>
          <a:xfrm>
            <a:off x="228600" y="1828800"/>
            <a:ext cx="8763000" cy="4724400"/>
          </a:xfrm>
        </p:spPr>
        <p:txBody>
          <a:bodyPr>
            <a:normAutofit fontScale="92500" lnSpcReduction="20000"/>
          </a:bodyPr>
          <a:lstStyle/>
          <a:p>
            <a:pPr marL="0" indent="0">
              <a:spcBef>
                <a:spcPts val="0"/>
              </a:spcBef>
              <a:buNone/>
            </a:pPr>
            <a:r>
              <a:rPr lang="en-US" sz="1400" b="1" dirty="0">
                <a:latin typeface="Courier New" panose="02070309020205020404" pitchFamily="49" charset="0"/>
                <a:cs typeface="Courier New" panose="02070309020205020404" pitchFamily="49" charset="0"/>
              </a:rPr>
              <a:t>. use cair.dta, clear</a:t>
            </a:r>
          </a:p>
          <a:p>
            <a:pPr marL="0" indent="0">
              <a:spcBef>
                <a:spcPts val="0"/>
              </a:spcBef>
              <a:buNone/>
            </a:pPr>
            <a:r>
              <a:rPr lang="en-US" sz="1400" dirty="0">
                <a:latin typeface="Courier New" panose="02070309020205020404" pitchFamily="49" charset="0"/>
                <a:cs typeface="Courier New" panose="02070309020205020404" pitchFamily="49" charset="0"/>
              </a:rPr>
              <a:t>(Example data for the California Association for Institutional Research Workshop</a:t>
            </a:r>
            <a:r>
              <a:rPr lang="en-US" sz="1400" dirty="0" smtClean="0">
                <a:latin typeface="Courier New" panose="02070309020205020404" pitchFamily="49" charset="0"/>
                <a:cs typeface="Courier New" panose="02070309020205020404" pitchFamily="49" charset="0"/>
              </a:rPr>
              <a:t>)</a:t>
            </a:r>
          </a:p>
          <a:p>
            <a:pPr marL="0" indent="0">
              <a:spcBef>
                <a:spcPts val="0"/>
              </a:spcBef>
              <a:buNone/>
            </a:pPr>
            <a:endParaRPr lang="en-US" sz="1400" dirty="0">
              <a:latin typeface="Courier New" panose="02070309020205020404" pitchFamily="49" charset="0"/>
              <a:cs typeface="Courier New" panose="02070309020205020404" pitchFamily="49" charset="0"/>
            </a:endParaRPr>
          </a:p>
          <a:p>
            <a:pPr marL="0" indent="0">
              <a:spcBef>
                <a:spcPts val="0"/>
              </a:spcBef>
              <a:buNone/>
            </a:pPr>
            <a:r>
              <a:rPr lang="en-US" sz="1400" dirty="0" smtClean="0">
                <a:latin typeface="Courier New" panose="02070309020205020404" pitchFamily="49" charset="0"/>
                <a:cs typeface="Courier New" panose="02070309020205020404" pitchFamily="49" charset="0"/>
              </a:rPr>
              <a:t>. describe</a:t>
            </a:r>
          </a:p>
          <a:p>
            <a:pPr marL="0" indent="0">
              <a:spcBef>
                <a:spcPts val="0"/>
              </a:spcBef>
              <a:buNone/>
            </a:pPr>
            <a:endParaRPr lang="en-US" sz="1400" dirty="0">
              <a:latin typeface="Courier New" panose="02070309020205020404" pitchFamily="49" charset="0"/>
              <a:cs typeface="Courier New" panose="02070309020205020404" pitchFamily="49" charset="0"/>
            </a:endParaRPr>
          </a:p>
          <a:p>
            <a:pPr marL="0" indent="0">
              <a:spcBef>
                <a:spcPts val="0"/>
              </a:spcBef>
              <a:buNone/>
            </a:pPr>
            <a:r>
              <a:rPr lang="en-US" sz="1400" dirty="0">
                <a:latin typeface="Courier New" panose="02070309020205020404" pitchFamily="49" charset="0"/>
                <a:cs typeface="Courier New" panose="02070309020205020404" pitchFamily="49" charset="0"/>
              </a:rPr>
              <a:t> storage   display    value</a:t>
            </a:r>
          </a:p>
          <a:p>
            <a:pPr marL="0" indent="0">
              <a:spcBef>
                <a:spcPts val="0"/>
              </a:spcBef>
              <a:buNone/>
            </a:pPr>
            <a:r>
              <a:rPr lang="en-US" sz="1400" dirty="0">
                <a:latin typeface="Courier New" panose="02070309020205020404" pitchFamily="49" charset="0"/>
                <a:cs typeface="Courier New" panose="02070309020205020404" pitchFamily="49" charset="0"/>
              </a:rPr>
              <a:t>variable name   type    format     label      variable label</a:t>
            </a:r>
          </a:p>
          <a:p>
            <a:pPr marL="0" indent="0">
              <a:spcBef>
                <a:spcPts val="0"/>
              </a:spcBef>
              <a:buNone/>
            </a:pPr>
            <a:r>
              <a:rPr lang="en-US" sz="1400" dirty="0">
                <a:latin typeface="Courier New" panose="02070309020205020404" pitchFamily="49" charset="0"/>
                <a:cs typeface="Courier New" panose="02070309020205020404" pitchFamily="49" charset="0"/>
              </a:rPr>
              <a:t>----------------------------------------------------------------------------------</a:t>
            </a:r>
          </a:p>
          <a:p>
            <a:pPr marL="0" indent="0">
              <a:spcBef>
                <a:spcPts val="0"/>
              </a:spcBef>
              <a:buNone/>
            </a:pPr>
            <a:r>
              <a:rPr lang="en-US" sz="1400" dirty="0">
                <a:latin typeface="Courier New" panose="02070309020205020404" pitchFamily="49" charset="0"/>
                <a:cs typeface="Courier New" panose="02070309020205020404" pitchFamily="49" charset="0"/>
              </a:rPr>
              <a:t>id              int     %9.0g                 Identification Number</a:t>
            </a:r>
          </a:p>
          <a:p>
            <a:pPr marL="0" indent="0">
              <a:spcBef>
                <a:spcPts val="0"/>
              </a:spcBef>
              <a:buNone/>
            </a:pPr>
            <a:r>
              <a:rPr lang="en-US" sz="1400" dirty="0">
                <a:latin typeface="Courier New" panose="02070309020205020404" pitchFamily="49" charset="0"/>
                <a:cs typeface="Courier New" panose="02070309020205020404" pitchFamily="49" charset="0"/>
              </a:rPr>
              <a:t>university      byte    %9.0g                 University ID</a:t>
            </a:r>
          </a:p>
          <a:p>
            <a:pPr marL="0" indent="0">
              <a:spcBef>
                <a:spcPts val="0"/>
              </a:spcBef>
              <a:buNone/>
            </a:pPr>
            <a:r>
              <a:rPr lang="en-US" sz="1400" dirty="0">
                <a:latin typeface="Courier New" panose="02070309020205020404" pitchFamily="49" charset="0"/>
                <a:cs typeface="Courier New" panose="02070309020205020404" pitchFamily="49" charset="0"/>
              </a:rPr>
              <a:t>college         byte    %11.0g     college    Primary college of major</a:t>
            </a:r>
          </a:p>
          <a:p>
            <a:pPr marL="0" indent="0">
              <a:spcBef>
                <a:spcPts val="0"/>
              </a:spcBef>
              <a:buNone/>
            </a:pPr>
            <a:r>
              <a:rPr lang="en-US" sz="1400" dirty="0">
                <a:latin typeface="Courier New" panose="02070309020205020404" pitchFamily="49" charset="0"/>
                <a:cs typeface="Courier New" panose="02070309020205020404" pitchFamily="49" charset="0"/>
              </a:rPr>
              <a:t>private         byte    %9.0g      private    Private or public university?</a:t>
            </a:r>
          </a:p>
          <a:p>
            <a:pPr marL="0" indent="0">
              <a:spcBef>
                <a:spcPts val="0"/>
              </a:spcBef>
              <a:buNone/>
            </a:pPr>
            <a:r>
              <a:rPr lang="en-US" sz="1400" dirty="0">
                <a:latin typeface="Courier New" panose="02070309020205020404" pitchFamily="49" charset="0"/>
                <a:cs typeface="Courier New" panose="02070309020205020404" pitchFamily="49" charset="0"/>
              </a:rPr>
              <a:t>fygpa           double  %4.2f                 First-year GPA</a:t>
            </a:r>
          </a:p>
          <a:p>
            <a:pPr marL="0" indent="0">
              <a:spcBef>
                <a:spcPts val="0"/>
              </a:spcBef>
              <a:buNone/>
            </a:pPr>
            <a:r>
              <a:rPr lang="en-US" sz="1400" dirty="0">
                <a:latin typeface="Courier New" panose="02070309020205020404" pitchFamily="49" charset="0"/>
                <a:cs typeface="Courier New" panose="02070309020205020404" pitchFamily="49" charset="0"/>
              </a:rPr>
              <a:t>ret_yr1         byte    %8.0g      YesNo    * First-year retention</a:t>
            </a:r>
          </a:p>
          <a:p>
            <a:pPr marL="0" indent="0">
              <a:spcBef>
                <a:spcPts val="0"/>
              </a:spcBef>
              <a:buNone/>
            </a:pPr>
            <a:r>
              <a:rPr lang="en-US" sz="1400" dirty="0">
                <a:latin typeface="Courier New" panose="02070309020205020404" pitchFamily="49" charset="0"/>
                <a:cs typeface="Courier New" panose="02070309020205020404" pitchFamily="49" charset="0"/>
              </a:rPr>
              <a:t>instate         byte    %12.0g     instate  * In state residency</a:t>
            </a:r>
          </a:p>
          <a:p>
            <a:pPr marL="0" indent="0">
              <a:spcBef>
                <a:spcPts val="0"/>
              </a:spcBef>
              <a:buNone/>
            </a:pPr>
            <a:r>
              <a:rPr lang="en-US" sz="1400" dirty="0">
                <a:latin typeface="Courier New" panose="02070309020205020404" pitchFamily="49" charset="0"/>
                <a:cs typeface="Courier New" panose="02070309020205020404" pitchFamily="49" charset="0"/>
              </a:rPr>
              <a:t>male            byte    %8.0g      male       Male</a:t>
            </a:r>
          </a:p>
          <a:p>
            <a:pPr marL="0" indent="0">
              <a:spcBef>
                <a:spcPts val="0"/>
              </a:spcBef>
              <a:buNone/>
            </a:pPr>
            <a:r>
              <a:rPr lang="en-US" sz="1400" dirty="0">
                <a:latin typeface="Courier New" panose="02070309020205020404" pitchFamily="49" charset="0"/>
                <a:cs typeface="Courier New" panose="02070309020205020404" pitchFamily="49" charset="0"/>
              </a:rPr>
              <a:t>greek           byte    %8.0g      YesNo    * Member of a Greek society</a:t>
            </a:r>
          </a:p>
          <a:p>
            <a:pPr marL="0" indent="0">
              <a:spcBef>
                <a:spcPts val="0"/>
              </a:spcBef>
              <a:buNone/>
            </a:pPr>
            <a:r>
              <a:rPr lang="en-US" sz="1400" dirty="0">
                <a:latin typeface="Courier New" panose="02070309020205020404" pitchFamily="49" charset="0"/>
                <a:cs typeface="Courier New" panose="02070309020205020404" pitchFamily="49" charset="0"/>
              </a:rPr>
              <a:t>withdrawn       double  %3.0f               * Credits withdrawn or incomplete</a:t>
            </a:r>
          </a:p>
          <a:p>
            <a:pPr marL="0" indent="0">
              <a:spcBef>
                <a:spcPts val="0"/>
              </a:spcBef>
              <a:buNone/>
            </a:pPr>
            <a:r>
              <a:rPr lang="en-US" sz="1400" dirty="0">
                <a:latin typeface="Courier New" panose="02070309020205020404" pitchFamily="49" charset="0"/>
                <a:cs typeface="Courier New" panose="02070309020205020404" pitchFamily="49" charset="0"/>
              </a:rPr>
              <a:t>credithrs       double  %3.0f               * Average number of credits hours</a:t>
            </a:r>
          </a:p>
          <a:p>
            <a:pPr marL="0" indent="0">
              <a:spcBef>
                <a:spcPts val="0"/>
              </a:spcBef>
              <a:buNone/>
            </a:pPr>
            <a:r>
              <a:rPr lang="en-US" sz="1400" dirty="0">
                <a:latin typeface="Courier New" panose="02070309020205020404" pitchFamily="49" charset="0"/>
                <a:cs typeface="Courier New" panose="02070309020205020404" pitchFamily="49" charset="0"/>
              </a:rPr>
              <a:t>                                                attempted per term</a:t>
            </a:r>
          </a:p>
          <a:p>
            <a:pPr marL="0" indent="0">
              <a:spcBef>
                <a:spcPts val="0"/>
              </a:spcBef>
              <a:buNone/>
            </a:pPr>
            <a:r>
              <a:rPr lang="en-US" sz="1400" dirty="0">
                <a:latin typeface="Courier New" panose="02070309020205020404" pitchFamily="49" charset="0"/>
                <a:cs typeface="Courier New" panose="02070309020205020404" pitchFamily="49" charset="0"/>
              </a:rPr>
              <a:t>ptindex         double  %3.0f               * % courses taken in 1st year from</a:t>
            </a:r>
          </a:p>
          <a:p>
            <a:pPr marL="0" indent="0">
              <a:spcBef>
                <a:spcPts val="0"/>
              </a:spcBef>
              <a:buNone/>
            </a:pPr>
            <a:r>
              <a:rPr lang="en-US" sz="1400" dirty="0">
                <a:latin typeface="Courier New" panose="02070309020205020404" pitchFamily="49" charset="0"/>
                <a:cs typeface="Courier New" panose="02070309020205020404" pitchFamily="49" charset="0"/>
              </a:rPr>
              <a:t>                                                part time faculty</a:t>
            </a:r>
          </a:p>
          <a:p>
            <a:pPr marL="0" indent="0">
              <a:spcBef>
                <a:spcPts val="0"/>
              </a:spcBef>
              <a:buNone/>
            </a:pPr>
            <a:r>
              <a:rPr lang="en-US" sz="1400" dirty="0">
                <a:latin typeface="Courier New" panose="02070309020205020404" pitchFamily="49" charset="0"/>
                <a:cs typeface="Courier New" panose="02070309020205020404" pitchFamily="49" charset="0"/>
              </a:rPr>
              <a:t>grants          double  %5.1f               * Grant money (x1000 dollars)</a:t>
            </a:r>
          </a:p>
          <a:p>
            <a:pPr marL="0" indent="0">
              <a:spcBef>
                <a:spcPts val="0"/>
              </a:spcBef>
              <a:buNone/>
            </a:pPr>
            <a:r>
              <a:rPr lang="en-US" sz="1400" dirty="0">
                <a:latin typeface="Courier New" panose="02070309020205020404" pitchFamily="49" charset="0"/>
                <a:cs typeface="Courier New" panose="02070309020205020404" pitchFamily="49" charset="0"/>
              </a:rPr>
              <a:t>scholarships    double  %5.1f               * Scholarship money (x1000 dollars)</a:t>
            </a:r>
          </a:p>
          <a:p>
            <a:pPr marL="0" indent="0">
              <a:spcBef>
                <a:spcPts val="0"/>
              </a:spcBef>
              <a:buNone/>
            </a:pPr>
            <a:r>
              <a:rPr lang="en-US" sz="1400" dirty="0">
                <a:latin typeface="Courier New" panose="02070309020205020404" pitchFamily="49" charset="0"/>
                <a:cs typeface="Courier New" panose="02070309020205020404" pitchFamily="49" charset="0"/>
              </a:rPr>
              <a:t>stipend         double  %5.1f               * Student work income (x1000 dollars</a:t>
            </a:r>
            <a:r>
              <a:rPr lang="en-US" sz="1400" dirty="0" smtClean="0">
                <a:latin typeface="Courier New" panose="02070309020205020404" pitchFamily="49" charset="0"/>
                <a:cs typeface="Courier New" panose="02070309020205020404" pitchFamily="49" charset="0"/>
              </a:rPr>
              <a:t>)</a:t>
            </a:r>
          </a:p>
          <a:p>
            <a:pPr marL="0" indent="0">
              <a:spcBef>
                <a:spcPts val="0"/>
              </a:spcBef>
              <a:buNone/>
            </a:pPr>
            <a:r>
              <a:rPr lang="en-US" sz="1400" dirty="0">
                <a:latin typeface="Courier New" panose="02070309020205020404" pitchFamily="49" charset="0"/>
                <a:cs typeface="Courier New" panose="02070309020205020404" pitchFamily="49" charset="0"/>
              </a:rPr>
              <a:t> </a:t>
            </a:r>
            <a:r>
              <a:rPr lang="en-US" sz="1400" dirty="0" smtClean="0">
                <a:latin typeface="Courier New" panose="02070309020205020404" pitchFamily="49" charset="0"/>
                <a:cs typeface="Courier New" panose="02070309020205020404" pitchFamily="49" charset="0"/>
              </a:rPr>
              <a:t>                                           * </a:t>
            </a:r>
            <a:r>
              <a:rPr lang="en-US" sz="1400" dirty="0">
                <a:latin typeface="Courier New" panose="02070309020205020404" pitchFamily="49" charset="0"/>
                <a:cs typeface="Courier New" panose="02070309020205020404" pitchFamily="49" charset="0"/>
              </a:rPr>
              <a:t>indicated variables have notes</a:t>
            </a:r>
            <a:endParaRPr lang="en-US" sz="1400" dirty="0" smtClean="0">
              <a:latin typeface="Courier New" panose="02070309020205020404" pitchFamily="49" charset="0"/>
              <a:cs typeface="Courier New" panose="02070309020205020404" pitchFamily="49" charset="0"/>
            </a:endParaRPr>
          </a:p>
          <a:p>
            <a:pPr marL="0" indent="0">
              <a:spcBef>
                <a:spcPts val="0"/>
              </a:spcBef>
              <a:buNone/>
            </a:pPr>
            <a:r>
              <a:rPr lang="en-US" sz="1400" dirty="0">
                <a:latin typeface="Courier New" panose="02070309020205020404" pitchFamily="49" charset="0"/>
                <a:cs typeface="Courier New" panose="02070309020205020404" pitchFamily="49" charset="0"/>
              </a:rPr>
              <a:t>----------------------------------------------------------------------------------</a:t>
            </a:r>
          </a:p>
          <a:p>
            <a:pPr marL="0" indent="0">
              <a:spcBef>
                <a:spcPts val="0"/>
              </a:spcBef>
              <a:buNone/>
            </a:pPr>
            <a:r>
              <a:rPr lang="en-US" sz="1400" dirty="0">
                <a:latin typeface="Courier New" panose="02070309020205020404" pitchFamily="49" charset="0"/>
                <a:cs typeface="Courier New" panose="02070309020205020404" pitchFamily="49" charset="0"/>
              </a:rPr>
              <a:t>Sorted by:  id</a:t>
            </a:r>
          </a:p>
          <a:p>
            <a:pPr marL="0" indent="0">
              <a:spcBef>
                <a:spcPts val="0"/>
              </a:spcBef>
              <a:buNone/>
            </a:pPr>
            <a:endParaRPr lang="en-US" sz="14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2636842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Data</a:t>
            </a:r>
            <a:endParaRPr lang="en-US" dirty="0"/>
          </a:p>
        </p:txBody>
      </p:sp>
      <p:sp>
        <p:nvSpPr>
          <p:cNvPr id="3" name="Content Placeholder 2"/>
          <p:cNvSpPr>
            <a:spLocks noGrp="1"/>
          </p:cNvSpPr>
          <p:nvPr>
            <p:ph idx="1"/>
          </p:nvPr>
        </p:nvSpPr>
        <p:spPr>
          <a:xfrm>
            <a:off x="228600" y="1828800"/>
            <a:ext cx="8763000" cy="4724400"/>
          </a:xfrm>
        </p:spPr>
        <p:txBody>
          <a:bodyPr>
            <a:normAutofit/>
          </a:bodyPr>
          <a:lstStyle/>
          <a:p>
            <a:pPr marL="0" indent="0">
              <a:spcBef>
                <a:spcPts val="0"/>
              </a:spcBef>
              <a:buNone/>
            </a:pPr>
            <a:r>
              <a:rPr lang="en-US" sz="1400" b="1" dirty="0">
                <a:latin typeface="Courier New" panose="02070309020205020404" pitchFamily="49" charset="0"/>
                <a:cs typeface="Courier New" panose="02070309020205020404" pitchFamily="49" charset="0"/>
              </a:rPr>
              <a:t>. </a:t>
            </a:r>
            <a:r>
              <a:rPr lang="en-US" sz="1400" b="1" dirty="0" smtClean="0">
                <a:latin typeface="Courier New" panose="02070309020205020404" pitchFamily="49" charset="0"/>
                <a:cs typeface="Courier New" panose="02070309020205020404" pitchFamily="49" charset="0"/>
              </a:rPr>
              <a:t>summarize</a:t>
            </a:r>
            <a:endParaRPr lang="en-US" sz="1400" b="1" dirty="0">
              <a:latin typeface="Courier New" panose="02070309020205020404" pitchFamily="49" charset="0"/>
              <a:cs typeface="Courier New" panose="02070309020205020404" pitchFamily="49" charset="0"/>
            </a:endParaRPr>
          </a:p>
          <a:p>
            <a:pPr marL="0" indent="0">
              <a:spcBef>
                <a:spcPts val="0"/>
              </a:spcBef>
              <a:buNone/>
            </a:pPr>
            <a:endParaRPr lang="en-US" sz="1400" dirty="0" smtClean="0">
              <a:latin typeface="Courier New" panose="02070309020205020404" pitchFamily="49" charset="0"/>
              <a:cs typeface="Courier New" panose="02070309020205020404" pitchFamily="49" charset="0"/>
            </a:endParaRPr>
          </a:p>
          <a:p>
            <a:pPr marL="0" indent="0">
              <a:spcBef>
                <a:spcPts val="0"/>
              </a:spcBef>
              <a:buNone/>
            </a:pPr>
            <a:r>
              <a:rPr lang="en-US" sz="1400" dirty="0" smtClean="0">
                <a:latin typeface="Courier New" panose="02070309020205020404" pitchFamily="49" charset="0"/>
                <a:cs typeface="Courier New" panose="02070309020205020404" pitchFamily="49" charset="0"/>
              </a:rPr>
              <a:t> </a:t>
            </a:r>
            <a:r>
              <a:rPr lang="en-US" sz="1400" dirty="0">
                <a:latin typeface="Courier New" panose="02070309020205020404" pitchFamily="49" charset="0"/>
                <a:cs typeface="Courier New" panose="02070309020205020404" pitchFamily="49" charset="0"/>
              </a:rPr>
              <a:t>Variable |       Obs        Mean    Std. Dev.       Min        Max</a:t>
            </a:r>
          </a:p>
          <a:p>
            <a:pPr marL="0" indent="0">
              <a:spcBef>
                <a:spcPts val="0"/>
              </a:spcBef>
              <a:buNone/>
            </a:pPr>
            <a:r>
              <a:rPr lang="en-US" sz="1400" dirty="0">
                <a:latin typeface="Courier New" panose="02070309020205020404" pitchFamily="49" charset="0"/>
                <a:cs typeface="Courier New" panose="02070309020205020404" pitchFamily="49" charset="0"/>
              </a:rPr>
              <a:t>-------------+--------------------------------------------------------</a:t>
            </a:r>
          </a:p>
          <a:p>
            <a:pPr marL="0" indent="0">
              <a:spcBef>
                <a:spcPts val="0"/>
              </a:spcBef>
              <a:buNone/>
            </a:pPr>
            <a:r>
              <a:rPr lang="en-US" sz="1400" dirty="0">
                <a:latin typeface="Courier New" panose="02070309020205020404" pitchFamily="49" charset="0"/>
                <a:cs typeface="Courier New" panose="02070309020205020404" pitchFamily="49" charset="0"/>
              </a:rPr>
              <a:t>          id |     12958      6479.5    3740.797          1      12958</a:t>
            </a:r>
          </a:p>
          <a:p>
            <a:pPr marL="0" indent="0">
              <a:spcBef>
                <a:spcPts val="0"/>
              </a:spcBef>
              <a:buNone/>
            </a:pPr>
            <a:r>
              <a:rPr lang="en-US" sz="1400" dirty="0">
                <a:latin typeface="Courier New" panose="02070309020205020404" pitchFamily="49" charset="0"/>
                <a:cs typeface="Courier New" panose="02070309020205020404" pitchFamily="49" charset="0"/>
              </a:rPr>
              <a:t>  university |     12958    10.45956    5.735442          1         20</a:t>
            </a:r>
          </a:p>
          <a:p>
            <a:pPr marL="0" indent="0">
              <a:spcBef>
                <a:spcPts val="0"/>
              </a:spcBef>
              <a:buNone/>
            </a:pPr>
            <a:r>
              <a:rPr lang="en-US" sz="1400" dirty="0">
                <a:latin typeface="Courier New" panose="02070309020205020404" pitchFamily="49" charset="0"/>
                <a:cs typeface="Courier New" panose="02070309020205020404" pitchFamily="49" charset="0"/>
              </a:rPr>
              <a:t>     college |     12958    3.052091    1.495687          1          5</a:t>
            </a:r>
          </a:p>
          <a:p>
            <a:pPr marL="0" indent="0">
              <a:spcBef>
                <a:spcPts val="0"/>
              </a:spcBef>
              <a:buNone/>
            </a:pPr>
            <a:r>
              <a:rPr lang="en-US" sz="1400" dirty="0">
                <a:latin typeface="Courier New" panose="02070309020205020404" pitchFamily="49" charset="0"/>
                <a:cs typeface="Courier New" panose="02070309020205020404" pitchFamily="49" charset="0"/>
              </a:rPr>
              <a:t>     private |     12958    .4972218    .5000116          0          1</a:t>
            </a:r>
          </a:p>
          <a:p>
            <a:pPr marL="0" indent="0">
              <a:spcBef>
                <a:spcPts val="0"/>
              </a:spcBef>
              <a:buNone/>
            </a:pPr>
            <a:r>
              <a:rPr lang="en-US" sz="1400" dirty="0">
                <a:latin typeface="Courier New" panose="02070309020205020404" pitchFamily="49" charset="0"/>
                <a:cs typeface="Courier New" panose="02070309020205020404" pitchFamily="49" charset="0"/>
              </a:rPr>
              <a:t>       fygpa |     12875    2.398844    .7274577          0          4</a:t>
            </a:r>
          </a:p>
          <a:p>
            <a:pPr marL="0" indent="0">
              <a:spcBef>
                <a:spcPts val="0"/>
              </a:spcBef>
              <a:buNone/>
            </a:pPr>
            <a:r>
              <a:rPr lang="en-US" sz="1400" dirty="0">
                <a:latin typeface="Courier New" panose="02070309020205020404" pitchFamily="49" charset="0"/>
                <a:cs typeface="Courier New" panose="02070309020205020404" pitchFamily="49" charset="0"/>
              </a:rPr>
              <a:t>-------------+--------------------------------------------------------</a:t>
            </a:r>
          </a:p>
          <a:p>
            <a:pPr marL="0" indent="0">
              <a:spcBef>
                <a:spcPts val="0"/>
              </a:spcBef>
              <a:buNone/>
            </a:pPr>
            <a:r>
              <a:rPr lang="en-US" sz="1400" dirty="0">
                <a:latin typeface="Courier New" panose="02070309020205020404" pitchFamily="49" charset="0"/>
                <a:cs typeface="Courier New" panose="02070309020205020404" pitchFamily="49" charset="0"/>
              </a:rPr>
              <a:t>     ret_yr1 |     12958    .8924217    .3098591          0          1</a:t>
            </a:r>
          </a:p>
          <a:p>
            <a:pPr marL="0" indent="0">
              <a:spcBef>
                <a:spcPts val="0"/>
              </a:spcBef>
              <a:buNone/>
            </a:pPr>
            <a:r>
              <a:rPr lang="en-US" sz="1400" dirty="0">
                <a:latin typeface="Courier New" panose="02070309020205020404" pitchFamily="49" charset="0"/>
                <a:cs typeface="Courier New" panose="02070309020205020404" pitchFamily="49" charset="0"/>
              </a:rPr>
              <a:t>     instate |     12958     .730977    .4434691          0          1</a:t>
            </a:r>
          </a:p>
          <a:p>
            <a:pPr marL="0" indent="0">
              <a:spcBef>
                <a:spcPts val="0"/>
              </a:spcBef>
              <a:buNone/>
            </a:pPr>
            <a:r>
              <a:rPr lang="en-US" sz="1400" dirty="0">
                <a:latin typeface="Courier New" panose="02070309020205020404" pitchFamily="49" charset="0"/>
                <a:cs typeface="Courier New" panose="02070309020205020404" pitchFamily="49" charset="0"/>
              </a:rPr>
              <a:t>        male |     12958    .4069301    .4912806          0          1</a:t>
            </a:r>
          </a:p>
          <a:p>
            <a:pPr marL="0" indent="0">
              <a:spcBef>
                <a:spcPts val="0"/>
              </a:spcBef>
              <a:buNone/>
            </a:pPr>
            <a:r>
              <a:rPr lang="en-US" sz="1400" dirty="0">
                <a:latin typeface="Courier New" panose="02070309020205020404" pitchFamily="49" charset="0"/>
                <a:cs typeface="Courier New" panose="02070309020205020404" pitchFamily="49" charset="0"/>
              </a:rPr>
              <a:t>       greek |     12958    .2218707    .4155206          0          1</a:t>
            </a:r>
          </a:p>
          <a:p>
            <a:pPr marL="0" indent="0">
              <a:spcBef>
                <a:spcPts val="0"/>
              </a:spcBef>
              <a:buNone/>
            </a:pPr>
            <a:r>
              <a:rPr lang="en-US" sz="1400" dirty="0">
                <a:latin typeface="Courier New" panose="02070309020205020404" pitchFamily="49" charset="0"/>
                <a:cs typeface="Courier New" panose="02070309020205020404" pitchFamily="49" charset="0"/>
              </a:rPr>
              <a:t>   withdrawn |     12947    3.864951    10.26619          0        100</a:t>
            </a:r>
          </a:p>
          <a:p>
            <a:pPr marL="0" indent="0">
              <a:spcBef>
                <a:spcPts val="0"/>
              </a:spcBef>
              <a:buNone/>
            </a:pPr>
            <a:r>
              <a:rPr lang="en-US" sz="1400" dirty="0">
                <a:latin typeface="Courier New" panose="02070309020205020404" pitchFamily="49" charset="0"/>
                <a:cs typeface="Courier New" panose="02070309020205020404" pitchFamily="49" charset="0"/>
              </a:rPr>
              <a:t>-------------+--------------------------------------------------------</a:t>
            </a:r>
          </a:p>
          <a:p>
            <a:pPr marL="0" indent="0">
              <a:spcBef>
                <a:spcPts val="0"/>
              </a:spcBef>
              <a:buNone/>
            </a:pPr>
            <a:r>
              <a:rPr lang="en-US" sz="1400" dirty="0">
                <a:latin typeface="Courier New" panose="02070309020205020404" pitchFamily="49" charset="0"/>
                <a:cs typeface="Courier New" panose="02070309020205020404" pitchFamily="49" charset="0"/>
              </a:rPr>
              <a:t>   credithrs |     12947    15.62393    1.025208          9         24</a:t>
            </a:r>
          </a:p>
          <a:p>
            <a:pPr marL="0" indent="0">
              <a:spcBef>
                <a:spcPts val="0"/>
              </a:spcBef>
              <a:buNone/>
            </a:pPr>
            <a:r>
              <a:rPr lang="en-US" sz="1400" dirty="0">
                <a:latin typeface="Courier New" panose="02070309020205020404" pitchFamily="49" charset="0"/>
                <a:cs typeface="Courier New" panose="02070309020205020404" pitchFamily="49" charset="0"/>
              </a:rPr>
              <a:t>     ptindex |     12947     44.0851    18.11552          0        100</a:t>
            </a:r>
          </a:p>
          <a:p>
            <a:pPr marL="0" indent="0">
              <a:spcBef>
                <a:spcPts val="0"/>
              </a:spcBef>
              <a:buNone/>
            </a:pPr>
            <a:r>
              <a:rPr lang="en-US" sz="1400" dirty="0">
                <a:latin typeface="Courier New" panose="02070309020205020404" pitchFamily="49" charset="0"/>
                <a:cs typeface="Courier New" panose="02070309020205020404" pitchFamily="49" charset="0"/>
              </a:rPr>
              <a:t>      grants |     12958    6.399958    9.520231          0     49.558</a:t>
            </a:r>
          </a:p>
          <a:p>
            <a:pPr marL="0" indent="0">
              <a:spcBef>
                <a:spcPts val="0"/>
              </a:spcBef>
              <a:buNone/>
            </a:pPr>
            <a:r>
              <a:rPr lang="en-US" sz="1400" dirty="0">
                <a:latin typeface="Courier New" panose="02070309020205020404" pitchFamily="49" charset="0"/>
                <a:cs typeface="Courier New" panose="02070309020205020404" pitchFamily="49" charset="0"/>
              </a:rPr>
              <a:t>scholarships |     12958    5.319597    9.637058          0     69.288</a:t>
            </a:r>
          </a:p>
          <a:p>
            <a:pPr marL="0" indent="0">
              <a:spcBef>
                <a:spcPts val="0"/>
              </a:spcBef>
              <a:buNone/>
            </a:pPr>
            <a:r>
              <a:rPr lang="en-US" sz="1400" dirty="0">
                <a:latin typeface="Courier New" panose="02070309020205020404" pitchFamily="49" charset="0"/>
                <a:cs typeface="Courier New" panose="02070309020205020404" pitchFamily="49" charset="0"/>
              </a:rPr>
              <a:t>     stipend |     12958    .8426065    1.237821          0   10.79976</a:t>
            </a:r>
          </a:p>
        </p:txBody>
      </p:sp>
    </p:spTree>
    <p:extLst>
      <p:ext uri="{BB962C8B-B14F-4D97-AF65-F5344CB8AC3E}">
        <p14:creationId xmlns:p14="http://schemas.microsoft.com/office/powerpoint/2010/main" val="131497707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6093</TotalTime>
  <Words>2115</Words>
  <Application>Microsoft Office PowerPoint</Application>
  <PresentationFormat>On-screen Show (4:3)</PresentationFormat>
  <Paragraphs>527</Paragraphs>
  <Slides>75</Slides>
  <Notes>75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75</vt:i4>
      </vt:variant>
    </vt:vector>
  </HeadingPairs>
  <TitlesOfParts>
    <vt:vector size="80" baseType="lpstr">
      <vt:lpstr>Arial</vt:lpstr>
      <vt:lpstr>Calibri</vt:lpstr>
      <vt:lpstr>Cambria Math</vt:lpstr>
      <vt:lpstr>Courier New</vt:lpstr>
      <vt:lpstr>Office Theme</vt:lpstr>
      <vt:lpstr>Structural Equation Modeling in Stata</vt:lpstr>
      <vt:lpstr>Differences Between sem and gsem</vt:lpstr>
      <vt:lpstr>Differences Between sem and gsem</vt:lpstr>
      <vt:lpstr>Differences Between sem and gsem</vt:lpstr>
      <vt:lpstr>Missing Data and sem and gsem</vt:lpstr>
      <vt:lpstr>Outline</vt:lpstr>
      <vt:lpstr>Continuous Outcome Models Using sem</vt:lpstr>
      <vt:lpstr>Example Data</vt:lpstr>
      <vt:lpstr>Example Data</vt:lpstr>
      <vt:lpstr>Example Data</vt:lpstr>
      <vt:lpstr>Example Data</vt:lpstr>
      <vt:lpstr>Example Data</vt:lpstr>
      <vt:lpstr>Example Data</vt:lpstr>
      <vt:lpstr>Example Data</vt:lpstr>
      <vt:lpstr>Example Data</vt:lpstr>
      <vt:lpstr>Continuous Outcome Models Using sem</vt:lpstr>
      <vt:lpstr>Sample Mean Path Diagram</vt:lpstr>
      <vt:lpstr>Sample Mean Syntax</vt:lpstr>
      <vt:lpstr>Sample Mean Results</vt:lpstr>
      <vt:lpstr>Continuous Outcome Models Using sem</vt:lpstr>
      <vt:lpstr>Correlation Path Diagram</vt:lpstr>
      <vt:lpstr>Correlation Syntax</vt:lpstr>
      <vt:lpstr>Correlation Results</vt:lpstr>
      <vt:lpstr>Continuous Outcome Models Using sem</vt:lpstr>
      <vt:lpstr>Linear Regression Path Diagram</vt:lpstr>
      <vt:lpstr>Linear Regression Syntax</vt:lpstr>
      <vt:lpstr>Linear Regression Results</vt:lpstr>
      <vt:lpstr>Continuous Outcome Models Using sem</vt:lpstr>
      <vt:lpstr>Multivariate Regression Path Diagram</vt:lpstr>
      <vt:lpstr>Multivariate Regression Syntax</vt:lpstr>
      <vt:lpstr>Multivariate Regression Results</vt:lpstr>
      <vt:lpstr>Multivariate Regression Results</vt:lpstr>
      <vt:lpstr>Continuous Outcome Models Using sem</vt:lpstr>
      <vt:lpstr>Path Analysis Diagram</vt:lpstr>
      <vt:lpstr>Path Analysis Results</vt:lpstr>
      <vt:lpstr>Mediation Analysis</vt:lpstr>
      <vt:lpstr>PowerPoint Presentation</vt:lpstr>
      <vt:lpstr>Continuous Outcome Models Using sem</vt:lpstr>
      <vt:lpstr>Confirmatory Factory Analysis Path Diagram</vt:lpstr>
      <vt:lpstr>Confirmatory Factory Analysis Path Diagram</vt:lpstr>
      <vt:lpstr>Confirmatory Factory Analysis Path Diagram</vt:lpstr>
      <vt:lpstr>PowerPoint Presentation</vt:lpstr>
      <vt:lpstr>Continuous Outcome Models Using sem</vt:lpstr>
      <vt:lpstr>Structural Equation Model Path Diagram</vt:lpstr>
      <vt:lpstr>Structural Equation Model Path Diagram</vt:lpstr>
      <vt:lpstr>Structural Equation Models</vt:lpstr>
      <vt:lpstr>Structural Equation Models</vt:lpstr>
      <vt:lpstr>Structural Equation Models</vt:lpstr>
      <vt:lpstr>PowerPoint Presentation</vt:lpstr>
      <vt:lpstr>Continuous Outcome Models Using sem</vt:lpstr>
      <vt:lpstr>Multigroup SEM</vt:lpstr>
      <vt:lpstr>Continuous Outcome Models Using sem</vt:lpstr>
      <vt:lpstr>SEM For Complex Survey Data</vt:lpstr>
      <vt:lpstr>SEM For Complex Survey Data</vt:lpstr>
      <vt:lpstr>SEM For Complex Survey Data</vt:lpstr>
      <vt:lpstr>Outline</vt:lpstr>
      <vt:lpstr>Multilevel Generalized Models Using gsem</vt:lpstr>
      <vt:lpstr>Variance Component Model Path Diagram</vt:lpstr>
      <vt:lpstr>Variance Component Model Syntax</vt:lpstr>
      <vt:lpstr>Variance Component Model Results</vt:lpstr>
      <vt:lpstr>Multilevel Generalized Models Using gsem</vt:lpstr>
      <vt:lpstr>Multilevel CFA Path Diagram</vt:lpstr>
      <vt:lpstr>Multilevel CFA Results</vt:lpstr>
      <vt:lpstr>Multilevel Generalized Models Using gsem</vt:lpstr>
      <vt:lpstr>Logistic Regression Path Diagram</vt:lpstr>
      <vt:lpstr>Logistic Regression Syntax</vt:lpstr>
      <vt:lpstr>Logistic Regression Results</vt:lpstr>
      <vt:lpstr>Multilevel Generalized Models Using gsem</vt:lpstr>
      <vt:lpstr>Generalized CFA Path Diagram</vt:lpstr>
      <vt:lpstr>Multilevel Generalized CFA Path Diagram</vt:lpstr>
      <vt:lpstr>Multilevel Generalized SEM Path Diagram</vt:lpstr>
      <vt:lpstr>Multilevel Generalized Models Using gsem</vt:lpstr>
      <vt:lpstr>Outline</vt:lpstr>
      <vt:lpstr>References and Further Reading</vt:lpstr>
      <vt:lpstr>PowerPoint Presentation</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Chuck Huber</dc:creator>
  <cp:lastModifiedBy>GradQuant</cp:lastModifiedBy>
  <cp:revision>636</cp:revision>
  <dcterms:created xsi:type="dcterms:W3CDTF">2013-10-24T18:49:17Z</dcterms:created>
  <dcterms:modified xsi:type="dcterms:W3CDTF">2018-02-26T21:36:07Z</dcterms:modified>
</cp:coreProperties>
</file>