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573" r:id="rId2"/>
    <p:sldId id="668" r:id="rId3"/>
    <p:sldId id="585" r:id="rId4"/>
    <p:sldId id="601" r:id="rId5"/>
    <p:sldId id="602" r:id="rId6"/>
    <p:sldId id="603" r:id="rId7"/>
    <p:sldId id="604" r:id="rId8"/>
    <p:sldId id="605" r:id="rId9"/>
    <p:sldId id="619" r:id="rId10"/>
    <p:sldId id="623" r:id="rId11"/>
    <p:sldId id="625" r:id="rId12"/>
    <p:sldId id="669" r:id="rId13"/>
    <p:sldId id="608" r:id="rId14"/>
    <p:sldId id="640" r:id="rId15"/>
    <p:sldId id="639" r:id="rId16"/>
    <p:sldId id="670" r:id="rId17"/>
    <p:sldId id="645" r:id="rId18"/>
    <p:sldId id="641" r:id="rId19"/>
    <p:sldId id="642" r:id="rId20"/>
    <p:sldId id="643" r:id="rId21"/>
    <p:sldId id="644" r:id="rId22"/>
    <p:sldId id="646" r:id="rId23"/>
    <p:sldId id="650" r:id="rId24"/>
    <p:sldId id="648" r:id="rId25"/>
    <p:sldId id="649" r:id="rId26"/>
    <p:sldId id="647" r:id="rId27"/>
    <p:sldId id="651" r:id="rId28"/>
    <p:sldId id="652" r:id="rId29"/>
    <p:sldId id="671" r:id="rId30"/>
    <p:sldId id="606" r:id="rId31"/>
    <p:sldId id="607" r:id="rId32"/>
    <p:sldId id="60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6600"/>
    <a:srgbClr val="7E6000"/>
    <a:srgbClr val="9A7500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563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26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90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71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308A2-9EEE-41A2-920B-CAEDE4E80018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1AE5D-2A48-41E7-9FFF-202990A0E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39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1AE5D-2A48-41E7-9FFF-202990A0EC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33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47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2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6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9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52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2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7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3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94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6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Latent Class Analysis</a:t>
            </a:r>
            <a:br>
              <a:rPr lang="en-US" sz="4800" dirty="0"/>
            </a:br>
            <a:r>
              <a:rPr lang="en-US" sz="4800" dirty="0"/>
              <a:t>Using Stata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219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Huber, PhD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StataCorp</a:t>
            </a:r>
          </a:p>
          <a:p>
            <a:pPr>
              <a:spcBef>
                <a:spcPts val="0"/>
              </a:spcBef>
            </a:pPr>
            <a:r>
              <a:rPr lang="en-US" sz="3000" dirty="0">
                <a:solidFill>
                  <a:schemeClr val="tx1"/>
                </a:solidFill>
              </a:rPr>
              <a:t>chuber@stata.com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FFA37BC-F1D6-4360-BE05-92BC6CBA70D0}"/>
              </a:ext>
            </a:extLst>
          </p:cNvPr>
          <p:cNvSpPr txBox="1"/>
          <p:nvPr/>
        </p:nvSpPr>
        <p:spPr>
          <a:xfrm>
            <a:off x="2046130" y="4953000"/>
            <a:ext cx="51221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University of California, Irvine</a:t>
            </a:r>
          </a:p>
          <a:p>
            <a:pPr algn="ctr"/>
            <a:r>
              <a:rPr lang="en-US" sz="3200" dirty="0"/>
              <a:t>February 20, 2018</a:t>
            </a:r>
          </a:p>
        </p:txBody>
      </p:sp>
    </p:spTree>
    <p:extLst>
      <p:ext uri="{BB962C8B-B14F-4D97-AF65-F5344CB8AC3E}">
        <p14:creationId xmlns:p14="http://schemas.microsoft.com/office/powerpoint/2010/main" val="405025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3238" y="1964093"/>
            <a:ext cx="1191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/>
              <a:t>Class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05400" y="1964093"/>
            <a:ext cx="1191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/>
              <a:t>Class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67606" y="2747254"/>
                <a:ext cx="3462615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𝑎𝑙𝑐𝑜h𝑜𝑙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</m:d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06" y="2747254"/>
                <a:ext cx="3462615" cy="5127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3400" y="3419817"/>
                <a:ext cx="3488327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𝑡𝑟𝑢𝑎𝑛𝑡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</m:d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419817"/>
                <a:ext cx="3488327" cy="5127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67851" y="4147679"/>
                <a:ext cx="3853876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𝑣𝑎𝑛𝑑𝑎𝑙𝑖𝑠𝑚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</m:d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31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851" y="4147679"/>
                <a:ext cx="3853876" cy="5127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45675" y="4930840"/>
                <a:ext cx="3376052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𝑡h𝑒𝑓𝑡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</m:d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41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75" y="4930840"/>
                <a:ext cx="3376052" cy="5127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2988" y="5714001"/>
                <a:ext cx="3590983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𝑤𝑒𝑎𝑝𝑜𝑛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</m:d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51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988" y="5714001"/>
                <a:ext cx="3590983" cy="5127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7086600" y="1964093"/>
            <a:ext cx="1191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/>
              <a:t>Class </a:t>
            </a:r>
            <a:r>
              <a:rPr lang="en-US" sz="2800" b="1" u="sng" dirty="0" smtClean="0"/>
              <a:t>3</a:t>
            </a:r>
            <a:endParaRPr lang="en-US" sz="2800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5334000" y="2747254"/>
            <a:ext cx="2706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Similar equations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9591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57399" y="2800640"/>
                <a:ext cx="3801041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=1)</m:t>
                          </m:r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399" y="2800640"/>
                <a:ext cx="3801041" cy="5127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990600" y="1649941"/>
            <a:ext cx="6352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 also estimate the probability of being in each </a:t>
            </a:r>
          </a:p>
          <a:p>
            <a:r>
              <a:rPr lang="en-US" sz="2400" dirty="0" smtClean="0"/>
              <a:t>class using multinomial logistic regression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486400"/>
            <a:ext cx="8512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Where </a:t>
            </a:r>
            <a:r>
              <a:rPr lang="el-GR" sz="2400" dirty="0" smtClean="0"/>
              <a:t>γ</a:t>
            </a:r>
            <a:r>
              <a:rPr lang="en-US" sz="2400" baseline="-25000" dirty="0" smtClean="0"/>
              <a:t>1 , </a:t>
            </a:r>
            <a:r>
              <a:rPr lang="el-GR" sz="2400" dirty="0" smtClean="0"/>
              <a:t>γ</a:t>
            </a:r>
            <a:r>
              <a:rPr lang="en-US" sz="2400" baseline="-25000" dirty="0" smtClean="0"/>
              <a:t>2 , </a:t>
            </a:r>
            <a:r>
              <a:rPr lang="en-US" sz="2400" dirty="0" smtClean="0"/>
              <a:t>and </a:t>
            </a:r>
            <a:r>
              <a:rPr lang="el-GR" sz="2400" dirty="0" smtClean="0"/>
              <a:t>γ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are intercepts in the multinomial logit model.  </a:t>
            </a:r>
          </a:p>
          <a:p>
            <a:r>
              <a:rPr lang="en-US" sz="2400" dirty="0" smtClean="0"/>
              <a:t>By default, the first class will be treated as the base, so </a:t>
            </a:r>
            <a:r>
              <a:rPr lang="el-GR" sz="2400" dirty="0"/>
              <a:t>γ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0.</a:t>
            </a:r>
            <a:endParaRPr lang="en-US" sz="24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057399" y="3680181"/>
                <a:ext cx="3719223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=2)</m:t>
                          </m:r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399" y="3680181"/>
                <a:ext cx="3719223" cy="5127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057399" y="4559723"/>
                <a:ext cx="3719223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=3)</m:t>
                          </m:r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399" y="4559723"/>
                <a:ext cx="3719223" cy="5127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533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7945582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and brief history</a:t>
            </a:r>
          </a:p>
          <a:p>
            <a:r>
              <a:rPr lang="en-US" dirty="0" smtClean="0"/>
              <a:t>Example Data</a:t>
            </a:r>
          </a:p>
          <a:p>
            <a:r>
              <a:rPr lang="en-US" dirty="0" smtClean="0"/>
              <a:t>Common sense and old-fashioned methods</a:t>
            </a:r>
          </a:p>
          <a:p>
            <a:r>
              <a:rPr lang="en-US" dirty="0" smtClean="0"/>
              <a:t>Latent class analysis</a:t>
            </a:r>
          </a:p>
          <a:p>
            <a:r>
              <a:rPr lang="en-US" dirty="0" smtClean="0"/>
              <a:t>Latent class analysis with covariates</a:t>
            </a:r>
          </a:p>
          <a:p>
            <a:r>
              <a:rPr lang="en-US" dirty="0" smtClean="0"/>
              <a:t>Latent profile analysis with covariates</a:t>
            </a:r>
          </a:p>
          <a:p>
            <a:r>
              <a:rPr lang="en-US" dirty="0" smtClean="0"/>
              <a:t>Starting values</a:t>
            </a:r>
            <a:endParaRPr lang="en-US" dirty="0"/>
          </a:p>
        </p:txBody>
      </p:sp>
      <p:pic>
        <p:nvPicPr>
          <p:cNvPr id="4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04" y="20574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81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Example Data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40" y="1981200"/>
            <a:ext cx="8645119" cy="388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23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Example Data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2" y="2209800"/>
            <a:ext cx="8382996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Example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514600"/>
            <a:ext cx="8458933" cy="180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2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7945582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and brief history</a:t>
            </a:r>
          </a:p>
          <a:p>
            <a:r>
              <a:rPr lang="en-US" dirty="0" smtClean="0"/>
              <a:t>Example Data</a:t>
            </a:r>
          </a:p>
          <a:p>
            <a:r>
              <a:rPr lang="en-US" dirty="0" smtClean="0"/>
              <a:t>Common sense and old-fashioned methods</a:t>
            </a:r>
          </a:p>
          <a:p>
            <a:r>
              <a:rPr lang="en-US" dirty="0" smtClean="0"/>
              <a:t>Latent class analysis</a:t>
            </a:r>
          </a:p>
          <a:p>
            <a:r>
              <a:rPr lang="en-US" dirty="0" smtClean="0"/>
              <a:t>Latent class analysis with covariates</a:t>
            </a:r>
          </a:p>
          <a:p>
            <a:r>
              <a:rPr lang="en-US" dirty="0" smtClean="0"/>
              <a:t>Latent profile analysis with covariates</a:t>
            </a:r>
          </a:p>
          <a:p>
            <a:r>
              <a:rPr lang="en-US" dirty="0" smtClean="0"/>
              <a:t>Starting values</a:t>
            </a:r>
            <a:endParaRPr lang="en-US" dirty="0"/>
          </a:p>
        </p:txBody>
      </p:sp>
      <p:pic>
        <p:nvPicPr>
          <p:cNvPr id="4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04" y="20574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04" y="264946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49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Sum of Rows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811497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12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Sum of Rows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93"/>
          <a:stretch/>
        </p:blipFill>
        <p:spPr>
          <a:xfrm>
            <a:off x="457200" y="2133600"/>
            <a:ext cx="8546208" cy="322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94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Sum of Rows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0"/>
            <a:ext cx="8277012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61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982" y="1981200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and brief history</a:t>
            </a:r>
          </a:p>
          <a:p>
            <a:r>
              <a:rPr lang="en-US" dirty="0" smtClean="0"/>
              <a:t>Example Data</a:t>
            </a:r>
          </a:p>
          <a:p>
            <a:r>
              <a:rPr lang="en-US" dirty="0" smtClean="0"/>
              <a:t>Common sense and old-fashioned methods</a:t>
            </a:r>
          </a:p>
          <a:p>
            <a:r>
              <a:rPr lang="en-US" dirty="0" smtClean="0"/>
              <a:t>Latent class analysis</a:t>
            </a:r>
          </a:p>
          <a:p>
            <a:r>
              <a:rPr lang="en-US" dirty="0" smtClean="0"/>
              <a:t>Latent class analysis with covariates</a:t>
            </a:r>
          </a:p>
          <a:p>
            <a:r>
              <a:rPr lang="en-US" dirty="0" smtClean="0"/>
              <a:t>Latent profile analysis with covariates</a:t>
            </a:r>
          </a:p>
          <a:p>
            <a:r>
              <a:rPr lang="en-US" dirty="0" smtClean="0"/>
              <a:t>Starting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57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Sum of Rows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74" y="2057400"/>
            <a:ext cx="8412451" cy="367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07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Concatenate Rows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68" y="2209800"/>
            <a:ext cx="789846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06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Concatenate Rows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473200"/>
            <a:ext cx="3588188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25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Cluster Analysis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447800"/>
            <a:ext cx="6553200" cy="538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3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Similarity Measures (Binary)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AB3D670-CE53-4BC6-ADF4-55DFBC2A4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600200"/>
            <a:ext cx="6934200" cy="521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Similarity Measures (Binary)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49CAED5-48A4-47CF-9BCA-289551C93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76400"/>
            <a:ext cx="7086600" cy="491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13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Cluster Analysis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92" y="1981200"/>
            <a:ext cx="8801863" cy="343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Row Sum vs Cluster Analysis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5" y="2209800"/>
            <a:ext cx="8281989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2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Concatenation vs Cluster Analysis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371600"/>
            <a:ext cx="4191000" cy="530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93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7945582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and brief history</a:t>
            </a:r>
          </a:p>
          <a:p>
            <a:r>
              <a:rPr lang="en-US" dirty="0" smtClean="0"/>
              <a:t>Example Data</a:t>
            </a:r>
          </a:p>
          <a:p>
            <a:r>
              <a:rPr lang="en-US" dirty="0" smtClean="0"/>
              <a:t>Common sense and old-fashioned methods</a:t>
            </a:r>
          </a:p>
          <a:p>
            <a:r>
              <a:rPr lang="en-US" dirty="0" smtClean="0"/>
              <a:t>Latent class analysis</a:t>
            </a:r>
          </a:p>
          <a:p>
            <a:r>
              <a:rPr lang="en-US" dirty="0" smtClean="0"/>
              <a:t>Latent class analysis with covariates</a:t>
            </a:r>
          </a:p>
          <a:p>
            <a:r>
              <a:rPr lang="en-US" dirty="0" smtClean="0"/>
              <a:t>Latent profile analysis with covariates</a:t>
            </a:r>
          </a:p>
          <a:p>
            <a:r>
              <a:rPr lang="en-US" dirty="0" smtClean="0"/>
              <a:t>Starting values</a:t>
            </a:r>
            <a:endParaRPr lang="en-US" dirty="0"/>
          </a:p>
        </p:txBody>
      </p:sp>
      <p:pic>
        <p:nvPicPr>
          <p:cNvPr id="4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04" y="20574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04" y="264946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04" y="32415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47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and Manifest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4191000" cy="4068763"/>
          </a:xfrm>
        </p:spPr>
        <p:txBody>
          <a:bodyPr>
            <a:normAutofit/>
          </a:bodyPr>
          <a:lstStyle/>
          <a:p>
            <a:r>
              <a:rPr lang="en-US" sz="2400" u="sng" dirty="0"/>
              <a:t>Latent variables</a:t>
            </a:r>
            <a:r>
              <a:rPr lang="en-US" sz="2400" dirty="0"/>
              <a:t> are hypothetical constructs that we cannot measure directly (e.g. “intelligence” or “depression”) </a:t>
            </a:r>
          </a:p>
          <a:p>
            <a:endParaRPr lang="en-US" sz="2400" dirty="0"/>
          </a:p>
          <a:p>
            <a:r>
              <a:rPr lang="en-US" sz="2400" u="sng" dirty="0"/>
              <a:t>Manifest variables</a:t>
            </a:r>
            <a:r>
              <a:rPr lang="en-US" sz="2400" dirty="0"/>
              <a:t> are variables that we observe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514600"/>
            <a:ext cx="3676993" cy="284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04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762000"/>
            <a:ext cx="5960646" cy="5867400"/>
          </a:xfrm>
        </p:spPr>
      </p:pic>
    </p:spTree>
    <p:extLst>
      <p:ext uri="{BB962C8B-B14F-4D97-AF65-F5344CB8AC3E}">
        <p14:creationId xmlns:p14="http://schemas.microsoft.com/office/powerpoint/2010/main" val="628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685800"/>
            <a:ext cx="5521404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1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752600"/>
            <a:ext cx="5029200" cy="50354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" y="914400"/>
            <a:ext cx="7766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(alcohol truant vandalism theft weapon &lt;- )    ///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, logit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lclass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(C 3) </a:t>
            </a:r>
          </a:p>
        </p:txBody>
      </p:sp>
    </p:spTree>
    <p:extLst>
      <p:ext uri="{BB962C8B-B14F-4D97-AF65-F5344CB8AC3E}">
        <p14:creationId xmlns:p14="http://schemas.microsoft.com/office/powerpoint/2010/main" val="5384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and Manifest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4191000" cy="4068763"/>
          </a:xfrm>
        </p:spPr>
        <p:txBody>
          <a:bodyPr>
            <a:normAutofit/>
          </a:bodyPr>
          <a:lstStyle/>
          <a:p>
            <a:r>
              <a:rPr lang="en-US" sz="2400" dirty="0"/>
              <a:t>Conceptually, </a:t>
            </a:r>
            <a:r>
              <a:rPr lang="en-US" sz="2400" u="sng" dirty="0"/>
              <a:t>Manifest Variables</a:t>
            </a:r>
            <a:r>
              <a:rPr lang="en-US" sz="2400" dirty="0"/>
              <a:t> are observed realizations of the </a:t>
            </a:r>
            <a:r>
              <a:rPr lang="en-US" sz="2400" u="sng" dirty="0"/>
              <a:t>Latent variables</a:t>
            </a:r>
            <a:r>
              <a:rPr lang="en-US" sz="2400" dirty="0"/>
              <a:t>.  For example, verbal and quantitative SAT scores and high school GPA can be thought of as manifestations of the hypothetical construct “intelligence”.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62200"/>
            <a:ext cx="4114800" cy="319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0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and Manifest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4191000" cy="4068763"/>
          </a:xfrm>
        </p:spPr>
        <p:txBody>
          <a:bodyPr>
            <a:normAutofit/>
          </a:bodyPr>
          <a:lstStyle/>
          <a:p>
            <a:r>
              <a:rPr lang="en-US" sz="2400" u="sng" dirty="0"/>
              <a:t>Latent variables</a:t>
            </a:r>
            <a:r>
              <a:rPr lang="en-US" sz="2400" dirty="0"/>
              <a:t> can be defined based on theory or derived from exploratory analyses such as exploratory factor analysis.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514600"/>
            <a:ext cx="3676993" cy="284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8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and Manifest Variables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1253946"/>
              </p:ext>
            </p:extLst>
          </p:nvPr>
        </p:nvGraphicFramePr>
        <p:xfrm>
          <a:off x="357327" y="2667000"/>
          <a:ext cx="8305799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5733">
                  <a:extLst>
                    <a:ext uri="{9D8B030D-6E8A-4147-A177-3AD203B41FA5}">
                      <a16:colId xmlns:a16="http://schemas.microsoft.com/office/drawing/2014/main" xmlns="" val="3179492761"/>
                    </a:ext>
                  </a:extLst>
                </a:gridCol>
                <a:gridCol w="3259667">
                  <a:extLst>
                    <a:ext uri="{9D8B030D-6E8A-4147-A177-3AD203B41FA5}">
                      <a16:colId xmlns:a16="http://schemas.microsoft.com/office/drawing/2014/main" xmlns="" val="3537597064"/>
                    </a:ext>
                  </a:extLst>
                </a:gridCol>
                <a:gridCol w="3200399">
                  <a:extLst>
                    <a:ext uri="{9D8B030D-6E8A-4147-A177-3AD203B41FA5}">
                      <a16:colId xmlns:a16="http://schemas.microsoft.com/office/drawing/2014/main" xmlns="" val="4121675215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Continuous Latent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Categorical Latent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40588045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Continuous </a:t>
                      </a:r>
                    </a:p>
                    <a:p>
                      <a:pPr algn="r"/>
                      <a:r>
                        <a:rPr lang="en-US" sz="2400" dirty="0"/>
                        <a:t>Response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Factor analysis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Latent Profile Analysis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426506552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Categorical </a:t>
                      </a:r>
                    </a:p>
                    <a:p>
                      <a:pPr algn="r"/>
                      <a:r>
                        <a:rPr lang="en-US" sz="2400" dirty="0"/>
                        <a:t>Response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Latent trait analysis or</a:t>
                      </a:r>
                    </a:p>
                    <a:p>
                      <a:pPr algn="ctr"/>
                      <a:r>
                        <a:rPr lang="en-US" sz="2400" dirty="0"/>
                        <a:t>Item Response Theory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Latent Class Analysis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6719548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62400" y="6488668"/>
            <a:ext cx="526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Reproduced from Table 1.1 in Collins and Lanza (2010)</a:t>
            </a:r>
          </a:p>
        </p:txBody>
      </p:sp>
    </p:spTree>
    <p:extLst>
      <p:ext uri="{BB962C8B-B14F-4D97-AF65-F5344CB8AC3E}">
        <p14:creationId xmlns:p14="http://schemas.microsoft.com/office/powerpoint/2010/main" val="121233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/>
          <a:lstStyle/>
          <a:p>
            <a:r>
              <a:rPr lang="en-US" dirty="0"/>
              <a:t>Brief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5181600"/>
          </a:xfrm>
        </p:spPr>
        <p:txBody>
          <a:bodyPr>
            <a:normAutofit lnSpcReduction="10000"/>
          </a:bodyPr>
          <a:lstStyle/>
          <a:p>
            <a:r>
              <a:rPr lang="en-US" sz="2400" b="1" u="sng" dirty="0"/>
              <a:t>Stata 12</a:t>
            </a:r>
          </a:p>
          <a:p>
            <a:pPr lvl="1"/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2000" dirty="0"/>
              <a:t> command</a:t>
            </a:r>
          </a:p>
          <a:p>
            <a:pPr lvl="1"/>
            <a:r>
              <a:rPr lang="en-US" sz="2000" dirty="0"/>
              <a:t>continuous latent variables with continuous response variables</a:t>
            </a:r>
          </a:p>
          <a:p>
            <a:r>
              <a:rPr lang="en-US" sz="2400" b="1" u="sng" dirty="0"/>
              <a:t>Stata 13</a:t>
            </a:r>
          </a:p>
          <a:p>
            <a:pPr lvl="1"/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2000" dirty="0"/>
              <a:t> command</a:t>
            </a:r>
          </a:p>
          <a:p>
            <a:pPr lvl="1"/>
            <a:r>
              <a:rPr lang="en-US" sz="2000" dirty="0"/>
              <a:t>continuous latent variables with continuous and categorical response variables</a:t>
            </a:r>
          </a:p>
          <a:p>
            <a:r>
              <a:rPr lang="en-US" sz="2400" b="1" u="sng" dirty="0"/>
              <a:t>Stata 14</a:t>
            </a:r>
          </a:p>
          <a:p>
            <a:pPr lvl="1"/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irt</a:t>
            </a:r>
            <a:r>
              <a:rPr lang="en-US" sz="2000" dirty="0"/>
              <a:t> command</a:t>
            </a:r>
          </a:p>
          <a:p>
            <a:pPr lvl="1"/>
            <a:r>
              <a:rPr lang="en-US" sz="2000" dirty="0"/>
              <a:t>continuous latent variables with categorical response variables</a:t>
            </a:r>
          </a:p>
          <a:p>
            <a:r>
              <a:rPr lang="en-US" sz="2400" b="1" u="sng" dirty="0"/>
              <a:t>Stata 15 </a:t>
            </a:r>
          </a:p>
          <a:p>
            <a:pPr lvl="1"/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2000" dirty="0"/>
              <a:t> command extended</a:t>
            </a:r>
          </a:p>
          <a:p>
            <a:pPr lvl="1"/>
            <a:r>
              <a:rPr lang="en-US" sz="2000" dirty="0"/>
              <a:t>continuous and categorical latent variables with continuous and categorical response variables</a:t>
            </a:r>
          </a:p>
        </p:txBody>
      </p:sp>
    </p:spTree>
    <p:extLst>
      <p:ext uri="{BB962C8B-B14F-4D97-AF65-F5344CB8AC3E}">
        <p14:creationId xmlns:p14="http://schemas.microsoft.com/office/powerpoint/2010/main" val="236518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and Manifest Variables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357327" y="2667000"/>
          <a:ext cx="8305799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5733">
                  <a:extLst>
                    <a:ext uri="{9D8B030D-6E8A-4147-A177-3AD203B41FA5}">
                      <a16:colId xmlns:a16="http://schemas.microsoft.com/office/drawing/2014/main" xmlns="" val="3179492761"/>
                    </a:ext>
                  </a:extLst>
                </a:gridCol>
                <a:gridCol w="3259667">
                  <a:extLst>
                    <a:ext uri="{9D8B030D-6E8A-4147-A177-3AD203B41FA5}">
                      <a16:colId xmlns:a16="http://schemas.microsoft.com/office/drawing/2014/main" xmlns="" val="3537597064"/>
                    </a:ext>
                  </a:extLst>
                </a:gridCol>
                <a:gridCol w="3200399">
                  <a:extLst>
                    <a:ext uri="{9D8B030D-6E8A-4147-A177-3AD203B41FA5}">
                      <a16:colId xmlns:a16="http://schemas.microsoft.com/office/drawing/2014/main" xmlns="" val="4121675215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Continuous Latent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Categorical Latent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40588045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Continuous </a:t>
                      </a:r>
                    </a:p>
                    <a:p>
                      <a:pPr algn="r"/>
                      <a:r>
                        <a:rPr lang="en-US" sz="2400" dirty="0"/>
                        <a:t>Response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Factor analysis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Latent Profile Analysis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426506552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Categorical </a:t>
                      </a:r>
                    </a:p>
                    <a:p>
                      <a:pPr algn="r"/>
                      <a:r>
                        <a:rPr lang="en-US" sz="2400" dirty="0"/>
                        <a:t>Response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Latent trait analysis or</a:t>
                      </a:r>
                    </a:p>
                    <a:p>
                      <a:pPr algn="ctr"/>
                      <a:r>
                        <a:rPr lang="en-US" sz="2400" dirty="0"/>
                        <a:t>Item Response Theory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Latent Class Analysis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6719548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62400" y="6488668"/>
            <a:ext cx="526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Reproduced from Table 1.1 in Collins and Lanza (2010)</a:t>
            </a:r>
          </a:p>
        </p:txBody>
      </p:sp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673" y="4114916"/>
            <a:ext cx="533400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373" y="3347082"/>
            <a:ext cx="533400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219" y="3347082"/>
            <a:ext cx="533400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219" y="4147050"/>
            <a:ext cx="533400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93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Class Analysis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>
            <a:normAutofit/>
          </a:bodyPr>
          <a:lstStyle/>
          <a:p>
            <a:r>
              <a:rPr lang="en-US" dirty="0"/>
              <a:t>A latent class model is characterized by having a categorical latent variable and categorical response variables. </a:t>
            </a:r>
          </a:p>
          <a:p>
            <a:r>
              <a:rPr lang="en-US" dirty="0"/>
              <a:t>The levels of the categorical latent variable represent groups in the population and are called classes. </a:t>
            </a:r>
          </a:p>
          <a:p>
            <a:r>
              <a:rPr lang="en-US" dirty="0"/>
              <a:t>We are interested in identifying and understanding these classes.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96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16551</TotalTime>
  <Words>520</Words>
  <Application>Microsoft Office PowerPoint</Application>
  <PresentationFormat>On-screen Show (4:3)</PresentationFormat>
  <Paragraphs>125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Cambria Math</vt:lpstr>
      <vt:lpstr>Courier New</vt:lpstr>
      <vt:lpstr>Office Theme</vt:lpstr>
      <vt:lpstr>Latent Class Analysis Using Stata</vt:lpstr>
      <vt:lpstr>Outline</vt:lpstr>
      <vt:lpstr>Latent and Manifest Variables</vt:lpstr>
      <vt:lpstr>Latent and Manifest Variables</vt:lpstr>
      <vt:lpstr>Latent and Manifest Variables</vt:lpstr>
      <vt:lpstr>Latent and Manifest Variables</vt:lpstr>
      <vt:lpstr>Brief History</vt:lpstr>
      <vt:lpstr>Latent and Manifest Variables</vt:lpstr>
      <vt:lpstr>Latent Class Analysis</vt:lpstr>
      <vt:lpstr>Example</vt:lpstr>
      <vt:lpstr>Example</vt:lpstr>
      <vt:lpstr>Outline</vt:lpstr>
      <vt:lpstr>Example Data</vt:lpstr>
      <vt:lpstr>Example Data</vt:lpstr>
      <vt:lpstr>Example Data</vt:lpstr>
      <vt:lpstr>Outline</vt:lpstr>
      <vt:lpstr>Sum of Rows</vt:lpstr>
      <vt:lpstr>Sum of Rows</vt:lpstr>
      <vt:lpstr>Sum of Rows</vt:lpstr>
      <vt:lpstr>Sum of Rows</vt:lpstr>
      <vt:lpstr>Concatenate Rows</vt:lpstr>
      <vt:lpstr>Concatenate Rows</vt:lpstr>
      <vt:lpstr>Cluster Analysis</vt:lpstr>
      <vt:lpstr>Similarity Measures (Binary)</vt:lpstr>
      <vt:lpstr>Similarity Measures (Binary)</vt:lpstr>
      <vt:lpstr>Cluster Analysis</vt:lpstr>
      <vt:lpstr>Row Sum vs Cluster Analysis</vt:lpstr>
      <vt:lpstr>Concatenation vs Cluster Analysis</vt:lpstr>
      <vt:lpstr>Outline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Chuck Huber</dc:creator>
  <cp:lastModifiedBy>GradQuant</cp:lastModifiedBy>
  <cp:revision>1299</cp:revision>
  <dcterms:created xsi:type="dcterms:W3CDTF">2013-10-24T18:49:17Z</dcterms:created>
  <dcterms:modified xsi:type="dcterms:W3CDTF">2018-02-23T00:31:03Z</dcterms:modified>
</cp:coreProperties>
</file>