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C011E0-340B-4672-98D4-187DB79858E1}" type="datetimeFigureOut">
              <a:rPr lang="en-US" smtClean="0"/>
              <a:t>2/22/2018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6F5B84-80D0-40FE-9B40-447ECCAC1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866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1AE5D-2A48-41E7-9FFF-202990A0EC4D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326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4D617-3466-4DA1-AFA9-788EEE477EC0}" type="datetimeFigureOut">
              <a:rPr lang="en-US" smtClean="0"/>
              <a:t>2/22/2018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559DF-A39B-4574-A7F4-E7B9CA62E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785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4D617-3466-4DA1-AFA9-788EEE477EC0}" type="datetimeFigureOut">
              <a:rPr lang="en-US" smtClean="0"/>
              <a:t>2/22/2018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559DF-A39B-4574-A7F4-E7B9CA62E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502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4D617-3466-4DA1-AFA9-788EEE477EC0}" type="datetimeFigureOut">
              <a:rPr lang="en-US" smtClean="0"/>
              <a:t>2/22/2018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559DF-A39B-4574-A7F4-E7B9CA62E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21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4D617-3466-4DA1-AFA9-788EEE477EC0}" type="datetimeFigureOut">
              <a:rPr lang="en-US" smtClean="0"/>
              <a:t>2/22/2018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559DF-A39B-4574-A7F4-E7B9CA62E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302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4D617-3466-4DA1-AFA9-788EEE477EC0}" type="datetimeFigureOut">
              <a:rPr lang="en-US" smtClean="0"/>
              <a:t>2/22/2018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559DF-A39B-4574-A7F4-E7B9CA62E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67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4D617-3466-4DA1-AFA9-788EEE477EC0}" type="datetimeFigureOut">
              <a:rPr lang="en-US" smtClean="0"/>
              <a:t>2/22/2018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559DF-A39B-4574-A7F4-E7B9CA62E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56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4D617-3466-4DA1-AFA9-788EEE477EC0}" type="datetimeFigureOut">
              <a:rPr lang="en-US" smtClean="0"/>
              <a:t>2/22/2018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559DF-A39B-4574-A7F4-E7B9CA62E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130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4D617-3466-4DA1-AFA9-788EEE477EC0}" type="datetimeFigureOut">
              <a:rPr lang="en-US" smtClean="0"/>
              <a:t>2/22/2018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559DF-A39B-4574-A7F4-E7B9CA62E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412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4D617-3466-4DA1-AFA9-788EEE477EC0}" type="datetimeFigureOut">
              <a:rPr lang="en-US" smtClean="0"/>
              <a:t>2/22/2018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559DF-A39B-4574-A7F4-E7B9CA62E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218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4D617-3466-4DA1-AFA9-788EEE477EC0}" type="datetimeFigureOut">
              <a:rPr lang="en-US" smtClean="0"/>
              <a:t>2/22/2018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559DF-A39B-4574-A7F4-E7B9CA62E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188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4D617-3466-4DA1-AFA9-788EEE477EC0}" type="datetimeFigureOut">
              <a:rPr lang="en-US" smtClean="0"/>
              <a:t>2/22/2018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559DF-A39B-4574-A7F4-E7B9CA62E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616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4D617-3466-4DA1-AFA9-788EEE477EC0}" type="datetimeFigureOut">
              <a:rPr lang="en-US" smtClean="0"/>
              <a:t>2/22/2018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559DF-A39B-4574-A7F4-E7B9CA62E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675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mailto:chuber@stata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838200"/>
            <a:ext cx="1440548" cy="5867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76601" y="2895601"/>
            <a:ext cx="25880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Iteration log: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55653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685800"/>
            <a:ext cx="4495800" cy="374097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4572000"/>
            <a:ext cx="5791200" cy="2090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018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0" y="609600"/>
            <a:ext cx="9144000" cy="838200"/>
          </a:xfrm>
        </p:spPr>
        <p:txBody>
          <a:bodyPr/>
          <a:lstStyle/>
          <a:p>
            <a:r>
              <a:rPr lang="en-US" dirty="0"/>
              <a:t>How many classes?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3810001"/>
            <a:ext cx="8660856" cy="259270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05000" y="1676400"/>
            <a:ext cx="8458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quietly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gsem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(alcohol truant vandalism theft weapon &lt;-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),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logit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lclass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(C 1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estimates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store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oneclass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quietly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gsem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(alcohol truant vandalism theft weapon &lt;-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),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logit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lclass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(C 2) 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estimates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store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twoclass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quietly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gsem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(alcohol truant vandalism theft weapon &lt;-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),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logit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lclass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(C 3) 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estimates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store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threeclass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896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0" y="1981200"/>
            <a:ext cx="7945582" cy="4191000"/>
          </a:xfrm>
        </p:spPr>
        <p:txBody>
          <a:bodyPr>
            <a:normAutofit/>
          </a:bodyPr>
          <a:lstStyle/>
          <a:p>
            <a:r>
              <a:rPr lang="en-US" dirty="0" smtClean="0"/>
              <a:t>Introduction and brief history</a:t>
            </a:r>
          </a:p>
          <a:p>
            <a:r>
              <a:rPr lang="en-US" dirty="0" smtClean="0"/>
              <a:t>Example Data</a:t>
            </a:r>
          </a:p>
          <a:p>
            <a:r>
              <a:rPr lang="en-US" dirty="0" smtClean="0"/>
              <a:t>Common sense and old-fashioned methods</a:t>
            </a:r>
          </a:p>
          <a:p>
            <a:r>
              <a:rPr lang="en-US" dirty="0" smtClean="0"/>
              <a:t>Latent class analysis</a:t>
            </a:r>
          </a:p>
          <a:p>
            <a:r>
              <a:rPr lang="en-US" dirty="0" smtClean="0"/>
              <a:t>Latent class analysis with covariates</a:t>
            </a:r>
          </a:p>
          <a:p>
            <a:r>
              <a:rPr lang="en-US" dirty="0" smtClean="0"/>
              <a:t>Latent profile analysis with covariates</a:t>
            </a:r>
          </a:p>
          <a:p>
            <a:r>
              <a:rPr lang="en-US" dirty="0" smtClean="0"/>
              <a:t>Starting values</a:t>
            </a:r>
            <a:endParaRPr lang="en-US" dirty="0"/>
          </a:p>
        </p:txBody>
      </p:sp>
      <p:pic>
        <p:nvPicPr>
          <p:cNvPr id="4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xmlns="" id="{AD94D2B7-F1FA-4322-A0FA-D483B2A2FF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504" y="2057400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xmlns="" id="{AD94D2B7-F1FA-4322-A0FA-D483B2A2FF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504" y="2649468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xmlns="" id="{AD94D2B7-F1FA-4322-A0FA-D483B2A2FF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504" y="3241536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xmlns="" id="{AD94D2B7-F1FA-4322-A0FA-D483B2A2FF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504" y="3800336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375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0" y="609600"/>
            <a:ext cx="9144000" cy="838200"/>
          </a:xfrm>
        </p:spPr>
        <p:txBody>
          <a:bodyPr/>
          <a:lstStyle/>
          <a:p>
            <a:r>
              <a:rPr lang="en-US" dirty="0" smtClean="0"/>
              <a:t>LCA With Covariates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2057400"/>
            <a:ext cx="8534400" cy="401967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905000" y="5486400"/>
            <a:ext cx="5715000" cy="30480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028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0" y="609600"/>
            <a:ext cx="9144000" cy="838200"/>
          </a:xfrm>
        </p:spPr>
        <p:txBody>
          <a:bodyPr/>
          <a:lstStyle/>
          <a:p>
            <a:r>
              <a:rPr lang="en-US" dirty="0" smtClean="0"/>
              <a:t>LCA With Covariates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5618" y="1447800"/>
            <a:ext cx="5207383" cy="523291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733800" y="5181600"/>
            <a:ext cx="2667000" cy="99060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829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0" y="609600"/>
            <a:ext cx="9144000" cy="838200"/>
          </a:xfrm>
        </p:spPr>
        <p:txBody>
          <a:bodyPr/>
          <a:lstStyle/>
          <a:p>
            <a:r>
              <a:rPr lang="en-US" dirty="0" smtClean="0"/>
              <a:t>LCA With Covariates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1905000"/>
            <a:ext cx="7554662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160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0" y="609600"/>
            <a:ext cx="9144000" cy="838200"/>
          </a:xfrm>
        </p:spPr>
        <p:txBody>
          <a:bodyPr/>
          <a:lstStyle/>
          <a:p>
            <a:r>
              <a:rPr lang="en-US" dirty="0" smtClean="0"/>
              <a:t>LCA With Covariates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981200"/>
            <a:ext cx="8534400" cy="4049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41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0" y="609600"/>
            <a:ext cx="9144000" cy="838200"/>
          </a:xfrm>
        </p:spPr>
        <p:txBody>
          <a:bodyPr/>
          <a:lstStyle/>
          <a:p>
            <a:r>
              <a:rPr lang="en-US" dirty="0" smtClean="0"/>
              <a:t>LCA With Covariates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55" y="1981200"/>
            <a:ext cx="8664691" cy="3345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095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0" y="609600"/>
            <a:ext cx="9144000" cy="838200"/>
          </a:xfrm>
        </p:spPr>
        <p:txBody>
          <a:bodyPr/>
          <a:lstStyle/>
          <a:p>
            <a:r>
              <a:rPr lang="en-US" dirty="0" smtClean="0"/>
              <a:t>LCA With Covariates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9249" y="1447801"/>
            <a:ext cx="5373503" cy="5088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682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0" y="609600"/>
            <a:ext cx="9144000" cy="838200"/>
          </a:xfrm>
        </p:spPr>
        <p:txBody>
          <a:bodyPr/>
          <a:lstStyle/>
          <a:p>
            <a:r>
              <a:rPr lang="en-US" dirty="0" smtClean="0"/>
              <a:t>LCA With Covariates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1" y="1470891"/>
            <a:ext cx="5530953" cy="5230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025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24000" y="609600"/>
            <a:ext cx="9144000" cy="838200"/>
          </a:xfrm>
        </p:spPr>
        <p:txBody>
          <a:bodyPr/>
          <a:lstStyle/>
          <a:p>
            <a:r>
              <a:rPr lang="en-US" dirty="0"/>
              <a:t>The coefficients for class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2362200"/>
            <a:ext cx="8534400" cy="225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625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0" y="609600"/>
            <a:ext cx="9144000" cy="838200"/>
          </a:xfrm>
        </p:spPr>
        <p:txBody>
          <a:bodyPr/>
          <a:lstStyle/>
          <a:p>
            <a:r>
              <a:rPr lang="en-US" dirty="0" smtClean="0"/>
              <a:t>LCA With Covariates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3880" y="1524000"/>
            <a:ext cx="5444241" cy="5163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0" y="609600"/>
            <a:ext cx="9144000" cy="838200"/>
          </a:xfrm>
        </p:spPr>
        <p:txBody>
          <a:bodyPr/>
          <a:lstStyle/>
          <a:p>
            <a:r>
              <a:rPr lang="en-US" dirty="0" smtClean="0"/>
              <a:t>LCA With Covariates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3366" y="1600200"/>
            <a:ext cx="5840634" cy="5020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48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0" y="609600"/>
            <a:ext cx="9144000" cy="838200"/>
          </a:xfrm>
        </p:spPr>
        <p:txBody>
          <a:bodyPr/>
          <a:lstStyle/>
          <a:p>
            <a:r>
              <a:rPr lang="en-US" dirty="0" smtClean="0"/>
              <a:t>LCA With Covariates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362201" y="1654314"/>
            <a:ext cx="41857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margins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at(age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=(13(1)18))</a:t>
            </a:r>
          </a:p>
          <a:p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marginsplot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2362200"/>
            <a:ext cx="7543800" cy="4243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748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0" y="1981200"/>
            <a:ext cx="7945582" cy="4191000"/>
          </a:xfrm>
        </p:spPr>
        <p:txBody>
          <a:bodyPr>
            <a:normAutofit/>
          </a:bodyPr>
          <a:lstStyle/>
          <a:p>
            <a:r>
              <a:rPr lang="en-US" dirty="0" smtClean="0"/>
              <a:t>Introduction and brief history</a:t>
            </a:r>
          </a:p>
          <a:p>
            <a:r>
              <a:rPr lang="en-US" dirty="0" smtClean="0"/>
              <a:t>Example Data</a:t>
            </a:r>
          </a:p>
          <a:p>
            <a:r>
              <a:rPr lang="en-US" dirty="0" smtClean="0"/>
              <a:t>Common sense and old-fashioned methods</a:t>
            </a:r>
          </a:p>
          <a:p>
            <a:r>
              <a:rPr lang="en-US" dirty="0" smtClean="0"/>
              <a:t>Latent class analysis</a:t>
            </a:r>
          </a:p>
          <a:p>
            <a:r>
              <a:rPr lang="en-US" dirty="0" smtClean="0"/>
              <a:t>Latent class analysis with covariates</a:t>
            </a:r>
          </a:p>
          <a:p>
            <a:r>
              <a:rPr lang="en-US" dirty="0" smtClean="0"/>
              <a:t>Latent profile analysis with covariates</a:t>
            </a:r>
          </a:p>
          <a:p>
            <a:r>
              <a:rPr lang="en-US" dirty="0" smtClean="0"/>
              <a:t>Starting values</a:t>
            </a:r>
            <a:endParaRPr lang="en-US" dirty="0"/>
          </a:p>
        </p:txBody>
      </p:sp>
      <p:pic>
        <p:nvPicPr>
          <p:cNvPr id="4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xmlns="" id="{AD94D2B7-F1FA-4322-A0FA-D483B2A2FF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504" y="2057400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xmlns="" id="{AD94D2B7-F1FA-4322-A0FA-D483B2A2FF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504" y="2649468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xmlns="" id="{AD94D2B7-F1FA-4322-A0FA-D483B2A2FF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504" y="3241536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xmlns="" id="{AD94D2B7-F1FA-4322-A0FA-D483B2A2FF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504" y="3800336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xmlns="" id="{AD94D2B7-F1FA-4322-A0FA-D483B2A2FF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504" y="4392404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6913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685800"/>
            <a:ext cx="5521404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587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0" y="609600"/>
            <a:ext cx="9144000" cy="838200"/>
          </a:xfrm>
        </p:spPr>
        <p:txBody>
          <a:bodyPr/>
          <a:lstStyle/>
          <a:p>
            <a:r>
              <a:rPr lang="en-US" dirty="0" smtClean="0"/>
              <a:t>Latent Profile Analysis With Covariates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2209801"/>
            <a:ext cx="8534400" cy="315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43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0" y="609600"/>
            <a:ext cx="9144000" cy="838200"/>
          </a:xfrm>
        </p:spPr>
        <p:txBody>
          <a:bodyPr/>
          <a:lstStyle/>
          <a:p>
            <a:r>
              <a:rPr lang="en-US" dirty="0" smtClean="0"/>
              <a:t>Latent Profile Analysis With Covariates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1" y="1447800"/>
            <a:ext cx="5253899" cy="529243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657600" y="3733800"/>
            <a:ext cx="3581400" cy="152400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737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0" y="609600"/>
            <a:ext cx="9144000" cy="838200"/>
          </a:xfrm>
        </p:spPr>
        <p:txBody>
          <a:bodyPr/>
          <a:lstStyle/>
          <a:p>
            <a:r>
              <a:rPr lang="en-US" dirty="0" smtClean="0"/>
              <a:t>Latent Profile Analysis With Covariates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0793" y="1981201"/>
            <a:ext cx="8710415" cy="3337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202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0" y="609600"/>
            <a:ext cx="9144000" cy="838200"/>
          </a:xfrm>
        </p:spPr>
        <p:txBody>
          <a:bodyPr/>
          <a:lstStyle/>
          <a:p>
            <a:r>
              <a:rPr lang="en-US" dirty="0" smtClean="0"/>
              <a:t>Latent Profile Analysis With Covariates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1600200"/>
            <a:ext cx="7315200" cy="5014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676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0" y="1981200"/>
            <a:ext cx="7945582" cy="4191000"/>
          </a:xfrm>
        </p:spPr>
        <p:txBody>
          <a:bodyPr>
            <a:normAutofit/>
          </a:bodyPr>
          <a:lstStyle/>
          <a:p>
            <a:r>
              <a:rPr lang="en-US" dirty="0" smtClean="0"/>
              <a:t>Introduction and brief history</a:t>
            </a:r>
          </a:p>
          <a:p>
            <a:r>
              <a:rPr lang="en-US" dirty="0" smtClean="0"/>
              <a:t>Example Data</a:t>
            </a:r>
          </a:p>
          <a:p>
            <a:r>
              <a:rPr lang="en-US" dirty="0" smtClean="0"/>
              <a:t>Common sense and old-fashioned methods</a:t>
            </a:r>
          </a:p>
          <a:p>
            <a:r>
              <a:rPr lang="en-US" dirty="0" smtClean="0"/>
              <a:t>Latent class analysis</a:t>
            </a:r>
          </a:p>
          <a:p>
            <a:r>
              <a:rPr lang="en-US" dirty="0" smtClean="0"/>
              <a:t>Latent class analysis with covariates</a:t>
            </a:r>
          </a:p>
          <a:p>
            <a:r>
              <a:rPr lang="en-US" dirty="0" smtClean="0"/>
              <a:t>Latent profile analysis with covariates</a:t>
            </a:r>
          </a:p>
          <a:p>
            <a:r>
              <a:rPr lang="en-US" dirty="0" smtClean="0"/>
              <a:t>Starting values</a:t>
            </a:r>
            <a:endParaRPr lang="en-US" dirty="0"/>
          </a:p>
        </p:txBody>
      </p:sp>
      <p:pic>
        <p:nvPicPr>
          <p:cNvPr id="4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xmlns="" id="{AD94D2B7-F1FA-4322-A0FA-D483B2A2FF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504" y="2057400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xmlns="" id="{AD94D2B7-F1FA-4322-A0FA-D483B2A2FF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504" y="2649468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xmlns="" id="{AD94D2B7-F1FA-4322-A0FA-D483B2A2FF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504" y="3241536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xmlns="" id="{AD94D2B7-F1FA-4322-A0FA-D483B2A2FF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504" y="3800336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xmlns="" id="{AD94D2B7-F1FA-4322-A0FA-D483B2A2FF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504" y="4392404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xmlns="" id="{AD94D2B7-F1FA-4322-A0FA-D483B2A2FF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504" y="4992853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3390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2288" y="2362200"/>
            <a:ext cx="7307424" cy="281940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0" y="609600"/>
            <a:ext cx="9144000" cy="838200"/>
          </a:xfrm>
        </p:spPr>
        <p:txBody>
          <a:bodyPr/>
          <a:lstStyle/>
          <a:p>
            <a:r>
              <a:rPr lang="en-US" dirty="0" smtClean="0"/>
              <a:t>LCA </a:t>
            </a:r>
            <a:r>
              <a:rPr lang="en-US" dirty="0" err="1" smtClean="0"/>
              <a:t>Postestimation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61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0" y="609600"/>
            <a:ext cx="9144000" cy="838200"/>
          </a:xfrm>
        </p:spPr>
        <p:txBody>
          <a:bodyPr/>
          <a:lstStyle/>
          <a:p>
            <a:r>
              <a:rPr lang="en-US" dirty="0" smtClean="0"/>
              <a:t>Options for Starting Values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144780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16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0" y="1981200"/>
            <a:ext cx="7945582" cy="4191000"/>
          </a:xfrm>
        </p:spPr>
        <p:txBody>
          <a:bodyPr>
            <a:normAutofit/>
          </a:bodyPr>
          <a:lstStyle/>
          <a:p>
            <a:r>
              <a:rPr lang="en-US" dirty="0" smtClean="0"/>
              <a:t>Introduction and brief history</a:t>
            </a:r>
          </a:p>
          <a:p>
            <a:r>
              <a:rPr lang="en-US" dirty="0" smtClean="0"/>
              <a:t>Example Data</a:t>
            </a:r>
          </a:p>
          <a:p>
            <a:r>
              <a:rPr lang="en-US" dirty="0" smtClean="0"/>
              <a:t>Common sense and old-fashioned methods</a:t>
            </a:r>
          </a:p>
          <a:p>
            <a:r>
              <a:rPr lang="en-US" dirty="0" smtClean="0"/>
              <a:t>Latent class analysis</a:t>
            </a:r>
          </a:p>
          <a:p>
            <a:r>
              <a:rPr lang="en-US" dirty="0" smtClean="0"/>
              <a:t>Latent class analysis with covariates</a:t>
            </a:r>
          </a:p>
          <a:p>
            <a:r>
              <a:rPr lang="en-US" dirty="0" smtClean="0"/>
              <a:t>Latent profile analysis with covariates</a:t>
            </a:r>
          </a:p>
          <a:p>
            <a:r>
              <a:rPr lang="en-US" dirty="0" smtClean="0"/>
              <a:t>Starting values</a:t>
            </a:r>
            <a:endParaRPr lang="en-US" dirty="0"/>
          </a:p>
        </p:txBody>
      </p:sp>
      <p:pic>
        <p:nvPicPr>
          <p:cNvPr id="4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xmlns="" id="{AD94D2B7-F1FA-4322-A0FA-D483B2A2FF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504" y="2057400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xmlns="" id="{AD94D2B7-F1FA-4322-A0FA-D483B2A2FF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504" y="2649468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xmlns="" id="{AD94D2B7-F1FA-4322-A0FA-D483B2A2FF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504" y="3241536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xmlns="" id="{AD94D2B7-F1FA-4322-A0FA-D483B2A2FF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504" y="3800336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xmlns="" id="{AD94D2B7-F1FA-4322-A0FA-D483B2A2FF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504" y="4392404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xmlns="" id="{AD94D2B7-F1FA-4322-A0FA-D483B2A2FF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504" y="4992853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xmlns="" id="{AD94D2B7-F1FA-4322-A0FA-D483B2A2FF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504" y="5582526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0745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6000" dirty="0"/>
          </a:p>
          <a:p>
            <a:pPr marL="0" indent="0" algn="ctr">
              <a:buNone/>
            </a:pPr>
            <a:r>
              <a:rPr lang="en-US" sz="6000" dirty="0"/>
              <a:t>Questions?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18471" y="4191001"/>
            <a:ext cx="25550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hlinkClick r:id="rId3"/>
              </a:rPr>
              <a:t>chuber@stata.com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01020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838200"/>
            <a:ext cx="6106774" cy="579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09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1" y="990600"/>
            <a:ext cx="5785145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504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762000"/>
            <a:ext cx="6254348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50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1" y="1676400"/>
            <a:ext cx="5767605" cy="4953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0" y="609600"/>
            <a:ext cx="9144000" cy="838200"/>
          </a:xfrm>
        </p:spPr>
        <p:txBody>
          <a:bodyPr/>
          <a:lstStyle/>
          <a:p>
            <a:r>
              <a:rPr lang="en-US" dirty="0" smtClean="0"/>
              <a:t>LCA </a:t>
            </a:r>
            <a:r>
              <a:rPr lang="en-US" dirty="0" err="1" smtClean="0"/>
              <a:t>Postestimation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7475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1" y="1447800"/>
            <a:ext cx="5586047" cy="531355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15673" y="685800"/>
            <a:ext cx="495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predict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cpr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*,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classposteriorpr</a:t>
            </a:r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format %9.4f cpr1 cpr2 cpr3</a:t>
            </a:r>
          </a:p>
        </p:txBody>
      </p:sp>
    </p:spTree>
    <p:extLst>
      <p:ext uri="{BB962C8B-B14F-4D97-AF65-F5344CB8AC3E}">
        <p14:creationId xmlns:p14="http://schemas.microsoft.com/office/powerpoint/2010/main" val="2198418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20436" y="762000"/>
            <a:ext cx="582352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generate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expclass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1 if max(cpr1,cpr2,cpr3)==cpr1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replace 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expclass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= 2 if max(cpr1,cpr2,cpr3)==cpr2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replace 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expclass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= 3 if max(cpr1,cpr2,cpr3)==cpr3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1" y="1600201"/>
            <a:ext cx="6419061" cy="5056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808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273</Words>
  <Application>Microsoft Office PowerPoint</Application>
  <PresentationFormat>Widescreen</PresentationFormat>
  <Paragraphs>71</Paragraphs>
  <Slides>32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Arial</vt:lpstr>
      <vt:lpstr>Calibri</vt:lpstr>
      <vt:lpstr>Calibri Light</vt:lpstr>
      <vt:lpstr>Courier New</vt:lpstr>
      <vt:lpstr>Office Theme</vt:lpstr>
      <vt:lpstr>PowerPoint Presentation</vt:lpstr>
      <vt:lpstr>The coefficients for class</vt:lpstr>
      <vt:lpstr>LCA Postestimation</vt:lpstr>
      <vt:lpstr>PowerPoint Presentation</vt:lpstr>
      <vt:lpstr>PowerPoint Presentation</vt:lpstr>
      <vt:lpstr>PowerPoint Presentation</vt:lpstr>
      <vt:lpstr>LCA Postestimation</vt:lpstr>
      <vt:lpstr>PowerPoint Presentation</vt:lpstr>
      <vt:lpstr>PowerPoint Presentation</vt:lpstr>
      <vt:lpstr>PowerPoint Presentation</vt:lpstr>
      <vt:lpstr>How many classes?</vt:lpstr>
      <vt:lpstr>Outline</vt:lpstr>
      <vt:lpstr>LCA With Covariates</vt:lpstr>
      <vt:lpstr>LCA With Covariates</vt:lpstr>
      <vt:lpstr>LCA With Covariates</vt:lpstr>
      <vt:lpstr>LCA With Covariates</vt:lpstr>
      <vt:lpstr>LCA With Covariates</vt:lpstr>
      <vt:lpstr>LCA With Covariates</vt:lpstr>
      <vt:lpstr>LCA With Covariates</vt:lpstr>
      <vt:lpstr>LCA With Covariates</vt:lpstr>
      <vt:lpstr>LCA With Covariates</vt:lpstr>
      <vt:lpstr>LCA With Covariates</vt:lpstr>
      <vt:lpstr>Outline</vt:lpstr>
      <vt:lpstr>PowerPoint Presentation</vt:lpstr>
      <vt:lpstr>Latent Profile Analysis With Covariates</vt:lpstr>
      <vt:lpstr>Latent Profile Analysis With Covariates</vt:lpstr>
      <vt:lpstr>Latent Profile Analysis With Covariates</vt:lpstr>
      <vt:lpstr>Latent Profile Analysis With Covariates</vt:lpstr>
      <vt:lpstr>Outline</vt:lpstr>
      <vt:lpstr>Options for Starting Values</vt:lpstr>
      <vt:lpstr>Outline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GradQuant</dc:creator>
  <cp:lastModifiedBy>GradQuant</cp:lastModifiedBy>
  <cp:revision>1</cp:revision>
  <dcterms:created xsi:type="dcterms:W3CDTF">2018-02-23T00:30:38Z</dcterms:created>
  <dcterms:modified xsi:type="dcterms:W3CDTF">2018-02-23T00:30:47Z</dcterms:modified>
</cp:coreProperties>
</file>