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78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6C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21" autoAdjust="0"/>
    <p:restoredTop sz="94660"/>
  </p:normalViewPr>
  <p:slideViewPr>
    <p:cSldViewPr>
      <p:cViewPr varScale="1">
        <p:scale>
          <a:sx n="110" d="100"/>
          <a:sy n="110" d="100"/>
        </p:scale>
        <p:origin x="195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12D1C4-653A-4CB8-B9BA-B1E71C27EC47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557326-5416-47A0-8BFF-10459A507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888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57326-5416-47A0-8BFF-10459A50785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192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2" descr="big_logo_tt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0"/>
            <a:ext cx="37338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43"/>
          <p:cNvSpPr>
            <a:spLocks noChangeShapeType="1"/>
          </p:cNvSpPr>
          <p:nvPr/>
        </p:nvSpPr>
        <p:spPr bwMode="auto">
          <a:xfrm>
            <a:off x="1143000" y="1219200"/>
            <a:ext cx="0" cy="51054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295400" y="1219200"/>
            <a:ext cx="7315200" cy="20574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429000"/>
            <a:ext cx="7315200" cy="2057400"/>
          </a:xfrm>
        </p:spPr>
        <p:txBody>
          <a:bodyPr/>
          <a:lstStyle>
            <a:lvl1pPr marL="0" indent="0">
              <a:buFont typeface="Wingdings" charset="0"/>
              <a:buNone/>
              <a:defRPr sz="3200">
                <a:solidFill>
                  <a:srgbClr val="2D6CC0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‹#›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04800"/>
          </a:xfrm>
          <a:prstGeom prst="rect">
            <a:avLst/>
          </a:prstGeom>
        </p:spPr>
        <p:txBody>
          <a:bodyPr/>
          <a:lstStyle>
            <a:lvl1pPr>
              <a:defRPr dirty="0"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15432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GradSucces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6011863"/>
            <a:ext cx="312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‹#›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169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GradSucces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6011863"/>
            <a:ext cx="312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‹#›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048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5E5AFE8E-6CA8-6B49-BFD6-97EB78C6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44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GradSucces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6011863"/>
            <a:ext cx="312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‹#›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86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‹#›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906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GradSucces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6011863"/>
            <a:ext cx="312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‹#›</a:t>
            </a: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34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GradSucces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6011863"/>
            <a:ext cx="312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‹#›</a:t>
            </a:r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458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GradSucces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6011863"/>
            <a:ext cx="312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‹#›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198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GradSucces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6011863"/>
            <a:ext cx="312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‹#›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853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GradSucces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6011863"/>
            <a:ext cx="312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‹#›</a:t>
            </a: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65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GradSucces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6011863"/>
            <a:ext cx="312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‹#›</a:t>
            </a: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68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1" descr="small_logo_insid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025" y="0"/>
            <a:ext cx="1323975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7467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43000"/>
            <a:ext cx="82296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‹#›</a:t>
            </a:r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1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rgbClr val="0F5494"/>
          </a:solidFill>
          <a:latin typeface="+mj-lt"/>
          <a:ea typeface="+mj-ea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rgbClr val="0F5494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rgbClr val="0F5494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rgbClr val="0F5494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rgbClr val="0F5494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Blip>
          <a:blip r:embed="rId14"/>
        </a:buBlip>
        <a:defRPr sz="30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Blip>
          <a:blip r:embed="rId15"/>
        </a:buBlip>
        <a:defRPr sz="2600">
          <a:solidFill>
            <a:schemeClr val="tx1"/>
          </a:solidFill>
          <a:latin typeface="+mn-lt"/>
          <a:ea typeface="+mn-ea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charset="0"/>
        <a:buBlip>
          <a:blip r:embed="rId16"/>
        </a:buBlip>
        <a:defRPr sz="2300">
          <a:solidFill>
            <a:schemeClr val="tx1"/>
          </a:solidFill>
          <a:latin typeface="+mn-lt"/>
          <a:ea typeface="+mn-ea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charset="0"/>
        <a:buBlip>
          <a:blip r:embed="rId15"/>
        </a:buBlip>
        <a:defRPr sz="2000">
          <a:solidFill>
            <a:schemeClr val="tx1"/>
          </a:solidFill>
          <a:latin typeface="+mn-lt"/>
          <a:ea typeface="+mn-ea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0"/>
        <a:buBlip>
          <a:blip r:embed="rId16"/>
        </a:buBlip>
        <a:defRPr sz="2000">
          <a:solidFill>
            <a:schemeClr val="tx1"/>
          </a:solidFill>
          <a:latin typeface="+mn-lt"/>
          <a:ea typeface="+mn-ea"/>
        </a:defRPr>
      </a:lvl5pPr>
      <a:lvl6pPr marL="20558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0"/>
        <a:buBlip>
          <a:blip r:embed="rId16"/>
        </a:buBlip>
        <a:defRPr sz="2000">
          <a:solidFill>
            <a:schemeClr val="tx1"/>
          </a:solidFill>
          <a:latin typeface="+mn-lt"/>
          <a:ea typeface="+mn-ea"/>
        </a:defRPr>
      </a:lvl6pPr>
      <a:lvl7pPr marL="25130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0"/>
        <a:buBlip>
          <a:blip r:embed="rId16"/>
        </a:buBlip>
        <a:defRPr sz="2000">
          <a:solidFill>
            <a:schemeClr val="tx1"/>
          </a:solidFill>
          <a:latin typeface="+mn-lt"/>
          <a:ea typeface="+mn-ea"/>
        </a:defRPr>
      </a:lvl7pPr>
      <a:lvl8pPr marL="29702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0"/>
        <a:buBlip>
          <a:blip r:embed="rId16"/>
        </a:buBlip>
        <a:defRPr sz="2000">
          <a:solidFill>
            <a:schemeClr val="tx1"/>
          </a:solidFill>
          <a:latin typeface="+mn-lt"/>
          <a:ea typeface="+mn-ea"/>
        </a:defRPr>
      </a:lvl8pPr>
      <a:lvl9pPr marL="34274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0"/>
        <a:buBlip>
          <a:blip r:embed="rId16"/>
        </a:buBlip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Maximum Likelihood &amp; Method of Moments Estimation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7315200" cy="20574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err="1" smtClean="0">
                <a:cs typeface="+mn-cs"/>
              </a:rPr>
              <a:t>Jianan</a:t>
            </a:r>
            <a:r>
              <a:rPr lang="en-US" dirty="0" smtClean="0">
                <a:cs typeface="+mn-cs"/>
              </a:rPr>
              <a:t> </a:t>
            </a:r>
            <a:r>
              <a:rPr lang="en-US" dirty="0" err="1" smtClean="0">
                <a:cs typeface="+mn-cs"/>
              </a:rPr>
              <a:t>Hui</a:t>
            </a:r>
            <a:endParaRPr lang="en-US" dirty="0" smtClean="0">
              <a:cs typeface="+mn-cs"/>
            </a:endParaRPr>
          </a:p>
          <a:p>
            <a:pPr algn="ctr" eaLnBrk="1" hangingPunct="1">
              <a:defRPr/>
            </a:pPr>
            <a:r>
              <a:rPr lang="en-US" dirty="0" smtClean="0">
                <a:cs typeface="+mn-cs"/>
              </a:rPr>
              <a:t>5/18/2015</a:t>
            </a:r>
            <a:endParaRPr lang="en-US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Consistency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295401"/>
            <a:ext cx="8696325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63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Estimation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229600" cy="5105400"/>
          </a:xfrm>
        </p:spPr>
        <p:txBody>
          <a:bodyPr/>
          <a:lstStyle/>
          <a:p>
            <a:r>
              <a:rPr lang="en-US" dirty="0"/>
              <a:t>There are many methods available </a:t>
            </a:r>
            <a:r>
              <a:rPr lang="en-US" dirty="0" smtClean="0"/>
              <a:t>for estimating </a:t>
            </a:r>
            <a:r>
              <a:rPr lang="en-US" dirty="0"/>
              <a:t>the parameter(s) of interest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Three of the most popular methods </a:t>
            </a:r>
            <a:r>
              <a:rPr lang="en-US" dirty="0" smtClean="0"/>
              <a:t>of estimation </a:t>
            </a:r>
            <a:r>
              <a:rPr lang="en-US" dirty="0"/>
              <a:t>are:</a:t>
            </a:r>
          </a:p>
          <a:p>
            <a:pPr lvl="1"/>
            <a:r>
              <a:rPr lang="en-US" dirty="0"/>
              <a:t>The method of moments (MM)</a:t>
            </a:r>
          </a:p>
          <a:p>
            <a:pPr lvl="1"/>
            <a:r>
              <a:rPr lang="en-US" dirty="0"/>
              <a:t>The method of maximum likelihood (ML)</a:t>
            </a:r>
          </a:p>
          <a:p>
            <a:pPr lvl="1"/>
            <a:r>
              <a:rPr lang="en-US" dirty="0"/>
              <a:t>Bayesian method</a:t>
            </a:r>
          </a:p>
        </p:txBody>
      </p:sp>
    </p:spTree>
    <p:extLst>
      <p:ext uri="{BB962C8B-B14F-4D97-AF65-F5344CB8AC3E}">
        <p14:creationId xmlns:p14="http://schemas.microsoft.com/office/powerpoint/2010/main" val="60134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514600"/>
            <a:ext cx="7467600" cy="762000"/>
          </a:xfrm>
        </p:spPr>
        <p:txBody>
          <a:bodyPr/>
          <a:lstStyle/>
          <a:p>
            <a:r>
              <a:rPr lang="en-US" dirty="0" smtClean="0"/>
              <a:t>1. The Method of Moments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26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Method of Moments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of the oldest methods; very </a:t>
            </a:r>
            <a:r>
              <a:rPr lang="en-US" dirty="0" smtClean="0"/>
              <a:t>simple procedure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Based on the assumption that </a:t>
            </a:r>
            <a:r>
              <a:rPr lang="en-US" dirty="0" smtClean="0"/>
              <a:t>sample moments </a:t>
            </a:r>
            <a:r>
              <a:rPr lang="en-US" dirty="0"/>
              <a:t>should provide GOOD </a:t>
            </a:r>
            <a:r>
              <a:rPr lang="en-US" dirty="0" smtClean="0"/>
              <a:t>ESTIMATES of </a:t>
            </a:r>
            <a:r>
              <a:rPr lang="en-US" dirty="0"/>
              <a:t>the corresponding population moments.</a:t>
            </a:r>
          </a:p>
        </p:txBody>
      </p:sp>
    </p:spTree>
    <p:extLst>
      <p:ext uri="{BB962C8B-B14F-4D97-AF65-F5344CB8AC3E}">
        <p14:creationId xmlns:p14="http://schemas.microsoft.com/office/powerpoint/2010/main" val="380288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990600"/>
            <a:ext cx="9067800" cy="2590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90600" y="3886200"/>
                <a:ext cx="1877502" cy="18737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3886200"/>
                <a:ext cx="1877502" cy="1873718"/>
              </a:xfrm>
              <a:prstGeom prst="rect">
                <a:avLst/>
              </a:prstGeom>
              <a:blipFill rotWithShape="0">
                <a:blip r:embed="rId3"/>
                <a:stretch>
                  <a:fillRect t="-651" b="-2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505200" y="4444942"/>
                <a:ext cx="2661626" cy="7562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   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=(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4444942"/>
                <a:ext cx="2661626" cy="75623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966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normal distribution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295400"/>
            <a:ext cx="8743950" cy="447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03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7620000" cy="762000"/>
          </a:xfrm>
        </p:spPr>
        <p:txBody>
          <a:bodyPr/>
          <a:lstStyle/>
          <a:p>
            <a:r>
              <a:rPr lang="en-US" dirty="0" smtClean="0"/>
              <a:t>Example: Bernoulli Distribution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763" y="1295400"/>
            <a:ext cx="8562975" cy="454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4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Poisson distribution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143000"/>
            <a:ext cx="8763000" cy="3962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1" y="5105400"/>
            <a:ext cx="87630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29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MME may not be </a:t>
            </a:r>
            <a:r>
              <a:rPr lang="en-US" dirty="0" smtClean="0"/>
              <a:t>unique. </a:t>
            </a:r>
          </a:p>
          <a:p>
            <a:endParaRPr lang="en-US" dirty="0"/>
          </a:p>
          <a:p>
            <a:r>
              <a:rPr lang="en-US" dirty="0" smtClean="0"/>
              <a:t>In </a:t>
            </a:r>
            <a:r>
              <a:rPr lang="en-US" dirty="0"/>
              <a:t>general, minimum number of </a:t>
            </a:r>
            <a:r>
              <a:rPr lang="en-US" dirty="0" smtClean="0"/>
              <a:t>moment conditions </a:t>
            </a:r>
            <a:r>
              <a:rPr lang="en-US" dirty="0"/>
              <a:t>we need equals the number </a:t>
            </a:r>
            <a:r>
              <a:rPr lang="en-US" dirty="0" smtClean="0"/>
              <a:t>of parameters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r>
              <a:rPr lang="en-US" dirty="0" smtClean="0"/>
              <a:t>Question</a:t>
            </a:r>
            <a:r>
              <a:rPr lang="en-US" dirty="0"/>
              <a:t>: Can these two estimators be </a:t>
            </a:r>
            <a:r>
              <a:rPr lang="en-US" dirty="0" smtClean="0"/>
              <a:t>combined in </a:t>
            </a:r>
            <a:r>
              <a:rPr lang="en-US" dirty="0"/>
              <a:t>some optimal </a:t>
            </a:r>
            <a:r>
              <a:rPr lang="en-US" dirty="0" smtClean="0"/>
              <a:t>way?</a:t>
            </a:r>
          </a:p>
          <a:p>
            <a:r>
              <a:rPr lang="en-US" dirty="0" smtClean="0"/>
              <a:t>Answer</a:t>
            </a:r>
            <a:r>
              <a:rPr lang="en-US" dirty="0"/>
              <a:t>: Generalized method of moments.</a:t>
            </a:r>
          </a:p>
        </p:txBody>
      </p:sp>
    </p:spTree>
    <p:extLst>
      <p:ext uri="{BB962C8B-B14F-4D97-AF65-F5344CB8AC3E}">
        <p14:creationId xmlns:p14="http://schemas.microsoft.com/office/powerpoint/2010/main" val="160549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/>
          <a:lstStyle/>
          <a:p>
            <a:r>
              <a:rPr lang="en-US" dirty="0"/>
              <a:t>Easy to compute and always work:</a:t>
            </a:r>
          </a:p>
          <a:p>
            <a:pPr lvl="1"/>
            <a:r>
              <a:rPr lang="en-US" dirty="0"/>
              <a:t>The method often provides estimators when </a:t>
            </a:r>
            <a:r>
              <a:rPr lang="en-US" dirty="0" smtClean="0"/>
              <a:t>other methods </a:t>
            </a:r>
            <a:r>
              <a:rPr lang="en-US" dirty="0"/>
              <a:t>fail to do so or when estimators are </a:t>
            </a:r>
            <a:r>
              <a:rPr lang="en-US" dirty="0" smtClean="0"/>
              <a:t>hard to </a:t>
            </a:r>
            <a:r>
              <a:rPr lang="en-US" dirty="0"/>
              <a:t>obtain (as in the case of gamma distribution).</a:t>
            </a:r>
          </a:p>
          <a:p>
            <a:r>
              <a:rPr lang="en-US" dirty="0"/>
              <a:t>MME is </a:t>
            </a:r>
            <a:r>
              <a:rPr lang="en-US" dirty="0" smtClean="0"/>
              <a:t>consistent. </a:t>
            </a:r>
          </a:p>
          <a:p>
            <a:pPr lvl="1"/>
            <a:r>
              <a:rPr lang="en-US" dirty="0" smtClean="0"/>
              <a:t>Weak law of large number: the sample average converges in probability towards the expected value.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68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229600" cy="5105400"/>
          </a:xfrm>
        </p:spPr>
        <p:txBody>
          <a:bodyPr/>
          <a:lstStyle/>
          <a:p>
            <a:r>
              <a:rPr lang="en-US" dirty="0" smtClean="0"/>
              <a:t>Goal: </a:t>
            </a:r>
            <a:r>
              <a:rPr lang="en-US" dirty="0"/>
              <a:t>Find </a:t>
            </a:r>
            <a:r>
              <a:rPr lang="en-US" dirty="0" smtClean="0"/>
              <a:t>a good </a:t>
            </a:r>
            <a:r>
              <a:rPr lang="en-US" dirty="0"/>
              <a:t>POINT </a:t>
            </a:r>
            <a:r>
              <a:rPr lang="en-US" dirty="0" smtClean="0"/>
              <a:t>estimator </a:t>
            </a:r>
            <a:r>
              <a:rPr lang="en-US" dirty="0"/>
              <a:t>of </a:t>
            </a:r>
            <a:r>
              <a:rPr lang="en-US" dirty="0" smtClean="0"/>
              <a:t>population parameter.</a:t>
            </a:r>
          </a:p>
          <a:p>
            <a:r>
              <a:rPr lang="en-US" b="1" dirty="0"/>
              <a:t>Data</a:t>
            </a:r>
            <a:r>
              <a:rPr lang="en-US" dirty="0"/>
              <a:t>: We begin with a random sample of size </a:t>
            </a:r>
            <a:r>
              <a:rPr lang="en-US" dirty="0" smtClean="0"/>
              <a:t>n taken </a:t>
            </a:r>
            <a:r>
              <a:rPr lang="en-US" dirty="0"/>
              <a:t>from the totality of a population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We shall estimate the parameter based on the </a:t>
            </a:r>
            <a:r>
              <a:rPr lang="en-US" dirty="0" smtClean="0"/>
              <a:t>sample</a:t>
            </a:r>
          </a:p>
          <a:p>
            <a:r>
              <a:rPr lang="en-US" b="1" dirty="0" smtClean="0"/>
              <a:t>Distribution: </a:t>
            </a:r>
            <a:r>
              <a:rPr lang="en-US" dirty="0"/>
              <a:t>Initial step is to identify </a:t>
            </a:r>
            <a:r>
              <a:rPr lang="en-US" dirty="0" smtClean="0"/>
              <a:t>the probability </a:t>
            </a:r>
            <a:r>
              <a:rPr lang="en-US" dirty="0"/>
              <a:t>distribution of the sample, which </a:t>
            </a:r>
            <a:r>
              <a:rPr lang="en-US" dirty="0" smtClean="0"/>
              <a:t>is characterized </a:t>
            </a:r>
            <a:r>
              <a:rPr lang="en-US" dirty="0"/>
              <a:t>by the parameter.</a:t>
            </a:r>
          </a:p>
          <a:p>
            <a:pPr lvl="1"/>
            <a:r>
              <a:rPr lang="en-US" dirty="0"/>
              <a:t>The distribution is always easy to identify</a:t>
            </a:r>
          </a:p>
          <a:p>
            <a:pPr lvl="1"/>
            <a:r>
              <a:rPr lang="en-US" dirty="0"/>
              <a:t>The parameter is unknown.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2403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They are usually not the “best </a:t>
            </a:r>
            <a:r>
              <a:rPr lang="en-US" dirty="0" smtClean="0"/>
              <a:t>estimators” available</a:t>
            </a:r>
            <a:r>
              <a:rPr lang="en-US" dirty="0"/>
              <a:t>. By best, we mean most </a:t>
            </a:r>
            <a:r>
              <a:rPr lang="en-US" dirty="0" smtClean="0"/>
              <a:t>efficient, i.e</a:t>
            </a:r>
            <a:r>
              <a:rPr lang="en-US" dirty="0"/>
              <a:t>., achieving minimum MSE.</a:t>
            </a:r>
          </a:p>
          <a:p>
            <a:endParaRPr lang="en-US" dirty="0" smtClean="0"/>
          </a:p>
          <a:p>
            <a:r>
              <a:rPr lang="en-US" dirty="0" smtClean="0"/>
              <a:t>Sometimes </a:t>
            </a:r>
            <a:r>
              <a:rPr lang="en-US" dirty="0"/>
              <a:t>it may be meaningless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(</a:t>
            </a:r>
            <a:r>
              <a:rPr lang="en-US" dirty="0"/>
              <a:t>see next page for </a:t>
            </a:r>
            <a:r>
              <a:rPr lang="en-US" dirty="0" smtClean="0"/>
              <a:t>example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6039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Suppose we observe 3,5,6,18 from a </a:t>
                </a:r>
                <a:r>
                  <a:rPr lang="en-US" i="1" dirty="0"/>
                  <a:t>U</a:t>
                </a:r>
                <a:r>
                  <a:rPr lang="en-US" dirty="0"/>
                  <a:t>(0,𝜃)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Since </a:t>
                </a:r>
                <a:r>
                  <a:rPr lang="en-US" dirty="0"/>
                  <a:t>E(X)= 𝜃 /</a:t>
                </a:r>
                <a:r>
                  <a:rPr lang="en-US" dirty="0" smtClean="0"/>
                  <a:t>2, </a:t>
                </a:r>
              </a:p>
              <a:p>
                <a:r>
                  <a:rPr lang="en-US" dirty="0" smtClean="0"/>
                  <a:t>MME </a:t>
                </a:r>
                <a:r>
                  <a:rPr lang="en-US" dirty="0"/>
                  <a:t>of 𝜃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3+5+6+18</m:t>
                            </m:r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=16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en-US" dirty="0" smtClean="0"/>
                  <a:t>which </a:t>
                </a:r>
                <a:r>
                  <a:rPr lang="en-US" dirty="0" smtClean="0"/>
                  <a:t>is not </a:t>
                </a:r>
                <a:r>
                  <a:rPr lang="en-US" dirty="0"/>
                  <a:t>acceptable, because we </a:t>
                </a:r>
                <a:r>
                  <a:rPr lang="en-US" dirty="0" smtClean="0"/>
                  <a:t>have already </a:t>
                </a:r>
                <a:r>
                  <a:rPr lang="en-US" dirty="0"/>
                  <a:t>observed a value of </a:t>
                </a:r>
                <a:r>
                  <a:rPr lang="en-US" dirty="0" smtClean="0"/>
                  <a:t>18</a:t>
                </a:r>
                <a:r>
                  <a:rPr lang="en-US" dirty="0"/>
                  <a:t>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5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2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19400"/>
            <a:ext cx="7467600" cy="762000"/>
          </a:xfrm>
        </p:spPr>
        <p:txBody>
          <a:bodyPr/>
          <a:lstStyle/>
          <a:p>
            <a:pPr algn="ctr"/>
            <a:r>
              <a:rPr lang="en-US" dirty="0"/>
              <a:t>2</a:t>
            </a:r>
            <a:r>
              <a:rPr lang="en-US" dirty="0" smtClean="0"/>
              <a:t>. The Method of Maximum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Likelihood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04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305800" cy="762000"/>
          </a:xfrm>
        </p:spPr>
        <p:txBody>
          <a:bodyPr/>
          <a:lstStyle/>
          <a:p>
            <a:r>
              <a:rPr lang="en-US" sz="3600" dirty="0"/>
              <a:t>The Method of Maximum Likelihood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</a:t>
            </a:r>
            <a:r>
              <a:rPr lang="en-US" dirty="0"/>
              <a:t>by geneticist/statistician:</a:t>
            </a:r>
          </a:p>
          <a:p>
            <a:pPr marL="0" indent="0">
              <a:buNone/>
            </a:pPr>
            <a:r>
              <a:rPr lang="en-US" dirty="0" smtClean="0"/>
              <a:t>         Sir </a:t>
            </a:r>
            <a:r>
              <a:rPr lang="en-US" dirty="0"/>
              <a:t>Ronald A. Fisher in </a:t>
            </a:r>
            <a:r>
              <a:rPr lang="en-US" dirty="0" smtClean="0"/>
              <a:t>1922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Idea</a:t>
            </a:r>
            <a:r>
              <a:rPr lang="en-US" dirty="0"/>
              <a:t>: We attempt to find the values of </a:t>
            </a:r>
            <a:r>
              <a:rPr lang="en-US" dirty="0" smtClean="0"/>
              <a:t>the parameters </a:t>
            </a:r>
            <a:r>
              <a:rPr lang="en-US" dirty="0"/>
              <a:t>which would have most </a:t>
            </a:r>
            <a:r>
              <a:rPr lang="en-US" dirty="0" smtClean="0"/>
              <a:t>likely produced </a:t>
            </a:r>
            <a:r>
              <a:rPr lang="en-US" dirty="0"/>
              <a:t>the data that we in fact observed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62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likelihood?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71600"/>
            <a:ext cx="9088274" cy="2015855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28600" y="3505200"/>
            <a:ext cx="82296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charset="0"/>
              <a:buBlip>
                <a:blip r:embed="rId3"/>
              </a:buBlip>
              <a:defRPr sz="3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92150" indent="-3476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Blip>
                <a:blip r:embed="rId4"/>
              </a:buBlip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987425" indent="-293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Blip>
                <a:blip r:embed="rId5"/>
              </a:buBlip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281113" indent="-2921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charset="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5986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Blip>
                <a:blip r:embed="rId5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0558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Blip>
                <a:blip r:embed="rId5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5130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Blip>
                <a:blip r:embed="rId5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9702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Blip>
                <a:blip r:embed="rId5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4274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Blip>
                <a:blip r:embed="rId5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E.g., Likelihood of 𝜃=1 is the chance of </a:t>
            </a:r>
            <a:r>
              <a:rPr lang="en-US" dirty="0" smtClean="0"/>
              <a:t>observing when </a:t>
            </a:r>
            <a:r>
              <a:rPr lang="en-US" dirty="0"/>
              <a:t>𝜃=1.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426797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compute likelihood?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524000"/>
            <a:ext cx="8534400" cy="4331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52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(discrete case)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905000"/>
            <a:ext cx="7162800" cy="276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97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(continuous case)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752600"/>
            <a:ext cx="834457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66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MLE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600200"/>
            <a:ext cx="8484595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16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 to find MLE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47800"/>
            <a:ext cx="83058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38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Sample: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,…,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/>
                  <a:t>Distribution: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𝑖𝑖𝑑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d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r>
                  <a:rPr lang="en-US" dirty="0" smtClean="0"/>
                  <a:t>Parameter: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Example</a:t>
                </a:r>
              </a:p>
              <a:p>
                <a:pPr lvl="1"/>
                <a:r>
                  <a:rPr lang="en-US" dirty="0"/>
                  <a:t>e.g., the distribution is normal (</a:t>
                </a:r>
                <a:r>
                  <a:rPr lang="en-US" dirty="0" smtClean="0"/>
                  <a:t>f = Normal</a:t>
                </a:r>
                <a:r>
                  <a:rPr lang="en-US" dirty="0"/>
                  <a:t>) </a:t>
                </a:r>
                <a:r>
                  <a:rPr lang="en-US" dirty="0" smtClean="0"/>
                  <a:t>with unknown </a:t>
                </a:r>
                <a:r>
                  <a:rPr lang="en-US" dirty="0"/>
                  <a:t>parameter 𝜇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(𝜃 = (𝜇,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endParaRPr lang="en-US" b="0" dirty="0" smtClean="0"/>
              </a:p>
              <a:p>
                <a:pPr lvl="1"/>
                <a:r>
                  <a:rPr lang="en-US" dirty="0"/>
                  <a:t>e.g., the distribution is binomial (</a:t>
                </a:r>
                <a:r>
                  <a:rPr lang="en-US" dirty="0" smtClean="0"/>
                  <a:t>f = binomial</a:t>
                </a:r>
                <a:r>
                  <a:rPr lang="en-US" dirty="0"/>
                  <a:t>) </a:t>
                </a:r>
                <a:r>
                  <a:rPr lang="en-US" dirty="0" smtClean="0"/>
                  <a:t>with unknown </a:t>
                </a:r>
                <a:r>
                  <a:rPr lang="en-US" dirty="0"/>
                  <a:t>parameter </a:t>
                </a:r>
                <a:r>
                  <a:rPr lang="en-US" i="1" dirty="0"/>
                  <a:t>p </a:t>
                </a:r>
                <a:r>
                  <a:rPr lang="en-US" dirty="0"/>
                  <a:t>(</a:t>
                </a:r>
                <a:r>
                  <a:rPr lang="en-US" dirty="0" smtClean="0"/>
                  <a:t>𝜃 = </a:t>
                </a:r>
                <a:r>
                  <a:rPr lang="en-US" i="1" dirty="0"/>
                  <a:t>p</a:t>
                </a:r>
                <a:r>
                  <a:rPr lang="en-US" dirty="0"/>
                  <a:t>).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553" r="-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021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Poisson Distribution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143000"/>
            <a:ext cx="8610600" cy="214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200400"/>
            <a:ext cx="8153400" cy="276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3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continued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219200"/>
            <a:ext cx="7413151" cy="458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03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Uniform Distribution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371600"/>
            <a:ext cx="8987176" cy="2019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825240"/>
            <a:ext cx="8682526" cy="146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27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continued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752600"/>
            <a:ext cx="6629400" cy="3449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0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than one parameter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752600"/>
            <a:ext cx="8532254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46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sample size n is large (n&gt;30), MLE </a:t>
            </a:r>
            <a:r>
              <a:rPr lang="en-US" dirty="0" smtClean="0"/>
              <a:t>is unbiased</a:t>
            </a:r>
            <a:r>
              <a:rPr lang="en-US" dirty="0"/>
              <a:t>, consistent, normally </a:t>
            </a:r>
            <a:r>
              <a:rPr lang="en-US" dirty="0" smtClean="0"/>
              <a:t>distributed, and </a:t>
            </a:r>
            <a:r>
              <a:rPr lang="en-US" dirty="0"/>
              <a:t>efficient (“regularity conditions”)</a:t>
            </a:r>
          </a:p>
          <a:p>
            <a:pPr lvl="1"/>
            <a:r>
              <a:rPr lang="en-US" dirty="0"/>
              <a:t>“Efficient” means it produces the minimum </a:t>
            </a:r>
            <a:r>
              <a:rPr lang="en-US" dirty="0" smtClean="0"/>
              <a:t>MSE than </a:t>
            </a:r>
            <a:r>
              <a:rPr lang="en-US" dirty="0"/>
              <a:t>other methods including Method of Moments</a:t>
            </a:r>
          </a:p>
          <a:p>
            <a:endParaRPr lang="en-US" dirty="0" smtClean="0"/>
          </a:p>
          <a:p>
            <a:r>
              <a:rPr lang="en-US" dirty="0" smtClean="0"/>
              <a:t>More </a:t>
            </a:r>
            <a:r>
              <a:rPr lang="en-US" dirty="0"/>
              <a:t>useful in statistical inference.</a:t>
            </a:r>
          </a:p>
        </p:txBody>
      </p:sp>
    </p:spTree>
    <p:extLst>
      <p:ext uri="{BB962C8B-B14F-4D97-AF65-F5344CB8AC3E}">
        <p14:creationId xmlns:p14="http://schemas.microsoft.com/office/powerpoint/2010/main" val="158371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MLE can be highly biased for small samples.</a:t>
            </a:r>
          </a:p>
          <a:p>
            <a:endParaRPr lang="en-US" dirty="0" smtClean="0"/>
          </a:p>
          <a:p>
            <a:r>
              <a:rPr lang="en-US" dirty="0" smtClean="0"/>
              <a:t>Sometimes</a:t>
            </a:r>
            <a:r>
              <a:rPr lang="en-US" dirty="0"/>
              <a:t>, MLE has no closed-form solution.</a:t>
            </a:r>
          </a:p>
          <a:p>
            <a:endParaRPr lang="en-US" dirty="0" smtClean="0"/>
          </a:p>
          <a:p>
            <a:r>
              <a:rPr lang="en-US" dirty="0" smtClean="0"/>
              <a:t>MLE </a:t>
            </a:r>
            <a:r>
              <a:rPr lang="en-US" dirty="0"/>
              <a:t>can be sensitive to starting values, </a:t>
            </a:r>
            <a:r>
              <a:rPr lang="en-US" dirty="0" smtClean="0"/>
              <a:t>which might </a:t>
            </a:r>
            <a:r>
              <a:rPr lang="en-US" dirty="0"/>
              <a:t>not give a global optimum.</a:t>
            </a:r>
          </a:p>
          <a:p>
            <a:pPr lvl="1"/>
            <a:r>
              <a:rPr lang="en-US" dirty="0"/>
              <a:t>Common when 𝜃 is of high </a:t>
            </a:r>
            <a:r>
              <a:rPr lang="en-US" dirty="0" smtClean="0"/>
              <a:t>dimension.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13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maximize likelihood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1.Take </a:t>
            </a:r>
            <a:r>
              <a:rPr lang="en-US" dirty="0"/>
              <a:t>derivative and solve analytically (</a:t>
            </a:r>
            <a:r>
              <a:rPr lang="en-US" dirty="0" smtClean="0"/>
              <a:t>as aforementioned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dirty="0"/>
              <a:t>. Apply maximization techniques </a:t>
            </a:r>
            <a:r>
              <a:rPr lang="en-US" dirty="0" smtClean="0"/>
              <a:t>including Newton’s </a:t>
            </a:r>
            <a:r>
              <a:rPr lang="en-US" dirty="0"/>
              <a:t>method, quasi-Newton </a:t>
            </a:r>
            <a:r>
              <a:rPr lang="en-US" dirty="0" smtClean="0"/>
              <a:t>method (</a:t>
            </a:r>
            <a:r>
              <a:rPr lang="en-US" i="1" dirty="0" err="1" smtClean="0"/>
              <a:t>Broyden</a:t>
            </a:r>
            <a:r>
              <a:rPr lang="en-US" i="1" dirty="0" smtClean="0"/>
              <a:t> </a:t>
            </a:r>
            <a:r>
              <a:rPr lang="en-US" i="1" dirty="0"/>
              <a:t>1970</a:t>
            </a:r>
            <a:r>
              <a:rPr lang="en-US" dirty="0"/>
              <a:t>), direct search method (</a:t>
            </a:r>
            <a:r>
              <a:rPr lang="en-US" i="1" dirty="0" err="1" smtClean="0"/>
              <a:t>Nelder</a:t>
            </a:r>
            <a:r>
              <a:rPr lang="en-US" i="1" dirty="0"/>
              <a:t> </a:t>
            </a:r>
            <a:r>
              <a:rPr lang="en-US" i="1" dirty="0" smtClean="0"/>
              <a:t>and </a:t>
            </a:r>
            <a:r>
              <a:rPr lang="en-US" i="1" dirty="0"/>
              <a:t>Mead 1965</a:t>
            </a:r>
            <a:r>
              <a:rPr lang="en-US" dirty="0"/>
              <a:t>), etc.</a:t>
            </a:r>
          </a:p>
          <a:p>
            <a:pPr lvl="1"/>
            <a:r>
              <a:rPr lang="en-US" dirty="0"/>
              <a:t>These methods can be implemented by R </a:t>
            </a:r>
            <a:r>
              <a:rPr lang="en-US" dirty="0" smtClean="0"/>
              <a:t>function optimize</a:t>
            </a:r>
            <a:r>
              <a:rPr lang="en-US" dirty="0"/>
              <a:t>(), </a:t>
            </a:r>
            <a:r>
              <a:rPr lang="en-US" dirty="0" err="1"/>
              <a:t>optim</a:t>
            </a:r>
            <a:r>
              <a:rPr lang="en-US" dirty="0"/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209287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Method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371600"/>
            <a:ext cx="8001000" cy="4369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5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219200"/>
            <a:ext cx="7696200" cy="4546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77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Estimate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importance of point estimates lies in </a:t>
            </a:r>
            <a:r>
              <a:rPr lang="en-US" dirty="0" smtClean="0"/>
              <a:t>the fact </a:t>
            </a:r>
            <a:r>
              <a:rPr lang="en-US" dirty="0"/>
              <a:t>that many statistical formulas are </a:t>
            </a:r>
            <a:r>
              <a:rPr lang="en-US" dirty="0" smtClean="0"/>
              <a:t>based on </a:t>
            </a:r>
            <a:r>
              <a:rPr lang="en-US" dirty="0"/>
              <a:t>them, such as confidence interval </a:t>
            </a:r>
            <a:r>
              <a:rPr lang="en-US" dirty="0" smtClean="0"/>
              <a:t>and formulas </a:t>
            </a:r>
            <a:r>
              <a:rPr lang="en-US" dirty="0"/>
              <a:t>for hypothesis testing, etc</a:t>
            </a:r>
            <a:r>
              <a:rPr lang="en-US" dirty="0" smtClean="0"/>
              <a:t>..</a:t>
            </a:r>
            <a:endParaRPr lang="en-US" dirty="0"/>
          </a:p>
          <a:p>
            <a:r>
              <a:rPr lang="en-US" i="1" dirty="0"/>
              <a:t>A good estimate should</a:t>
            </a:r>
          </a:p>
          <a:p>
            <a:pPr lvl="1"/>
            <a:r>
              <a:rPr lang="en-US" i="1" dirty="0" smtClean="0"/>
              <a:t>Be </a:t>
            </a:r>
            <a:r>
              <a:rPr lang="en-US" i="1" dirty="0"/>
              <a:t>unbiased</a:t>
            </a:r>
          </a:p>
          <a:p>
            <a:pPr lvl="1"/>
            <a:r>
              <a:rPr lang="en-US" i="1" dirty="0" smtClean="0"/>
              <a:t>Have </a:t>
            </a:r>
            <a:r>
              <a:rPr lang="en-US" i="1" dirty="0"/>
              <a:t>small variance</a:t>
            </a:r>
          </a:p>
          <a:p>
            <a:pPr lvl="1"/>
            <a:r>
              <a:rPr lang="en-US" i="1" dirty="0" smtClean="0"/>
              <a:t>Be </a:t>
            </a:r>
            <a:r>
              <a:rPr lang="en-US" i="1" dirty="0"/>
              <a:t>efficient</a:t>
            </a:r>
          </a:p>
          <a:p>
            <a:pPr lvl="1"/>
            <a:r>
              <a:rPr lang="en-US" i="1" dirty="0" smtClean="0"/>
              <a:t>Be </a:t>
            </a:r>
            <a:r>
              <a:rPr lang="en-US" i="1" dirty="0"/>
              <a:t>consistent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11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001000" cy="762000"/>
          </a:xfrm>
        </p:spPr>
        <p:txBody>
          <a:bodyPr/>
          <a:lstStyle/>
          <a:p>
            <a:r>
              <a:rPr lang="en-US" sz="3200" dirty="0" smtClean="0"/>
              <a:t>Example: find MLE by Newton’s method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295400"/>
            <a:ext cx="7543800" cy="4466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53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cont’d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066800"/>
            <a:ext cx="7543800" cy="497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5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R function </a:t>
            </a:r>
            <a:r>
              <a:rPr lang="en-US" dirty="0" err="1" smtClean="0"/>
              <a:t>optim</a:t>
            </a:r>
            <a:r>
              <a:rPr lang="en-US" dirty="0" smtClean="0"/>
              <a:t>()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00200"/>
            <a:ext cx="7799070" cy="204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09800"/>
            <a:ext cx="7467600" cy="762000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86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Unbiasedness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An </a:t>
                </a:r>
                <a:r>
                  <a:rPr lang="en-US" b="1" dirty="0"/>
                  <a:t>estimator </a:t>
                </a:r>
                <a:r>
                  <a:rPr lang="en-US" dirty="0"/>
                  <a:t>is </a:t>
                </a:r>
                <a:r>
                  <a:rPr lang="en-US" b="1" dirty="0"/>
                  <a:t>unbiased </a:t>
                </a:r>
                <a:r>
                  <a:rPr lang="en-US" dirty="0"/>
                  <a:t>if its mean </a:t>
                </a:r>
                <a:r>
                  <a:rPr lang="en-US" dirty="0" smtClean="0"/>
                  <a:t>equals the </a:t>
                </a:r>
                <a:r>
                  <a:rPr lang="en-US" dirty="0"/>
                  <a:t>parameter.</a:t>
                </a:r>
              </a:p>
              <a:p>
                <a:r>
                  <a:rPr lang="en-US" dirty="0"/>
                  <a:t>It does not systematically overestimate </a:t>
                </a:r>
                <a:r>
                  <a:rPr lang="en-US" dirty="0" smtClean="0"/>
                  <a:t>or underestimate </a:t>
                </a:r>
                <a:r>
                  <a:rPr lang="en-US" dirty="0"/>
                  <a:t>the target parameter.</a:t>
                </a:r>
              </a:p>
              <a:p>
                <a:r>
                  <a:rPr lang="en-US" dirty="0"/>
                  <a:t>Sample mean</a:t>
                </a:r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US" dirty="0" smtClean="0"/>
                  <a:t>)/proportion(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dirty="0" smtClean="0"/>
                  <a:t>) </a:t>
                </a:r>
                <a:r>
                  <a:rPr lang="en-US" dirty="0"/>
                  <a:t>is an </a:t>
                </a:r>
                <a:r>
                  <a:rPr lang="en-US" dirty="0" smtClean="0"/>
                  <a:t>unbiased estimator </a:t>
                </a:r>
                <a:r>
                  <a:rPr lang="en-US" dirty="0"/>
                  <a:t>of population mean/proportion.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553" r="-2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4408311"/>
            <a:ext cx="2995725" cy="18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68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Variance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also prefer the sampling distribution </a:t>
            </a:r>
            <a:r>
              <a:rPr lang="en-US" dirty="0" smtClean="0"/>
              <a:t>of the </a:t>
            </a:r>
            <a:r>
              <a:rPr lang="en-US" dirty="0"/>
              <a:t>estimator has a </a:t>
            </a:r>
            <a:r>
              <a:rPr lang="en-US" b="1" dirty="0"/>
              <a:t>small spread </a:t>
            </a:r>
            <a:r>
              <a:rPr lang="en-US" dirty="0" smtClean="0"/>
              <a:t>or </a:t>
            </a:r>
            <a:r>
              <a:rPr lang="en-US" b="1" dirty="0" smtClean="0"/>
              <a:t>variability, </a:t>
            </a:r>
            <a:r>
              <a:rPr lang="en-US" dirty="0" smtClean="0"/>
              <a:t>i.e. small standard deviation.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971800"/>
            <a:ext cx="3198826" cy="227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20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An estimator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said to be efficient if </a:t>
                </a:r>
                <a:r>
                  <a:rPr lang="en-US" dirty="0" smtClean="0"/>
                  <a:t>its Mean </a:t>
                </a:r>
                <a:r>
                  <a:rPr lang="en-US" dirty="0"/>
                  <a:t>Square Error (MSE) is </a:t>
                </a:r>
                <a:r>
                  <a:rPr lang="en-US" dirty="0" smtClean="0"/>
                  <a:t>minimum among </a:t>
                </a:r>
                <a:r>
                  <a:rPr lang="en-US" dirty="0"/>
                  <a:t>all competitors</a:t>
                </a:r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t="-1195" r="-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227" y="2590801"/>
            <a:ext cx="6109573" cy="13203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911157"/>
            <a:ext cx="6705600" cy="219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29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efficiency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85151"/>
            <a:ext cx="7697274" cy="501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01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Consistency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066800"/>
            <a:ext cx="8620125" cy="501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24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adSuccess Template 1">
  <a:themeElements>
    <a:clrScheme name="UCR Standard">
      <a:dk1>
        <a:sysClr val="windowText" lastClr="000000"/>
      </a:dk1>
      <a:lt1>
        <a:sysClr val="window" lastClr="FFFFFF"/>
      </a:lt1>
      <a:dk2>
        <a:srgbClr val="0F5494"/>
      </a:dk2>
      <a:lt2>
        <a:srgbClr val="EEA420"/>
      </a:lt2>
      <a:accent1>
        <a:srgbClr val="6A5B49"/>
      </a:accent1>
      <a:accent2>
        <a:srgbClr val="C3531F"/>
      </a:accent2>
      <a:accent3>
        <a:srgbClr val="5C731B"/>
      </a:accent3>
      <a:accent4>
        <a:srgbClr val="3A345F"/>
      </a:accent4>
      <a:accent5>
        <a:srgbClr val="02264D"/>
      </a:accent5>
      <a:accent6>
        <a:srgbClr val="AC8119"/>
      </a:accent6>
      <a:hlink>
        <a:srgbClr val="FFF0C6"/>
      </a:hlink>
      <a:folHlink>
        <a:srgbClr val="FFF0C6"/>
      </a:folHlink>
    </a:clrScheme>
    <a:fontScheme name="UCRTemplate4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UCRTemplate4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CRTemplate4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GradSuccess Template 1.potm</Template>
  <TotalTime>3040</TotalTime>
  <Words>719</Words>
  <Application>Microsoft Office PowerPoint</Application>
  <PresentationFormat>On-screen Show (4:3)</PresentationFormat>
  <Paragraphs>123</Paragraphs>
  <Slides>43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ＭＳ Ｐゴシック</vt:lpstr>
      <vt:lpstr>Arial</vt:lpstr>
      <vt:lpstr>Calibri</vt:lpstr>
      <vt:lpstr>Cambria Math</vt:lpstr>
      <vt:lpstr>Wingdings</vt:lpstr>
      <vt:lpstr>GradSuccess Template 1</vt:lpstr>
      <vt:lpstr>Maximum Likelihood &amp; Method of Moments Estimation</vt:lpstr>
      <vt:lpstr>Introduction</vt:lpstr>
      <vt:lpstr>Notations</vt:lpstr>
      <vt:lpstr>Good Estimate</vt:lpstr>
      <vt:lpstr>Unbiasedness</vt:lpstr>
      <vt:lpstr>Small Variance</vt:lpstr>
      <vt:lpstr>Efficiency</vt:lpstr>
      <vt:lpstr>Example: efficiency</vt:lpstr>
      <vt:lpstr>Consistency</vt:lpstr>
      <vt:lpstr>Example: Consistency</vt:lpstr>
      <vt:lpstr>Point Estimation Methods</vt:lpstr>
      <vt:lpstr>1. The Method of Moments</vt:lpstr>
      <vt:lpstr>The Method of Moments</vt:lpstr>
      <vt:lpstr>How it works?</vt:lpstr>
      <vt:lpstr>Example: normal distribution</vt:lpstr>
      <vt:lpstr>Example: Bernoulli Distribution</vt:lpstr>
      <vt:lpstr>Example: Poisson distribution</vt:lpstr>
      <vt:lpstr>Note</vt:lpstr>
      <vt:lpstr>Advantages</vt:lpstr>
      <vt:lpstr>Disadvantages</vt:lpstr>
      <vt:lpstr>Example</vt:lpstr>
      <vt:lpstr>2. The Method of Maximum  Likelihood</vt:lpstr>
      <vt:lpstr>The Method of Maximum Likelihood</vt:lpstr>
      <vt:lpstr>What is likelihood?</vt:lpstr>
      <vt:lpstr>How to compute likelihood?</vt:lpstr>
      <vt:lpstr>Example (discrete case)</vt:lpstr>
      <vt:lpstr>Example (continuous case)</vt:lpstr>
      <vt:lpstr>Definition of MLE</vt:lpstr>
      <vt:lpstr>Procedure to find MLE</vt:lpstr>
      <vt:lpstr>Example: Poisson Distribution</vt:lpstr>
      <vt:lpstr>Example continued</vt:lpstr>
      <vt:lpstr>Example: Uniform Distribution</vt:lpstr>
      <vt:lpstr>Example continued</vt:lpstr>
      <vt:lpstr>More than one parameter</vt:lpstr>
      <vt:lpstr>Advantages</vt:lpstr>
      <vt:lpstr>Disadvantages</vt:lpstr>
      <vt:lpstr>How to maximize likelihood</vt:lpstr>
      <vt:lpstr>Newton’s Method</vt:lpstr>
      <vt:lpstr>Example</vt:lpstr>
      <vt:lpstr>Example: find MLE by Newton’s method</vt:lpstr>
      <vt:lpstr>Example cont’d</vt:lpstr>
      <vt:lpstr>Use R function optim()</vt:lpstr>
      <vt:lpstr>Thank you!</vt:lpstr>
    </vt:vector>
  </TitlesOfParts>
  <Company>UC Riverside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Hirning</dc:creator>
  <cp:lastModifiedBy>GradQuant</cp:lastModifiedBy>
  <cp:revision>37</cp:revision>
  <dcterms:created xsi:type="dcterms:W3CDTF">2007-10-22T22:28:49Z</dcterms:created>
  <dcterms:modified xsi:type="dcterms:W3CDTF">2015-05-19T16:01:37Z</dcterms:modified>
</cp:coreProperties>
</file>