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5" r:id="rId10"/>
    <p:sldId id="266" r:id="rId11"/>
    <p:sldId id="267" r:id="rId12"/>
    <p:sldId id="271" r:id="rId13"/>
    <p:sldId id="273" r:id="rId14"/>
    <p:sldId id="269" r:id="rId15"/>
    <p:sldId id="270" r:id="rId16"/>
    <p:sldId id="272" r:id="rId17"/>
    <p:sldId id="268" r:id="rId18"/>
    <p:sldId id="275" r:id="rId19"/>
    <p:sldId id="276" r:id="rId20"/>
    <p:sldId id="277" r:id="rId21"/>
    <p:sldId id="278" r:id="rId22"/>
    <p:sldId id="282" r:id="rId23"/>
    <p:sldId id="290" r:id="rId24"/>
    <p:sldId id="284" r:id="rId25"/>
    <p:sldId id="280" r:id="rId26"/>
    <p:sldId id="279" r:id="rId27"/>
    <p:sldId id="283" r:id="rId28"/>
    <p:sldId id="289" r:id="rId29"/>
    <p:sldId id="287" r:id="rId30"/>
    <p:sldId id="291" r:id="rId31"/>
    <p:sldId id="293" r:id="rId32"/>
    <p:sldId id="292" r:id="rId33"/>
    <p:sldId id="297" r:id="rId34"/>
    <p:sldId id="296" r:id="rId35"/>
    <p:sldId id="302" r:id="rId36"/>
    <p:sldId id="295" r:id="rId37"/>
    <p:sldId id="304" r:id="rId38"/>
    <p:sldId id="303" r:id="rId39"/>
    <p:sldId id="30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24"/>
    <p:restoredTop sz="94697"/>
  </p:normalViewPr>
  <p:slideViewPr>
    <p:cSldViewPr snapToGrid="0" snapToObjects="1">
      <p:cViewPr varScale="1">
        <p:scale>
          <a:sx n="52" d="100"/>
          <a:sy n="52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44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2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3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4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2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5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7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43F6F34-5F0D-C04D-B685-EF9EDDFAD61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8E876CE-0340-9546-8371-3D2179773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0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EA81-047D-4C46-8F2D-3F2C2E3A0F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892B3-AD13-754F-8B7C-D1045C501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Seth Margolis</a:t>
            </a:r>
          </a:p>
          <a:p>
            <a:r>
              <a:rPr lang="en-US" dirty="0" err="1"/>
              <a:t>GradQuant</a:t>
            </a:r>
            <a:r>
              <a:rPr lang="en-US" dirty="0"/>
              <a:t> </a:t>
            </a:r>
          </a:p>
          <a:p>
            <a:r>
              <a:rPr lang="en-US"/>
              <a:t>October 9,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75520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A0C2-D112-974D-87DD-345F3517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Random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3EB90-C2DA-7B4C-BACB-1D60D3B7E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variable whose values depend on the outcome of a random phenomenon</a:t>
            </a:r>
          </a:p>
          <a:p>
            <a:r>
              <a:rPr lang="en-US" dirty="0"/>
              <a:t>A function describes how outcomes in the sample space relate to values on the random variable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P(die &lt; 3) = 1/3</a:t>
            </a:r>
          </a:p>
          <a:p>
            <a:pPr lvl="1"/>
            <a:r>
              <a:rPr lang="en-US" dirty="0"/>
              <a:t>P(die &gt; 2) = 2/3</a:t>
            </a:r>
          </a:p>
          <a:p>
            <a:pPr lvl="1"/>
            <a:r>
              <a:rPr lang="en-US" dirty="0"/>
              <a:t>We can model this random variable by selecting a random number from 0 to 1 and if it is less than 1/3 assigning it “die &lt; 3” and if not, ”die &gt; 2”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2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DE8B-18A6-3B4E-9E85-539CA233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FAC5C-46B5-0242-BC02-741BA2105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6E8D-4BA1-D045-A444-A2DA7AD4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A995B-858D-C74C-A0ED-80A093DAE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probability of one event, let’s call it A, given the probability of another event, let’s call it B</a:t>
            </a:r>
          </a:p>
          <a:p>
            <a:r>
              <a:rPr lang="en-US" dirty="0"/>
              <a:t>Written as P(A|B) and read “the probability of A, given B”</a:t>
            </a:r>
          </a:p>
          <a:p>
            <a:pPr lvl="1"/>
            <a:r>
              <a:rPr lang="en-US" dirty="0"/>
              <a:t>“And” often written as horseshoe facing down</a:t>
            </a:r>
          </a:p>
          <a:p>
            <a:pPr lvl="1"/>
            <a:r>
              <a:rPr lang="en-US" dirty="0"/>
              <a:t>“Or” often written as horseshoe facing up</a:t>
            </a:r>
          </a:p>
          <a:p>
            <a:r>
              <a:rPr lang="en-US" dirty="0"/>
              <a:t>P(A | B) = P(A and B) / P(B)</a:t>
            </a:r>
          </a:p>
          <a:p>
            <a:r>
              <a:rPr lang="en-US" dirty="0"/>
              <a:t>P(Rainy | Cloudy) = P(Rainy and Cloudy) / P(Cloudy)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62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9E21-FC2A-DE4E-B586-815FCC60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7097-5874-5546-B66E-F2FAEB80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P(A | B) = P(B | A) x P(A) / P(B)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1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9EDF-950A-D943-BEF3-4BDB3CC0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Mutually Exclusive </a:t>
            </a:r>
            <a:r>
              <a:rPr lang="en-US" dirty="0" err="1"/>
              <a:t>EvEnts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597C-5FFD-864D-A8D1-7243B218D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Either event A or event B can occur, but both cannot co-occur</a:t>
            </a:r>
          </a:p>
          <a:p>
            <a:pPr lvl="1"/>
            <a:r>
              <a:rPr lang="en-US" dirty="0"/>
              <a:t>Rolling a 5 and a 4 cannot happen</a:t>
            </a:r>
          </a:p>
          <a:p>
            <a:r>
              <a:rPr lang="en-US" dirty="0"/>
              <a:t>The probabilities of all possible mutually exclusive events must sum to 1</a:t>
            </a:r>
          </a:p>
          <a:p>
            <a:r>
              <a:rPr lang="en-US" dirty="0"/>
              <a:t>P(A and B) = 0</a:t>
            </a:r>
          </a:p>
          <a:p>
            <a:r>
              <a:rPr lang="en-US" dirty="0"/>
              <a:t>P(A or B) = P(A) + P(B)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2489BA-7BB9-1B45-B719-52E2C39C8926}"/>
              </a:ext>
            </a:extLst>
          </p:cNvPr>
          <p:cNvSpPr/>
          <p:nvPr/>
        </p:nvSpPr>
        <p:spPr>
          <a:xfrm>
            <a:off x="5816600" y="3987427"/>
            <a:ext cx="2489200" cy="248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8835A2-56CA-A94C-A594-812FBA563AEC}"/>
              </a:ext>
            </a:extLst>
          </p:cNvPr>
          <p:cNvSpPr/>
          <p:nvPr/>
        </p:nvSpPr>
        <p:spPr>
          <a:xfrm>
            <a:off x="8716264" y="3987054"/>
            <a:ext cx="2489200" cy="248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88093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FFA1-590E-714B-9A34-B0E4425A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Mutually Exclusive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C9CC0-CC69-9049-B4FE-4FDBC6DE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Events </a:t>
            </a:r>
            <a:r>
              <a:rPr lang="en-US" i="1" dirty="0"/>
              <a:t>can </a:t>
            </a:r>
            <a:r>
              <a:rPr lang="en-US" dirty="0"/>
              <a:t>co-occur but don’t need to necessarily co-occur</a:t>
            </a:r>
          </a:p>
          <a:p>
            <a:pPr lvl="1"/>
            <a:r>
              <a:rPr lang="en-US" dirty="0"/>
              <a:t>Cloudy and rainy</a:t>
            </a:r>
          </a:p>
          <a:p>
            <a:r>
              <a:rPr lang="en-US" dirty="0"/>
              <a:t>P(A or B) = P(A) + P(B) – P(A and B)</a:t>
            </a:r>
          </a:p>
          <a:p>
            <a:r>
              <a:rPr lang="en-US" dirty="0"/>
              <a:t>P(A and B) = P(A) + P(B) – P(A or B)</a:t>
            </a:r>
          </a:p>
          <a:p>
            <a:r>
              <a:rPr lang="en-US" dirty="0"/>
              <a:t>P(A and B) = P(A | B) x P(B) = P(B | A) x P(A)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891379-5A43-AA41-9776-C694E41F1BB6}"/>
              </a:ext>
            </a:extLst>
          </p:cNvPr>
          <p:cNvSpPr/>
          <p:nvPr/>
        </p:nvSpPr>
        <p:spPr>
          <a:xfrm>
            <a:off x="6832600" y="3987427"/>
            <a:ext cx="2489200" cy="248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E867AC-EF47-C946-AAD1-7545A89ACA94}"/>
              </a:ext>
            </a:extLst>
          </p:cNvPr>
          <p:cNvSpPr/>
          <p:nvPr/>
        </p:nvSpPr>
        <p:spPr>
          <a:xfrm>
            <a:off x="8904732" y="3987427"/>
            <a:ext cx="2489200" cy="248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802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6C4B-2D7D-5F41-B7A3-8823C7ED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0F96-69EB-7443-B0B4-2BD599BE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probability of something </a:t>
            </a:r>
            <a:r>
              <a:rPr lang="en-US" i="1" dirty="0"/>
              <a:t>not</a:t>
            </a:r>
            <a:r>
              <a:rPr lang="en-US" dirty="0"/>
              <a:t> </a:t>
            </a:r>
            <a:r>
              <a:rPr lang="en-US" dirty="0" err="1"/>
              <a:t>occuring</a:t>
            </a:r>
            <a:endParaRPr lang="en-US" dirty="0"/>
          </a:p>
          <a:p>
            <a:r>
              <a:rPr lang="en-US" dirty="0"/>
              <a:t>P(not A) = 1 – P(A)</a:t>
            </a:r>
          </a:p>
          <a:p>
            <a:r>
              <a:rPr lang="en-US" dirty="0"/>
              <a:t>Also written as P(~A) and P(⌝A)</a:t>
            </a:r>
          </a:p>
        </p:txBody>
      </p:sp>
    </p:spTree>
    <p:extLst>
      <p:ext uri="{BB962C8B-B14F-4D97-AF65-F5344CB8AC3E}">
        <p14:creationId xmlns:p14="http://schemas.microsoft.com/office/powerpoint/2010/main" val="312865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74B8-8577-3C4A-8BCC-3FFC1AB5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9B04-81AD-CF41-BC93-67E977FEE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events A and B are independent, then:</a:t>
            </a:r>
          </a:p>
          <a:p>
            <a:pPr lvl="1"/>
            <a:r>
              <a:rPr lang="en-US" dirty="0"/>
              <a:t>Whether A occurs or not, the probability of B is unchanged</a:t>
            </a:r>
          </a:p>
          <a:p>
            <a:pPr lvl="2"/>
            <a:r>
              <a:rPr lang="en-US" dirty="0"/>
              <a:t>P(B|A) = P(B|~A)</a:t>
            </a:r>
          </a:p>
          <a:p>
            <a:pPr lvl="1"/>
            <a:r>
              <a:rPr lang="en-US" dirty="0"/>
              <a:t>Vice-versa</a:t>
            </a:r>
          </a:p>
          <a:p>
            <a:pPr lvl="1"/>
            <a:r>
              <a:rPr lang="en-US" dirty="0"/>
              <a:t>P(A and B) = P(A) x P(B)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6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9C9A-E5AC-9A4B-928E-C426C46A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 of Large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7D288-BFBB-844A-AD0D-3197E29CB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P(A) = X, if an experiment is repeated many times, the proportion of experiments where A occurs will be very close to X</a:t>
            </a:r>
          </a:p>
          <a:p>
            <a:r>
              <a:rPr lang="en-US" dirty="0"/>
              <a:t>With more trials of the experiment, we generally come closer to X</a:t>
            </a:r>
          </a:p>
        </p:txBody>
      </p:sp>
    </p:spTree>
    <p:extLst>
      <p:ext uri="{BB962C8B-B14F-4D97-AF65-F5344CB8AC3E}">
        <p14:creationId xmlns:p14="http://schemas.microsoft.com/office/powerpoint/2010/main" val="293185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59A0-C27E-B240-A54C-87AC2C5D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A521D-0760-4C41-AD79-CE614E51F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8B72-1DBD-7F4D-908F-2DC84FED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Probability?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B9998-53B7-8E44-A8EF-E28B638BF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EB84-1CF4-2747-96B7-2AB71548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Probability Distribution?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91CF8-7817-C64C-AB95-2A88713A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mathematical function that provides the probabilities of occurrence of different possible events in an experiment.</a:t>
            </a:r>
          </a:p>
          <a:p>
            <a:r>
              <a:rPr lang="en-US" dirty="0"/>
              <a:t>If the random variable X is used to denote the outcome of a coin toss, the probability distribution of X would take the value 0.5 for X = heads, and 0.5 for X = tails</a:t>
            </a:r>
          </a:p>
        </p:txBody>
      </p:sp>
    </p:spTree>
    <p:extLst>
      <p:ext uri="{BB962C8B-B14F-4D97-AF65-F5344CB8AC3E}">
        <p14:creationId xmlns:p14="http://schemas.microsoft.com/office/powerpoint/2010/main" val="57930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FFAD-4450-414C-9FA4-C58E475E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Probability Distributions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26332-95B6-2145-B27E-01FBD9D95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I’ve heard of; there are many others</a:t>
            </a:r>
          </a:p>
        </p:txBody>
      </p:sp>
    </p:spTree>
    <p:extLst>
      <p:ext uri="{BB962C8B-B14F-4D97-AF65-F5344CB8AC3E}">
        <p14:creationId xmlns:p14="http://schemas.microsoft.com/office/powerpoint/2010/main" val="3566646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AF07-D8DC-7744-822B-60D468C3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Uniform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754B-FF22-9641-B5BC-5FBABA7E2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finite number of values are equally likely to be observed; every one of n values has equal probability 1/n</a:t>
            </a:r>
          </a:p>
          <a:p>
            <a:r>
              <a:rPr lang="en-US" dirty="0"/>
              <a:t>A known, finite number of outcomes equally likely to happen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CE5A8-8DA7-0B42-AA17-D50547A3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27" y="4189035"/>
            <a:ext cx="3455945" cy="2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EAF3-F821-3E4B-BFB0-65518B6B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D8F0-AA3A-0F47-8443-72702F3A2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probability of a given number of events occurring in a fixed interval of time or space if these events occur with a known constant rate and independently of the time since the last event</a:t>
            </a:r>
          </a:p>
          <a:p>
            <a:r>
              <a:rPr lang="en-US" dirty="0"/>
              <a:t>The Poisson distribution can also be used for the number of events in other specified intervals such as distance, area or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47E7C-C685-6346-A8B7-445C7C357E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136" y="4189035"/>
            <a:ext cx="3332377" cy="26659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BFF00B-62AC-BF46-AFED-0BCADE8A16B4}"/>
              </a:ext>
            </a:extLst>
          </p:cNvPr>
          <p:cNvSpPr/>
          <p:nvPr/>
        </p:nvSpPr>
        <p:spPr>
          <a:xfrm>
            <a:off x="5865831" y="47473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horizontal axis is the index k, the number of occurrences. 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λ 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 the expected number of occurrences, which need not be an integer. The vertical axis is the probability of k occurrences given 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λ.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function is defined only at integer values of k. The connecting lines are only guides for the eye.</a:t>
            </a:r>
          </a:p>
        </p:txBody>
      </p:sp>
    </p:spTree>
    <p:extLst>
      <p:ext uri="{BB962C8B-B14F-4D97-AF65-F5344CB8AC3E}">
        <p14:creationId xmlns:p14="http://schemas.microsoft.com/office/powerpoint/2010/main" val="74697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752E-DEB5-0B48-AA68-5C841526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binomial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4FECF-B4FD-1A49-81C3-4686A942A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probability distribution of the number of successes in a sequence of n independent yes/no experiments with potentially varying success probabilities</a:t>
            </a:r>
          </a:p>
        </p:txBody>
      </p:sp>
    </p:spTree>
    <p:extLst>
      <p:ext uri="{BB962C8B-B14F-4D97-AF65-F5344CB8AC3E}">
        <p14:creationId xmlns:p14="http://schemas.microsoft.com/office/powerpoint/2010/main" val="168508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FDB7-10AB-5748-A493-75DF12AD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Binomial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D3C60-5E56-6849-A213-8A289E64A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82" y="2872727"/>
            <a:ext cx="7729728" cy="3101983"/>
          </a:xfrm>
        </p:spPr>
        <p:txBody>
          <a:bodyPr/>
          <a:lstStyle/>
          <a:p>
            <a:r>
              <a:rPr lang="en-US" dirty="0"/>
              <a:t>The ordinary binomial distribution is a special case of the Poisson binomial distribution, when all success probabilities are the same</a:t>
            </a:r>
          </a:p>
          <a:p>
            <a:r>
              <a:rPr lang="en-US" dirty="0"/>
              <a:t>The discrete probability distribution of the number of successes in a sequence of n independent experiments, each asking a yes–no question, and each with its own </a:t>
            </a:r>
            <a:r>
              <a:rPr lang="en-US" dirty="0" err="1"/>
              <a:t>boolean</a:t>
            </a:r>
            <a:r>
              <a:rPr lang="en-US" dirty="0"/>
              <a:t>-valued outcome</a:t>
            </a:r>
          </a:p>
          <a:p>
            <a:r>
              <a:rPr lang="en-US" dirty="0"/>
              <a:t>A single success/failure experiment is also called a Bernoulli trial or Bernoulli experiment and a sequence of outcomes is called a Bernoulli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2BB82-21B9-7D42-9100-21819FFBA8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6017" y="3064476"/>
            <a:ext cx="3309693" cy="22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53AE-F35E-EE4A-B99B-D25E1B95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655E-9BF1-F548-B0F7-D564F6759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probability distribution of any single experiment that asks a yes–no question; the question results in a </a:t>
            </a:r>
            <a:r>
              <a:rPr lang="en-US" dirty="0" err="1"/>
              <a:t>boolean</a:t>
            </a:r>
            <a:r>
              <a:rPr lang="en-US" dirty="0"/>
              <a:t>-valued outcome, a single bit whose value is success/yes/true/one with probability p and failure/no/false/zero with probability q</a:t>
            </a:r>
          </a:p>
          <a:p>
            <a:r>
              <a:rPr lang="en-US" dirty="0"/>
              <a:t>The Bernoulli distribution is a special case of the binomial distribution where a single trial is conducted (so n would be 1 for such a binomial distribution)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DA5F4-30D9-0D40-B74E-92DC0488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533" y="4642409"/>
            <a:ext cx="3333922" cy="19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34D8-5F65-C441-90F5-15BF410E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Hypergeometric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AD545-E295-D241-99B9-925BF2A7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/>
          <a:lstStyle/>
          <a:p>
            <a:r>
              <a:rPr lang="en-US" dirty="0"/>
              <a:t>A discrete probability distribution that describes the probability of k successes (random draws for which the object drawn has a specified feature) in n draws, without replacement, from a finite population of size N that contains exactly K objects with that feature, wherein each draw is either a success or a failure</a:t>
            </a:r>
          </a:p>
          <a:p>
            <a:r>
              <a:rPr lang="en-US" dirty="0"/>
              <a:t>In contrast, the binomial distribution describes the probability of k successes in n draws with replacement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B77A7A-9562-8D4B-BA7C-EAB5D4EC56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1444" y="4344296"/>
            <a:ext cx="2579302" cy="22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9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E071-B84B-A04E-B989-9A9EA3F3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binomial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12464-3243-3E4D-BD19-CFD84E977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 discrete probability distribution of the number of successes in a sequence of independent and identically distributed Bernoulli trials before a specified (non-random) number of failures (denoted r) occurs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F534A-B569-1144-ACBD-1BE5178D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141" y="3968181"/>
            <a:ext cx="4163025" cy="24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68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065B-F3FE-D345-9047-B87CBD90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C5051-890E-1040-9B74-9C1D1F917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probability distribution of the number X of Bernoulli trials needed to get one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A8A39-A543-D242-908A-A7F3B8D31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79"/>
          <a:stretch/>
        </p:blipFill>
        <p:spPr>
          <a:xfrm>
            <a:off x="5474454" y="3301626"/>
            <a:ext cx="3948602" cy="33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FBE1-2401-D042-A9A1-369CB931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5ADCB-4FDA-8947-B798-410CF994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 number between 0 and 1 (inclusive)</a:t>
            </a:r>
          </a:p>
          <a:p>
            <a:r>
              <a:rPr lang="en-US" dirty="0"/>
              <a:t>Indicates the likelihood that an event will occur</a:t>
            </a:r>
          </a:p>
          <a:p>
            <a:r>
              <a:rPr lang="en-US" dirty="0"/>
              <a:t>Higher probability -&gt; event is more likely to occur</a:t>
            </a:r>
          </a:p>
          <a:p>
            <a:pPr lvl="1"/>
            <a:r>
              <a:rPr lang="en-US" dirty="0"/>
              <a:t>An event with P=.8 is more likely to occur than an event with P=.3</a:t>
            </a:r>
          </a:p>
          <a:p>
            <a:r>
              <a:rPr lang="en-US" dirty="0"/>
              <a:t>P = 0 -&gt; event will never occur</a:t>
            </a:r>
          </a:p>
          <a:p>
            <a:r>
              <a:rPr lang="en-US" dirty="0"/>
              <a:t>P = 1 -&gt; event will always occur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28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AFFAD-4450-414C-9FA4-C58E475E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Probability Distributions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26332-95B6-2145-B27E-01FBD9D95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I’ve heard of; there are many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28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E3FC-9B2D-0D4E-868F-DF9EFD7A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2F413-FE79-134A-B12C-EDBC86A6C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family of symmetric probability distributions such that for each member of the family, all intervals of the same length on the distribution's support are equally probable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A6836-E20A-344E-9BE6-20E88DE8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78" y="3628024"/>
            <a:ext cx="3646959" cy="25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8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554E-5791-574E-9336-3C68EE75E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5605-0A9C-A845-8BAF-70EEB1F9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family of continuous probability distributions defined on the interval [0, 1] parametrized by two positive shape parameters, denoted by </a:t>
            </a:r>
            <a:r>
              <a:rPr lang="el-GR" dirty="0"/>
              <a:t>α </a:t>
            </a:r>
            <a:r>
              <a:rPr lang="en-US" dirty="0"/>
              <a:t>and </a:t>
            </a:r>
            <a:r>
              <a:rPr lang="el-GR" dirty="0"/>
              <a:t>β, </a:t>
            </a:r>
            <a:r>
              <a:rPr lang="en-US" dirty="0"/>
              <a:t>that appear as exponents of the random variable and control the shape of the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27EAB-B80C-2C4A-B2B0-9909E5212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785" y="3632887"/>
            <a:ext cx="3660688" cy="29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0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A43D-6C5C-7447-ADDD-E90AD581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FB9DE-5EAD-EA43-A3DB-40991F4B6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two-parameter family of continuous probability distributions</a:t>
            </a:r>
          </a:p>
          <a:p>
            <a:r>
              <a:rPr lang="en-US" dirty="0"/>
              <a:t>The exponential distribution and chi-squared distribution are special cases of the gamma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E6F19-713A-914E-A918-FD6E6C10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136" y="3584833"/>
            <a:ext cx="41275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52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933A-8ADE-234C-9C68-57C1CBE7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4169-5C73-C448-AEDC-0FADFBA4E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probability distribution of the time between events in a Poisson point process, i.e., a process in which events occur continuously and independently at a constant average rate</a:t>
            </a:r>
          </a:p>
          <a:p>
            <a:r>
              <a:rPr lang="en-US" dirty="0"/>
              <a:t>It is a particular case of the gamma distribution</a:t>
            </a:r>
          </a:p>
          <a:p>
            <a:r>
              <a:rPr lang="en-US" dirty="0"/>
              <a:t>It is the continuous analogue of the geometric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73D09-A342-A842-A4A0-80F999FC43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8946" y="3286898"/>
            <a:ext cx="3873054" cy="33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21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96FCB-7BDF-A544-AA7D-153F8566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C189C-0ED1-D845-813E-49329944A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normal distribution is useful because of the central limit theorem</a:t>
            </a:r>
          </a:p>
          <a:p>
            <a:r>
              <a:rPr lang="en-US" dirty="0"/>
              <a:t>In its most general form, under some conditions, averages of samples of observations of random variables independently drawn from the same distribution converge in distribution to the normal</a:t>
            </a:r>
          </a:p>
          <a:p>
            <a:r>
              <a:rPr lang="en-US" dirty="0"/>
              <a:t>Physical quantities that are expected to be the sum of many independent processes often have distributions that are nearly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0E4D0-32C4-074C-8A15-23238CD8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87" y="4497858"/>
            <a:ext cx="3697917" cy="23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3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C27F-941B-DC42-AF0D-B26A6004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Chi-squared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B88C3-CF6C-A941-8044-0021B4C43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distribution of a sum of the squares of k independent standard normal random variables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4D898-ED10-E745-A039-5BC101EE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806" y="3522362"/>
            <a:ext cx="4641507" cy="30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2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5954-61C0-8540-9F0B-D6698513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Student’s t-distribution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C119A-17D8-104C-B723-790B3E518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Arises when estimating the mean of a normally distributed population in situations where the sample size is small and the population standard deviation is unknown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7EFF3-F88E-0F4F-8A51-B1C45CDF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499" y="3358292"/>
            <a:ext cx="4127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4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FF9A4-5CB2-3D4A-A6E7-77C26A6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50090-3F65-4A4A-A3D4-68A0B0CA7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 continuous probability distribution that arises frequently as the null distribution of a test statistic, most notably in the analysis of variance (ANOVA), e.g., F-test.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7B19E-2372-0442-8FDC-1C74E5858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364" y="3560119"/>
            <a:ext cx="41275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09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6377-3196-4546-82CB-7E1E8E95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Cauchy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FAF94-2A92-3749-8357-3073E3697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distribution of the ratio of two independent normally distributed random variables with mean zero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5264E-7349-1344-98D7-B30653F9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810" y="3399082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580E-7F1E-8340-A570-CE7103D0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851B-80DA-7542-8043-0F6475755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219956"/>
          </a:xfrm>
        </p:spPr>
        <p:txBody>
          <a:bodyPr/>
          <a:lstStyle/>
          <a:p>
            <a:r>
              <a:rPr lang="en-US" dirty="0"/>
              <a:t>Experiment</a:t>
            </a:r>
          </a:p>
          <a:p>
            <a:pPr lvl="1"/>
            <a:r>
              <a:rPr lang="en-US" dirty="0"/>
              <a:t>Repeatable procedure that yields an event</a:t>
            </a:r>
          </a:p>
          <a:p>
            <a:pPr lvl="1"/>
            <a:r>
              <a:rPr lang="en-US" dirty="0"/>
              <a:t>Rolling a die</a:t>
            </a:r>
          </a:p>
          <a:p>
            <a:r>
              <a:rPr lang="en-US" dirty="0"/>
              <a:t>Event</a:t>
            </a:r>
          </a:p>
          <a:p>
            <a:pPr lvl="1"/>
            <a:r>
              <a:rPr lang="en-US" dirty="0"/>
              <a:t>The outcome of an experiment</a:t>
            </a:r>
          </a:p>
          <a:p>
            <a:pPr lvl="1"/>
            <a:r>
              <a:rPr lang="en-US" dirty="0"/>
              <a:t>4</a:t>
            </a:r>
          </a:p>
          <a:p>
            <a:pPr lvl="1"/>
            <a:r>
              <a:rPr lang="en-US" dirty="0"/>
              <a:t>P(A) = .3 -&gt; probability of event A is .3</a:t>
            </a:r>
          </a:p>
          <a:p>
            <a:r>
              <a:rPr lang="en-US" dirty="0"/>
              <a:t>Sample Space</a:t>
            </a:r>
          </a:p>
          <a:p>
            <a:pPr lvl="1"/>
            <a:r>
              <a:rPr lang="en-US" dirty="0"/>
              <a:t>Set of possible outcomes</a:t>
            </a:r>
          </a:p>
          <a:p>
            <a:pPr lvl="1"/>
            <a:r>
              <a:rPr lang="en-US" dirty="0"/>
              <a:t>1,  2, 3, 4, 5, 6</a:t>
            </a:r>
          </a:p>
        </p:txBody>
      </p:sp>
    </p:spTree>
    <p:extLst>
      <p:ext uri="{BB962C8B-B14F-4D97-AF65-F5344CB8AC3E}">
        <p14:creationId xmlns:p14="http://schemas.microsoft.com/office/powerpoint/2010/main" val="253069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0640-707F-604B-91D9-2C5942E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Interpretations of “Probability”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8555F-F852-9945-A458-D25D8532E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F824B-E186-F644-B61C-2D02C8DB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Physical, Objective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8084-2A7A-EC4A-86FD-86F32AC68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= .5 -&gt; If we repeat an experiment many times, the proportion of all events that are the one we are interested in will converge to .5</a:t>
            </a:r>
          </a:p>
          <a:p>
            <a:r>
              <a:rPr lang="en-US" dirty="0"/>
              <a:t>If you take this approach, you are called a </a:t>
            </a:r>
            <a:r>
              <a:rPr lang="en-US" b="1" i="1" dirty="0"/>
              <a:t>frequentist</a:t>
            </a:r>
          </a:p>
        </p:txBody>
      </p:sp>
    </p:spTree>
    <p:extLst>
      <p:ext uri="{BB962C8B-B14F-4D97-AF65-F5344CB8AC3E}">
        <p14:creationId xmlns:p14="http://schemas.microsoft.com/office/powerpoint/2010/main" val="26847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F824B-E186-F644-B61C-2D02C8DB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Evidential / Subjective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68084-2A7A-EC4A-86FD-86F32AC68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= .5 -&gt; Given the evidence one has, they should believe there is a 50% chance the event of interest occurs</a:t>
            </a:r>
          </a:p>
          <a:p>
            <a:r>
              <a:rPr lang="en-US" dirty="0"/>
              <a:t>If you take this approach, you are called a </a:t>
            </a:r>
            <a:r>
              <a:rPr lang="en-US" b="1" i="1" dirty="0" err="1"/>
              <a:t>bayesian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9784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1FEC-9556-EF4A-9E7B-84E11934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9B608-9434-0F43-A412-56EFDE626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1460-17C1-0E44-9A52-EBE8B8C3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Randomness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AC106-72F5-1743-BE98-AE281CD3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 pattern or predictability in events</a:t>
            </a:r>
          </a:p>
          <a:p>
            <a:pPr lvl="1"/>
            <a:r>
              <a:rPr lang="en-US" dirty="0"/>
              <a:t>Life</a:t>
            </a:r>
          </a:p>
          <a:p>
            <a:r>
              <a:rPr lang="en-US" dirty="0"/>
              <a:t>A random sequence of events does not follow an intelligible pattern</a:t>
            </a:r>
          </a:p>
          <a:p>
            <a:pPr lvl="1"/>
            <a:r>
              <a:rPr lang="en-US" dirty="0"/>
              <a:t>Digits of pi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810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{CAC15C47-789C-EB48-850F-496C393BFB91}tf10001120</Template>
  <TotalTime>177</TotalTime>
  <Words>906</Words>
  <Application>Microsoft Macintosh PowerPoint</Application>
  <PresentationFormat>Widescreen</PresentationFormat>
  <Paragraphs>137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Corbel</vt:lpstr>
      <vt:lpstr>Gill Sans MT</vt:lpstr>
      <vt:lpstr>Parcel</vt:lpstr>
      <vt:lpstr>Probability</vt:lpstr>
      <vt:lpstr>What is Probability?</vt:lpstr>
      <vt:lpstr>DEfinition</vt:lpstr>
      <vt:lpstr>Important Terms</vt:lpstr>
      <vt:lpstr>Interpretations of “Probability”</vt:lpstr>
      <vt:lpstr>Physical, Objective Probability</vt:lpstr>
      <vt:lpstr>Evidential / Subjective Probability</vt:lpstr>
      <vt:lpstr>Randomness</vt:lpstr>
      <vt:lpstr>What is Randomness</vt:lpstr>
      <vt:lpstr>A Random Variable</vt:lpstr>
      <vt:lpstr>Probability Theory</vt:lpstr>
      <vt:lpstr>Conditional Probability</vt:lpstr>
      <vt:lpstr>Bayes rule</vt:lpstr>
      <vt:lpstr>Mutually Exclusive EvEnts</vt:lpstr>
      <vt:lpstr>Not Mutually Exclusive Events</vt:lpstr>
      <vt:lpstr>Not</vt:lpstr>
      <vt:lpstr>Independent Events</vt:lpstr>
      <vt:lpstr>Law of Large Numbers</vt:lpstr>
      <vt:lpstr>Probability Distributions</vt:lpstr>
      <vt:lpstr>What is A Probability Distribution?</vt:lpstr>
      <vt:lpstr>Discrete Probability Distributions</vt:lpstr>
      <vt:lpstr>Discrete Uniform Distribution</vt:lpstr>
      <vt:lpstr>Poisson distribution</vt:lpstr>
      <vt:lpstr>Poisson binomial distribution</vt:lpstr>
      <vt:lpstr>Binomial Distribution</vt:lpstr>
      <vt:lpstr>Bernoulli Distribution</vt:lpstr>
      <vt:lpstr>Hypergeometric distribution</vt:lpstr>
      <vt:lpstr>Negative binomial distribution</vt:lpstr>
      <vt:lpstr>Geometric Distribution</vt:lpstr>
      <vt:lpstr>Continuous Probability Distributions</vt:lpstr>
      <vt:lpstr>Uniform distribution</vt:lpstr>
      <vt:lpstr>Beta distribution</vt:lpstr>
      <vt:lpstr>Gamma distribution</vt:lpstr>
      <vt:lpstr>Exponential Distribution</vt:lpstr>
      <vt:lpstr>Normal distribution</vt:lpstr>
      <vt:lpstr>Chi-squared distribution</vt:lpstr>
      <vt:lpstr>Student’s t-distribution</vt:lpstr>
      <vt:lpstr>F-distribution</vt:lpstr>
      <vt:lpstr>Cauchy distribution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</dc:title>
  <dc:creator>Microsoft Office User</dc:creator>
  <cp:lastModifiedBy>Microsoft Office User</cp:lastModifiedBy>
  <cp:revision>26</cp:revision>
  <dcterms:created xsi:type="dcterms:W3CDTF">2019-09-30T20:15:08Z</dcterms:created>
  <dcterms:modified xsi:type="dcterms:W3CDTF">2019-09-30T23:31:42Z</dcterms:modified>
</cp:coreProperties>
</file>