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6" r:id="rId4"/>
    <p:sldId id="277" r:id="rId5"/>
    <p:sldId id="278" r:id="rId6"/>
    <p:sldId id="267" r:id="rId7"/>
    <p:sldId id="258" r:id="rId8"/>
    <p:sldId id="283" r:id="rId9"/>
    <p:sldId id="270" r:id="rId10"/>
    <p:sldId id="279" r:id="rId11"/>
    <p:sldId id="285" r:id="rId12"/>
    <p:sldId id="284" r:id="rId13"/>
    <p:sldId id="280" r:id="rId14"/>
    <p:sldId id="281" r:id="rId15"/>
    <p:sldId id="282" r:id="rId16"/>
    <p:sldId id="259" r:id="rId17"/>
    <p:sldId id="260" r:id="rId18"/>
    <p:sldId id="273" r:id="rId19"/>
    <p:sldId id="262" r:id="rId20"/>
    <p:sldId id="265" r:id="rId21"/>
    <p:sldId id="2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6"/>
    <p:restoredTop sz="94646"/>
  </p:normalViewPr>
  <p:slideViewPr>
    <p:cSldViewPr snapToGrid="0" snapToObjects="1">
      <p:cViewPr varScale="1">
        <p:scale>
          <a:sx n="115" d="100"/>
          <a:sy n="115" d="100"/>
        </p:scale>
        <p:origin x="2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3/30/20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3000"/>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3/30/20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igitalstorytelling.coe.uh.edu/page.cfm?id=27&amp;cid=27&amp;sublinkid=3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ep.works/index.php/about" TargetMode="External"/><Relationship Id="rId2" Type="http://schemas.openxmlformats.org/officeDocument/2006/relationships/hyperlink" Target="https://lumen5.com/features/" TargetMode="External"/><Relationship Id="rId1" Type="http://schemas.openxmlformats.org/officeDocument/2006/relationships/slideLayout" Target="../slideLayouts/slideLayout2.xml"/><Relationship Id="rId4" Type="http://schemas.openxmlformats.org/officeDocument/2006/relationships/hyperlink" Target="https://historypin.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winery.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vectors.usc.edu/archive/index.php" TargetMode="External"/><Relationship Id="rId2" Type="http://schemas.openxmlformats.org/officeDocument/2006/relationships/hyperlink" Target="https://scalar.me/anvc/scala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naanthology.com/anvc/dna/index" TargetMode="External"/><Relationship Id="rId2" Type="http://schemas.openxmlformats.org/officeDocument/2006/relationships/hyperlink" Target="http://newmapsoldlagos.com/" TargetMode="External"/><Relationship Id="rId1" Type="http://schemas.openxmlformats.org/officeDocument/2006/relationships/slideLayout" Target="../slideLayouts/slideLayout2.xml"/><Relationship Id="rId4" Type="http://schemas.openxmlformats.org/officeDocument/2006/relationships/hyperlink" Target="http://vectors.usc.edu/projects/index.php?project=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earch.creativecommons.org/" TargetMode="External"/><Relationship Id="rId2" Type="http://schemas.openxmlformats.org/officeDocument/2006/relationships/hyperlink" Target="https://unsplash.com/" TargetMode="External"/><Relationship Id="rId1" Type="http://schemas.openxmlformats.org/officeDocument/2006/relationships/slideLayout" Target="../slideLayouts/slideLayout2.xml"/><Relationship Id="rId6" Type="http://schemas.openxmlformats.org/officeDocument/2006/relationships/hyperlink" Target="https://www.canva.com/" TargetMode="External"/><Relationship Id="rId5" Type="http://schemas.openxmlformats.org/officeDocument/2006/relationships/hyperlink" Target="https://images.google.com/" TargetMode="External"/><Relationship Id="rId4" Type="http://schemas.openxmlformats.org/officeDocument/2006/relationships/hyperlink" Target="https://www.flickr.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mlajournals.org/loi/pro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6947-3DFB-A641-AFB3-1B5FA045CAE4}"/>
              </a:ext>
            </a:extLst>
          </p:cNvPr>
          <p:cNvSpPr>
            <a:spLocks noGrp="1"/>
          </p:cNvSpPr>
          <p:nvPr>
            <p:ph type="ctrTitle"/>
          </p:nvPr>
        </p:nvSpPr>
        <p:spPr/>
        <p:txBody>
          <a:bodyPr>
            <a:normAutofit/>
          </a:bodyPr>
          <a:lstStyle/>
          <a:p>
            <a:pPr algn="ctr"/>
            <a:r>
              <a:rPr lang="en-US" sz="5400" dirty="0">
                <a:solidFill>
                  <a:schemeClr val="accent5">
                    <a:lumMod val="75000"/>
                  </a:schemeClr>
                </a:solidFill>
                <a:latin typeface="Britannic Bold" panose="020B0903060703020204" pitchFamily="34" charset="77"/>
              </a:rPr>
              <a:t>Digital storytelling</a:t>
            </a:r>
            <a:br>
              <a:rPr lang="en-US" sz="5400" dirty="0">
                <a:solidFill>
                  <a:schemeClr val="accent5">
                    <a:lumMod val="75000"/>
                  </a:schemeClr>
                </a:solidFill>
                <a:latin typeface="Britannic Bold" panose="020B0903060703020204" pitchFamily="34" charset="77"/>
              </a:rPr>
            </a:br>
            <a:r>
              <a:rPr lang="en-US" sz="3200" dirty="0">
                <a:solidFill>
                  <a:schemeClr val="accent5">
                    <a:lumMod val="75000"/>
                  </a:schemeClr>
                </a:solidFill>
                <a:latin typeface="Britannic Bold" panose="020B0903060703020204" pitchFamily="34" charset="77"/>
              </a:rPr>
              <a:t>and </a:t>
            </a:r>
            <a:br>
              <a:rPr lang="en-US" sz="3200" dirty="0">
                <a:solidFill>
                  <a:schemeClr val="accent5">
                    <a:lumMod val="75000"/>
                  </a:schemeClr>
                </a:solidFill>
                <a:latin typeface="Britannic Bold" panose="020B0903060703020204" pitchFamily="34" charset="77"/>
              </a:rPr>
            </a:br>
            <a:r>
              <a:rPr lang="en-US" sz="3200" dirty="0">
                <a:solidFill>
                  <a:schemeClr val="accent5">
                    <a:lumMod val="75000"/>
                  </a:schemeClr>
                </a:solidFill>
                <a:latin typeface="Britannic Bold" panose="020B0903060703020204" pitchFamily="34" charset="77"/>
              </a:rPr>
              <a:t>academic research</a:t>
            </a:r>
          </a:p>
        </p:txBody>
      </p:sp>
      <p:sp>
        <p:nvSpPr>
          <p:cNvPr id="3" name="Subtitle 2">
            <a:extLst>
              <a:ext uri="{FF2B5EF4-FFF2-40B4-BE49-F238E27FC236}">
                <a16:creationId xmlns:a16="http://schemas.microsoft.com/office/drawing/2014/main" id="{CFC389BD-6FE3-144A-972A-700FF99D57BD}"/>
              </a:ext>
            </a:extLst>
          </p:cNvPr>
          <p:cNvSpPr>
            <a:spLocks noGrp="1"/>
          </p:cNvSpPr>
          <p:nvPr>
            <p:ph type="subTitle" idx="1"/>
          </p:nvPr>
        </p:nvSpPr>
        <p:spPr/>
        <p:txBody>
          <a:bodyPr>
            <a:normAutofit fontScale="85000" lnSpcReduction="20000"/>
          </a:bodyPr>
          <a:lstStyle/>
          <a:p>
            <a:pPr algn="ctr"/>
            <a:endParaRPr lang="en-US" dirty="0"/>
          </a:p>
          <a:p>
            <a:pPr algn="ctr"/>
            <a:r>
              <a:rPr lang="en-US" sz="2400" b="1" dirty="0">
                <a:solidFill>
                  <a:schemeClr val="bg2">
                    <a:lumMod val="50000"/>
                  </a:schemeClr>
                </a:solidFill>
              </a:rPr>
              <a:t> </a:t>
            </a:r>
            <a:r>
              <a:rPr lang="en-US" sz="2400" b="1" dirty="0" err="1">
                <a:solidFill>
                  <a:schemeClr val="bg2">
                    <a:lumMod val="50000"/>
                  </a:schemeClr>
                </a:solidFill>
              </a:rPr>
              <a:t>Utitofon</a:t>
            </a:r>
            <a:r>
              <a:rPr lang="en-US" sz="2400" b="1" dirty="0">
                <a:solidFill>
                  <a:schemeClr val="bg2">
                    <a:lumMod val="50000"/>
                  </a:schemeClr>
                </a:solidFill>
              </a:rPr>
              <a:t> Inyang </a:t>
            </a:r>
          </a:p>
          <a:p>
            <a:pPr algn="ctr"/>
            <a:r>
              <a:rPr lang="en-US" sz="2400" b="1" dirty="0">
                <a:solidFill>
                  <a:schemeClr val="bg2">
                    <a:lumMod val="50000"/>
                  </a:schemeClr>
                </a:solidFill>
              </a:rPr>
              <a:t>Department of Comparative Literature, </a:t>
            </a:r>
          </a:p>
          <a:p>
            <a:pPr algn="ctr"/>
            <a:r>
              <a:rPr lang="en-US" sz="2400" b="1" dirty="0">
                <a:solidFill>
                  <a:schemeClr val="bg2">
                    <a:lumMod val="50000"/>
                  </a:schemeClr>
                </a:solidFill>
              </a:rPr>
              <a:t>University of California, Riverside.</a:t>
            </a:r>
          </a:p>
        </p:txBody>
      </p:sp>
    </p:spTree>
    <p:extLst>
      <p:ext uri="{BB962C8B-B14F-4D97-AF65-F5344CB8AC3E}">
        <p14:creationId xmlns:p14="http://schemas.microsoft.com/office/powerpoint/2010/main" val="290994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F303-5373-044C-BE47-D527DF03BA6F}"/>
              </a:ext>
            </a:extLst>
          </p:cNvPr>
          <p:cNvSpPr>
            <a:spLocks noGrp="1"/>
          </p:cNvSpPr>
          <p:nvPr>
            <p:ph type="title"/>
          </p:nvPr>
        </p:nvSpPr>
        <p:spPr>
          <a:xfrm>
            <a:off x="1141412" y="238718"/>
            <a:ext cx="9905998" cy="831799"/>
          </a:xfrm>
        </p:spPr>
        <p:txBody>
          <a:bodyPr/>
          <a:lstStyle/>
          <a:p>
            <a:pPr algn="ctr"/>
            <a:r>
              <a:rPr lang="en-US" b="1" dirty="0">
                <a:solidFill>
                  <a:schemeClr val="bg1"/>
                </a:solidFill>
              </a:rPr>
              <a:t>narrative ELEMENTS TO CONSIDER </a:t>
            </a:r>
          </a:p>
        </p:txBody>
      </p:sp>
      <p:sp>
        <p:nvSpPr>
          <p:cNvPr id="3" name="Content Placeholder 2">
            <a:extLst>
              <a:ext uri="{FF2B5EF4-FFF2-40B4-BE49-F238E27FC236}">
                <a16:creationId xmlns:a16="http://schemas.microsoft.com/office/drawing/2014/main" id="{A81CB4AB-2615-2A41-8386-C022C72D8140}"/>
              </a:ext>
            </a:extLst>
          </p:cNvPr>
          <p:cNvSpPr>
            <a:spLocks noGrp="1"/>
          </p:cNvSpPr>
          <p:nvPr>
            <p:ph idx="1"/>
          </p:nvPr>
        </p:nvSpPr>
        <p:spPr>
          <a:xfrm>
            <a:off x="1141412" y="1070517"/>
            <a:ext cx="9905999" cy="5531005"/>
          </a:xfrm>
        </p:spPr>
        <p:txBody>
          <a:bodyPr>
            <a:normAutofit fontScale="62500" lnSpcReduction="20000"/>
          </a:bodyPr>
          <a:lstStyle/>
          <a:p>
            <a:r>
              <a:rPr lang="en-US" sz="2900" b="1" dirty="0">
                <a:solidFill>
                  <a:schemeClr val="bg1"/>
                </a:solidFill>
              </a:rPr>
              <a:t>Point of View </a:t>
            </a:r>
            <a:br>
              <a:rPr lang="en-US" sz="2900" dirty="0">
                <a:solidFill>
                  <a:schemeClr val="bg1"/>
                </a:solidFill>
              </a:rPr>
            </a:br>
            <a:r>
              <a:rPr lang="en-US" sz="2900" dirty="0">
                <a:solidFill>
                  <a:schemeClr val="bg1"/>
                </a:solidFill>
              </a:rPr>
              <a:t> What is the main point of the story and what is the perspective of the author?</a:t>
            </a:r>
          </a:p>
          <a:p>
            <a:r>
              <a:rPr lang="en-US" sz="2900" b="1" dirty="0">
                <a:solidFill>
                  <a:schemeClr val="bg1"/>
                </a:solidFill>
              </a:rPr>
              <a:t> A Dramatic Question </a:t>
            </a:r>
            <a:br>
              <a:rPr lang="en-US" sz="2900" dirty="0">
                <a:solidFill>
                  <a:schemeClr val="bg1"/>
                </a:solidFill>
              </a:rPr>
            </a:br>
            <a:r>
              <a:rPr lang="en-US" sz="2900" dirty="0">
                <a:solidFill>
                  <a:schemeClr val="bg1"/>
                </a:solidFill>
              </a:rPr>
              <a:t> A key question that keeps the viewer's attention and will be answered by the end of the story.</a:t>
            </a:r>
          </a:p>
          <a:p>
            <a:r>
              <a:rPr lang="en-US" sz="2900" b="1" dirty="0">
                <a:solidFill>
                  <a:schemeClr val="bg1"/>
                </a:solidFill>
              </a:rPr>
              <a:t>Emotional Content </a:t>
            </a:r>
            <a:br>
              <a:rPr lang="en-US" sz="2900" dirty="0">
                <a:solidFill>
                  <a:schemeClr val="bg1"/>
                </a:solidFill>
              </a:rPr>
            </a:br>
            <a:r>
              <a:rPr lang="en-US" sz="2900" dirty="0">
                <a:solidFill>
                  <a:schemeClr val="bg1"/>
                </a:solidFill>
              </a:rPr>
              <a:t> Serious issues that come alive in a personal and powerful way and connects the audience to the story.</a:t>
            </a:r>
          </a:p>
          <a:p>
            <a:r>
              <a:rPr lang="en-US" sz="2900" b="1" dirty="0">
                <a:solidFill>
                  <a:schemeClr val="bg1"/>
                </a:solidFill>
              </a:rPr>
              <a:t>Voice </a:t>
            </a:r>
            <a:br>
              <a:rPr lang="en-US" sz="2900" dirty="0">
                <a:solidFill>
                  <a:schemeClr val="bg1"/>
                </a:solidFill>
              </a:rPr>
            </a:br>
            <a:r>
              <a:rPr lang="en-US" sz="2900" dirty="0">
                <a:solidFill>
                  <a:schemeClr val="bg1"/>
                </a:solidFill>
              </a:rPr>
              <a:t> A way to personalize the story to help the audience understand the context.</a:t>
            </a:r>
          </a:p>
          <a:p>
            <a:r>
              <a:rPr lang="en-US" sz="2900" b="1" dirty="0">
                <a:solidFill>
                  <a:schemeClr val="bg1"/>
                </a:solidFill>
              </a:rPr>
              <a:t>Music</a:t>
            </a:r>
            <a:br>
              <a:rPr lang="en-US" sz="2900" dirty="0">
                <a:solidFill>
                  <a:schemeClr val="bg1"/>
                </a:solidFill>
              </a:rPr>
            </a:br>
            <a:r>
              <a:rPr lang="en-US" sz="2900" dirty="0">
                <a:solidFill>
                  <a:schemeClr val="bg1"/>
                </a:solidFill>
              </a:rPr>
              <a:t> Music or other sounds that support and embellish the story.</a:t>
            </a:r>
          </a:p>
          <a:p>
            <a:r>
              <a:rPr lang="en-US" sz="2900" b="1" dirty="0">
                <a:solidFill>
                  <a:schemeClr val="bg1"/>
                </a:solidFill>
              </a:rPr>
              <a:t>Economy </a:t>
            </a:r>
            <a:br>
              <a:rPr lang="en-US" sz="2900" dirty="0">
                <a:solidFill>
                  <a:schemeClr val="bg1"/>
                </a:solidFill>
              </a:rPr>
            </a:br>
            <a:r>
              <a:rPr lang="en-US" sz="2900" dirty="0">
                <a:solidFill>
                  <a:schemeClr val="bg1"/>
                </a:solidFill>
              </a:rPr>
              <a:t> Using just enough content to tell the story without overloading the viewer.</a:t>
            </a:r>
          </a:p>
          <a:p>
            <a:r>
              <a:rPr lang="en-US" sz="2900" b="1" dirty="0">
                <a:solidFill>
                  <a:schemeClr val="bg1"/>
                </a:solidFill>
              </a:rPr>
              <a:t>Pacing </a:t>
            </a:r>
            <a:br>
              <a:rPr lang="en-US" sz="2900" dirty="0">
                <a:solidFill>
                  <a:schemeClr val="bg1"/>
                </a:solidFill>
              </a:rPr>
            </a:br>
            <a:r>
              <a:rPr lang="en-US" sz="2900" dirty="0">
                <a:solidFill>
                  <a:schemeClr val="bg1"/>
                </a:solidFill>
              </a:rPr>
              <a:t> The rhythm of the story and how slowly or quickly it progresses</a:t>
            </a:r>
          </a:p>
          <a:p>
            <a:pPr marL="3657600" lvl="8" indent="0">
              <a:buNone/>
            </a:pPr>
            <a:endParaRPr lang="en-US" sz="1900" dirty="0">
              <a:solidFill>
                <a:schemeClr val="bg1"/>
              </a:solidFill>
            </a:endParaRPr>
          </a:p>
          <a:p>
            <a:pPr marL="3657600" lvl="8" indent="0">
              <a:buNone/>
            </a:pPr>
            <a:r>
              <a:rPr lang="en-US" sz="1900" dirty="0">
                <a:solidFill>
                  <a:schemeClr val="bg1"/>
                </a:solidFill>
              </a:rPr>
              <a:t>Source: Seven elements of digital storytelling, </a:t>
            </a:r>
          </a:p>
          <a:p>
            <a:pPr marL="3657600" lvl="8" indent="0">
              <a:buNone/>
            </a:pPr>
            <a:r>
              <a:rPr lang="en-US" u="sng" dirty="0">
                <a:solidFill>
                  <a:schemeClr val="bg1"/>
                </a:solidFill>
                <a:hlinkClick r:id="rId2">
                  <a:extLst>
                    <a:ext uri="{A12FA001-AC4F-418D-AE19-62706E023703}">
                      <ahyp:hlinkClr xmlns:ahyp="http://schemas.microsoft.com/office/drawing/2018/hyperlinkcolor" val="tx"/>
                    </a:ext>
                  </a:extLst>
                </a:hlinkClick>
              </a:rPr>
              <a:t>https://digitalstorytelling.coe.uh.edu/page.cfm?id=27&amp;cid=27&amp;sublinkid=31</a:t>
            </a:r>
            <a:endParaRPr lang="en-US" dirty="0">
              <a:solidFill>
                <a:schemeClr val="bg1"/>
              </a:solidFill>
            </a:endParaRPr>
          </a:p>
        </p:txBody>
      </p:sp>
    </p:spTree>
    <p:extLst>
      <p:ext uri="{BB962C8B-B14F-4D97-AF65-F5344CB8AC3E}">
        <p14:creationId xmlns:p14="http://schemas.microsoft.com/office/powerpoint/2010/main" val="79765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E897-87D9-AB4A-BEF2-22F772756422}"/>
              </a:ext>
            </a:extLst>
          </p:cNvPr>
          <p:cNvSpPr>
            <a:spLocks noGrp="1"/>
          </p:cNvSpPr>
          <p:nvPr>
            <p:ph type="title"/>
          </p:nvPr>
        </p:nvSpPr>
        <p:spPr/>
        <p:txBody>
          <a:bodyPr/>
          <a:lstStyle/>
          <a:p>
            <a:pPr algn="ctr"/>
            <a:r>
              <a:rPr lang="en-US" dirty="0">
                <a:solidFill>
                  <a:schemeClr val="bg1"/>
                </a:solidFill>
              </a:rPr>
              <a:t>Structural Elements</a:t>
            </a:r>
          </a:p>
        </p:txBody>
      </p:sp>
      <p:sp>
        <p:nvSpPr>
          <p:cNvPr id="3" name="Content Placeholder 2">
            <a:extLst>
              <a:ext uri="{FF2B5EF4-FFF2-40B4-BE49-F238E27FC236}">
                <a16:creationId xmlns:a16="http://schemas.microsoft.com/office/drawing/2014/main" id="{F6FE3FF9-3DE6-8542-BC14-CB46AB26CBB5}"/>
              </a:ext>
            </a:extLst>
          </p:cNvPr>
          <p:cNvSpPr>
            <a:spLocks noGrp="1"/>
          </p:cNvSpPr>
          <p:nvPr>
            <p:ph idx="1"/>
          </p:nvPr>
        </p:nvSpPr>
        <p:spPr/>
        <p:txBody>
          <a:bodyPr/>
          <a:lstStyle/>
          <a:p>
            <a:r>
              <a:rPr lang="en-US" dirty="0">
                <a:solidFill>
                  <a:schemeClr val="bg1"/>
                </a:solidFill>
              </a:rPr>
              <a:t>Interactivity</a:t>
            </a:r>
          </a:p>
          <a:p>
            <a:r>
              <a:rPr lang="en-US" dirty="0">
                <a:solidFill>
                  <a:schemeClr val="bg1"/>
                </a:solidFill>
              </a:rPr>
              <a:t>Nonlinearity</a:t>
            </a:r>
          </a:p>
          <a:p>
            <a:r>
              <a:rPr lang="en-US" dirty="0">
                <a:solidFill>
                  <a:schemeClr val="bg1"/>
                </a:solidFill>
              </a:rPr>
              <a:t>Flexible outcomes</a:t>
            </a:r>
          </a:p>
          <a:p>
            <a:r>
              <a:rPr lang="en-US" dirty="0">
                <a:solidFill>
                  <a:schemeClr val="bg1"/>
                </a:solidFill>
              </a:rPr>
              <a:t>User participation</a:t>
            </a:r>
          </a:p>
          <a:p>
            <a:r>
              <a:rPr lang="en-US" dirty="0">
                <a:solidFill>
                  <a:schemeClr val="bg1"/>
                </a:solidFill>
              </a:rPr>
              <a:t>Co-creation </a:t>
            </a:r>
          </a:p>
        </p:txBody>
      </p:sp>
    </p:spTree>
    <p:extLst>
      <p:ext uri="{BB962C8B-B14F-4D97-AF65-F5344CB8AC3E}">
        <p14:creationId xmlns:p14="http://schemas.microsoft.com/office/powerpoint/2010/main" val="308165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BEAA-EC4A-8B46-8BD6-0CE6C8E3AB16}"/>
              </a:ext>
            </a:extLst>
          </p:cNvPr>
          <p:cNvSpPr>
            <a:spLocks noGrp="1"/>
          </p:cNvSpPr>
          <p:nvPr>
            <p:ph type="title"/>
          </p:nvPr>
        </p:nvSpPr>
        <p:spPr/>
        <p:txBody>
          <a:bodyPr/>
          <a:lstStyle/>
          <a:p>
            <a:pPr algn="ctr"/>
            <a:r>
              <a:rPr lang="en-US" b="1" dirty="0">
                <a:solidFill>
                  <a:schemeClr val="bg1"/>
                </a:solidFill>
              </a:rPr>
              <a:t>OUTCOMES </a:t>
            </a:r>
          </a:p>
        </p:txBody>
      </p:sp>
      <p:sp>
        <p:nvSpPr>
          <p:cNvPr id="3" name="Content Placeholder 2">
            <a:extLst>
              <a:ext uri="{FF2B5EF4-FFF2-40B4-BE49-F238E27FC236}">
                <a16:creationId xmlns:a16="http://schemas.microsoft.com/office/drawing/2014/main" id="{56FAD1D3-AAF6-8A45-AF5B-AE85419AFC1F}"/>
              </a:ext>
            </a:extLst>
          </p:cNvPr>
          <p:cNvSpPr>
            <a:spLocks noGrp="1"/>
          </p:cNvSpPr>
          <p:nvPr>
            <p:ph idx="1"/>
          </p:nvPr>
        </p:nvSpPr>
        <p:spPr/>
        <p:txBody>
          <a:bodyPr>
            <a:normAutofit/>
          </a:bodyPr>
          <a:lstStyle/>
          <a:p>
            <a:r>
              <a:rPr lang="en-US" b="1" dirty="0">
                <a:solidFill>
                  <a:schemeClr val="bg1"/>
                </a:solidFill>
              </a:rPr>
              <a:t>Material presented organically and optimally.</a:t>
            </a:r>
          </a:p>
          <a:p>
            <a:r>
              <a:rPr lang="en-US" b="1" dirty="0">
                <a:solidFill>
                  <a:schemeClr val="bg1"/>
                </a:solidFill>
              </a:rPr>
              <a:t>Creative interpretive pathways </a:t>
            </a:r>
          </a:p>
          <a:p>
            <a:r>
              <a:rPr lang="en-US" b="1" dirty="0">
                <a:solidFill>
                  <a:schemeClr val="bg1"/>
                </a:solidFill>
              </a:rPr>
              <a:t>Enabling new forms of analysis. </a:t>
            </a:r>
          </a:p>
          <a:p>
            <a:r>
              <a:rPr lang="en-US" b="1" dirty="0">
                <a:solidFill>
                  <a:schemeClr val="bg1"/>
                </a:solidFill>
              </a:rPr>
              <a:t>Efficient work flows between primary evidence, research and interactive, multimodal publications.</a:t>
            </a:r>
          </a:p>
          <a:p>
            <a:endParaRPr lang="en-US" dirty="0"/>
          </a:p>
        </p:txBody>
      </p:sp>
    </p:spTree>
    <p:extLst>
      <p:ext uri="{BB962C8B-B14F-4D97-AF65-F5344CB8AC3E}">
        <p14:creationId xmlns:p14="http://schemas.microsoft.com/office/powerpoint/2010/main" val="218957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255D3-CCCC-FD44-B2C4-74C1FB1C5499}"/>
              </a:ext>
            </a:extLst>
          </p:cNvPr>
          <p:cNvSpPr>
            <a:spLocks noGrp="1"/>
          </p:cNvSpPr>
          <p:nvPr>
            <p:ph type="title"/>
          </p:nvPr>
        </p:nvSpPr>
        <p:spPr/>
        <p:txBody>
          <a:bodyPr/>
          <a:lstStyle/>
          <a:p>
            <a:pPr algn="ctr"/>
            <a:r>
              <a:rPr lang="en-US" b="1" dirty="0">
                <a:solidFill>
                  <a:schemeClr val="bg1"/>
                </a:solidFill>
              </a:rPr>
              <a:t>SAMPLE DIGITAL </a:t>
            </a:r>
            <a:r>
              <a:rPr lang="en-US" b="1" dirty="0" err="1">
                <a:solidFill>
                  <a:schemeClr val="bg1"/>
                </a:solidFill>
              </a:rPr>
              <a:t>sTORYTELLING</a:t>
            </a:r>
            <a:r>
              <a:rPr lang="en-US" b="1" dirty="0">
                <a:solidFill>
                  <a:schemeClr val="bg1"/>
                </a:solidFill>
              </a:rPr>
              <a:t> </a:t>
            </a:r>
            <a:r>
              <a:rPr lang="en-US" b="1" dirty="0" err="1">
                <a:solidFill>
                  <a:schemeClr val="bg1"/>
                </a:solidFill>
              </a:rPr>
              <a:t>tOOLS</a:t>
            </a:r>
            <a:r>
              <a:rPr lang="en-US" b="1" dirty="0">
                <a:solidFill>
                  <a:schemeClr val="bg1"/>
                </a:solidFill>
              </a:rPr>
              <a:t> </a:t>
            </a:r>
          </a:p>
        </p:txBody>
      </p:sp>
      <p:sp>
        <p:nvSpPr>
          <p:cNvPr id="3" name="Content Placeholder 2">
            <a:extLst>
              <a:ext uri="{FF2B5EF4-FFF2-40B4-BE49-F238E27FC236}">
                <a16:creationId xmlns:a16="http://schemas.microsoft.com/office/drawing/2014/main" id="{70824EF7-3184-A141-BAD6-0255723B67F4}"/>
              </a:ext>
            </a:extLst>
          </p:cNvPr>
          <p:cNvSpPr>
            <a:spLocks noGrp="1"/>
          </p:cNvSpPr>
          <p:nvPr>
            <p:ph idx="1"/>
          </p:nvPr>
        </p:nvSpPr>
        <p:spPr>
          <a:xfrm>
            <a:off x="1141412" y="1795346"/>
            <a:ext cx="9905999" cy="3995855"/>
          </a:xfrm>
        </p:spPr>
        <p:txBody>
          <a:bodyPr>
            <a:normAutofit fontScale="70000" lnSpcReduction="20000"/>
          </a:bodyPr>
          <a:lstStyle/>
          <a:p>
            <a:r>
              <a:rPr lang="en-US" b="1" dirty="0">
                <a:solidFill>
                  <a:schemeClr val="bg1"/>
                </a:solidFill>
              </a:rPr>
              <a:t>Lumen 5 - Text to Video</a:t>
            </a:r>
          </a:p>
          <a:p>
            <a:pPr marL="0" indent="0">
              <a:buNone/>
            </a:pPr>
            <a:r>
              <a:rPr lang="en-US" u="sng" dirty="0">
                <a:solidFill>
                  <a:schemeClr val="bg1"/>
                </a:solidFill>
                <a:hlinkClick r:id="rId2">
                  <a:extLst>
                    <a:ext uri="{A12FA001-AC4F-418D-AE19-62706E023703}">
                      <ahyp:hlinkClr xmlns:ahyp="http://schemas.microsoft.com/office/drawing/2018/hyperlinkcolor" val="tx"/>
                    </a:ext>
                  </a:extLst>
                </a:hlinkClick>
              </a:rPr>
              <a:t>https://lumen5.com/features/</a:t>
            </a:r>
            <a:endParaRPr lang="en-US" dirty="0">
              <a:solidFill>
                <a:schemeClr val="bg1"/>
              </a:solidFill>
            </a:endParaRPr>
          </a:p>
          <a:p>
            <a:pPr marL="0" indent="0">
              <a:buNone/>
            </a:pPr>
            <a:r>
              <a:rPr lang="en-US" dirty="0">
                <a:solidFill>
                  <a:schemeClr val="bg1"/>
                </a:solidFill>
              </a:rPr>
              <a:t> Easily transform articles, essays into video content</a:t>
            </a:r>
          </a:p>
          <a:p>
            <a:pPr marL="0" indent="0">
              <a:buNone/>
            </a:pPr>
            <a:r>
              <a:rPr lang="en-US" dirty="0">
                <a:solidFill>
                  <a:schemeClr val="bg1"/>
                </a:solidFill>
              </a:rPr>
              <a:t> If your content is in an offline document, simply copy and paste the text into Lumen5 to begin building your video.</a:t>
            </a:r>
          </a:p>
          <a:p>
            <a:r>
              <a:rPr lang="en-US" b="1" dirty="0">
                <a:solidFill>
                  <a:schemeClr val="bg1"/>
                </a:solidFill>
                <a:hlinkClick r:id="rId3">
                  <a:extLst>
                    <a:ext uri="{A12FA001-AC4F-418D-AE19-62706E023703}">
                      <ahyp:hlinkClr xmlns:ahyp="http://schemas.microsoft.com/office/drawing/2018/hyperlinkcolor" val="tx"/>
                    </a:ext>
                  </a:extLst>
                </a:hlinkClick>
              </a:rPr>
              <a:t>Stepworks</a:t>
            </a:r>
          </a:p>
          <a:p>
            <a:pPr marL="0" indent="0">
              <a:buNone/>
            </a:pPr>
            <a:r>
              <a:rPr lang="en-US" b="1" dirty="0">
                <a:solidFill>
                  <a:schemeClr val="bg1"/>
                </a:solidFill>
                <a:hlinkClick r:id="rId3">
                  <a:extLst>
                    <a:ext uri="{A12FA001-AC4F-418D-AE19-62706E023703}">
                      <ahyp:hlinkClr xmlns:ahyp="http://schemas.microsoft.com/office/drawing/2018/hyperlinkcolor" val="tx"/>
                    </a:ext>
                  </a:extLst>
                </a:hlinkClick>
              </a:rPr>
              <a:t>http://step.works/index.php/about</a:t>
            </a:r>
            <a:endParaRPr lang="en-US" b="1" dirty="0">
              <a:solidFill>
                <a:schemeClr val="bg1"/>
              </a:solidFill>
            </a:endParaRPr>
          </a:p>
          <a:p>
            <a:pPr marL="0" indent="0">
              <a:buNone/>
            </a:pPr>
            <a:endParaRPr lang="en-US" b="1" dirty="0">
              <a:solidFill>
                <a:schemeClr val="bg1"/>
              </a:solidFill>
            </a:endParaRPr>
          </a:p>
          <a:p>
            <a:pPr marL="0" indent="0">
              <a:buNone/>
            </a:pPr>
            <a:r>
              <a:rPr lang="en-US" b="1" dirty="0">
                <a:solidFill>
                  <a:schemeClr val="bg1"/>
                </a:solidFill>
              </a:rPr>
              <a:t>History Pin</a:t>
            </a:r>
          </a:p>
          <a:p>
            <a:pPr marL="0" indent="0">
              <a:buNone/>
            </a:pPr>
            <a:r>
              <a:rPr lang="en-US" dirty="0">
                <a:solidFill>
                  <a:schemeClr val="bg1"/>
                </a:solidFill>
                <a:hlinkClick r:id="rId4">
                  <a:extLst>
                    <a:ext uri="{A12FA001-AC4F-418D-AE19-62706E023703}">
                      <ahyp:hlinkClr xmlns:ahyp="http://schemas.microsoft.com/office/drawing/2018/hyperlinkcolor" val="tx"/>
                    </a:ext>
                  </a:extLst>
                </a:hlinkClick>
              </a:rPr>
              <a:t>historypin.org</a:t>
            </a:r>
            <a:r>
              <a:rPr lang="en-US" dirty="0">
                <a:solidFill>
                  <a:schemeClr val="bg1"/>
                </a:solidFill>
              </a:rPr>
              <a:t> </a:t>
            </a:r>
          </a:p>
          <a:p>
            <a:pPr marL="0" indent="0">
              <a:buNone/>
            </a:pPr>
            <a:endParaRPr lang="en-US" b="1" dirty="0">
              <a:solidFill>
                <a:schemeClr val="bg1"/>
              </a:solidFill>
            </a:endParaRPr>
          </a:p>
          <a:p>
            <a:endParaRPr lang="en-US" dirty="0"/>
          </a:p>
        </p:txBody>
      </p:sp>
    </p:spTree>
    <p:extLst>
      <p:ext uri="{BB962C8B-B14F-4D97-AF65-F5344CB8AC3E}">
        <p14:creationId xmlns:p14="http://schemas.microsoft.com/office/powerpoint/2010/main" val="1553241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4FC4-3765-F24F-9AEE-73203114AE54}"/>
              </a:ext>
            </a:extLst>
          </p:cNvPr>
          <p:cNvSpPr>
            <a:spLocks noGrp="1"/>
          </p:cNvSpPr>
          <p:nvPr>
            <p:ph type="title"/>
          </p:nvPr>
        </p:nvSpPr>
        <p:spPr>
          <a:xfrm>
            <a:off x="1141412" y="261679"/>
            <a:ext cx="9905998" cy="898048"/>
          </a:xfrm>
        </p:spPr>
        <p:txBody>
          <a:bodyPr/>
          <a:lstStyle/>
          <a:p>
            <a:pPr algn="ctr"/>
            <a:r>
              <a:rPr lang="en-US" b="1" dirty="0">
                <a:solidFill>
                  <a:schemeClr val="bg1"/>
                </a:solidFill>
              </a:rPr>
              <a:t>NON LINEAR NARRATIVES USING TWINE</a:t>
            </a:r>
          </a:p>
        </p:txBody>
      </p:sp>
      <p:sp>
        <p:nvSpPr>
          <p:cNvPr id="3" name="Content Placeholder 2">
            <a:extLst>
              <a:ext uri="{FF2B5EF4-FFF2-40B4-BE49-F238E27FC236}">
                <a16:creationId xmlns:a16="http://schemas.microsoft.com/office/drawing/2014/main" id="{FCC0BC5A-86B7-4443-8543-608BA3DDCD66}"/>
              </a:ext>
            </a:extLst>
          </p:cNvPr>
          <p:cNvSpPr>
            <a:spLocks noGrp="1"/>
          </p:cNvSpPr>
          <p:nvPr>
            <p:ph idx="1"/>
          </p:nvPr>
        </p:nvSpPr>
        <p:spPr>
          <a:xfrm>
            <a:off x="1141412" y="1159728"/>
            <a:ext cx="9905999" cy="4631474"/>
          </a:xfrm>
        </p:spPr>
        <p:txBody>
          <a:bodyPr/>
          <a:lstStyle/>
          <a:p>
            <a:r>
              <a:rPr lang="en-US" u="sng" dirty="0">
                <a:solidFill>
                  <a:schemeClr val="bg1"/>
                </a:solidFill>
                <a:hlinkClick r:id="rId2">
                  <a:extLst>
                    <a:ext uri="{A12FA001-AC4F-418D-AE19-62706E023703}">
                      <ahyp:hlinkClr xmlns:ahyp="http://schemas.microsoft.com/office/drawing/2018/hyperlinkcolor" val="tx"/>
                    </a:ext>
                  </a:extLst>
                </a:hlinkClick>
              </a:rPr>
              <a:t>https://twinery.org/</a:t>
            </a:r>
            <a:endParaRPr lang="en-US" dirty="0">
              <a:solidFill>
                <a:schemeClr val="bg1"/>
              </a:solidFill>
            </a:endParaRPr>
          </a:p>
          <a:p>
            <a:pPr marL="0" indent="0">
              <a:buNone/>
            </a:pPr>
            <a:r>
              <a:rPr lang="en-US" dirty="0">
                <a:solidFill>
                  <a:schemeClr val="bg1"/>
                </a:solidFill>
              </a:rPr>
              <a:t> </a:t>
            </a:r>
          </a:p>
          <a:p>
            <a:endParaRPr lang="en-US" dirty="0"/>
          </a:p>
        </p:txBody>
      </p:sp>
      <p:pic>
        <p:nvPicPr>
          <p:cNvPr id="5" name="Picture 4">
            <a:extLst>
              <a:ext uri="{FF2B5EF4-FFF2-40B4-BE49-F238E27FC236}">
                <a16:creationId xmlns:a16="http://schemas.microsoft.com/office/drawing/2014/main" id="{3873C795-AE6A-6B4C-BA4C-637ED8C90780}"/>
              </a:ext>
            </a:extLst>
          </p:cNvPr>
          <p:cNvPicPr>
            <a:picLocks noChangeAspect="1"/>
          </p:cNvPicPr>
          <p:nvPr/>
        </p:nvPicPr>
        <p:blipFill rotWithShape="1">
          <a:blip r:embed="rId3"/>
          <a:srcRect l="23362" t="18699" r="24494" b="12683"/>
          <a:stretch/>
        </p:blipFill>
        <p:spPr>
          <a:xfrm>
            <a:off x="1241773" y="2085278"/>
            <a:ext cx="9195768" cy="4125951"/>
          </a:xfrm>
          <a:prstGeom prst="rect">
            <a:avLst/>
          </a:prstGeom>
        </p:spPr>
      </p:pic>
    </p:spTree>
    <p:extLst>
      <p:ext uri="{BB962C8B-B14F-4D97-AF65-F5344CB8AC3E}">
        <p14:creationId xmlns:p14="http://schemas.microsoft.com/office/powerpoint/2010/main" val="386411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523DC-D91E-554B-9653-3058EFA57999}"/>
              </a:ext>
            </a:extLst>
          </p:cNvPr>
          <p:cNvSpPr>
            <a:spLocks noGrp="1"/>
          </p:cNvSpPr>
          <p:nvPr>
            <p:ph type="title"/>
          </p:nvPr>
        </p:nvSpPr>
        <p:spPr/>
        <p:txBody>
          <a:bodyPr/>
          <a:lstStyle/>
          <a:p>
            <a:pPr algn="ctr"/>
            <a:r>
              <a:rPr lang="en-GB" b="1" dirty="0">
                <a:solidFill>
                  <a:schemeClr val="bg1">
                    <a:lumMod val="95000"/>
                    <a:lumOff val="5000"/>
                  </a:schemeClr>
                </a:solidFill>
              </a:rPr>
              <a:t>online platforms FOR ACADEMIC PROJECTS</a:t>
            </a:r>
            <a:endParaRPr lang="en-US" dirty="0"/>
          </a:p>
        </p:txBody>
      </p:sp>
      <p:sp>
        <p:nvSpPr>
          <p:cNvPr id="3" name="Content Placeholder 2">
            <a:extLst>
              <a:ext uri="{FF2B5EF4-FFF2-40B4-BE49-F238E27FC236}">
                <a16:creationId xmlns:a16="http://schemas.microsoft.com/office/drawing/2014/main" id="{52EA5E47-35D7-634E-927B-B32594DBD958}"/>
              </a:ext>
            </a:extLst>
          </p:cNvPr>
          <p:cNvSpPr>
            <a:spLocks noGrp="1"/>
          </p:cNvSpPr>
          <p:nvPr>
            <p:ph idx="1"/>
          </p:nvPr>
        </p:nvSpPr>
        <p:spPr>
          <a:xfrm>
            <a:off x="1141412" y="1895707"/>
            <a:ext cx="9905999" cy="4516243"/>
          </a:xfrm>
        </p:spPr>
        <p:txBody>
          <a:bodyPr>
            <a:normAutofit fontScale="62500" lnSpcReduction="20000"/>
          </a:bodyPr>
          <a:lstStyle/>
          <a:p>
            <a:r>
              <a:rPr lang="en-US" dirty="0">
                <a:solidFill>
                  <a:schemeClr val="bg1"/>
                </a:solidFill>
                <a:hlinkClick r:id="rId2">
                  <a:extLst>
                    <a:ext uri="{A12FA001-AC4F-418D-AE19-62706E023703}">
                      <ahyp:hlinkClr xmlns:ahyp="http://schemas.microsoft.com/office/drawing/2018/hyperlinkcolor" val="tx"/>
                    </a:ext>
                  </a:extLst>
                </a:hlinkClick>
              </a:rPr>
              <a:t>Scalar Online Publications</a:t>
            </a:r>
          </a:p>
          <a:p>
            <a:pPr marL="0" indent="0" algn="just">
              <a:buNone/>
            </a:pPr>
            <a:r>
              <a:rPr lang="en-US" dirty="0">
                <a:solidFill>
                  <a:schemeClr val="bg1"/>
                </a:solidFill>
              </a:rPr>
              <a:t>Scalar is a free, open source authoring and publishing platform that designed to enable authors produce born-digital scholarship online. Scalar enables users to assemble media from multiple sources and juxtapose them with their own writing in a variety of ways, with minimal technical expertise required.</a:t>
            </a:r>
          </a:p>
          <a:p>
            <a:pPr marL="0" indent="0">
              <a:buNone/>
            </a:pPr>
            <a:r>
              <a:rPr lang="en-US" u="sng" dirty="0">
                <a:solidFill>
                  <a:schemeClr val="bg1"/>
                </a:solidFill>
                <a:hlinkClick r:id="rId2">
                  <a:extLst>
                    <a:ext uri="{A12FA001-AC4F-418D-AE19-62706E023703}">
                      <ahyp:hlinkClr xmlns:ahyp="http://schemas.microsoft.com/office/drawing/2018/hyperlinkcolor" val="tx"/>
                    </a:ext>
                  </a:extLst>
                </a:hlinkClick>
              </a:rPr>
              <a:t>https://scalar.me/anvc/scalar/</a:t>
            </a:r>
            <a:endParaRPr lang="en-US" u="sng" dirty="0">
              <a:solidFill>
                <a:schemeClr val="bg1"/>
              </a:solidFill>
            </a:endParaRPr>
          </a:p>
          <a:p>
            <a:pPr marL="0" indent="0">
              <a:buNone/>
            </a:pPr>
            <a:endParaRPr lang="en-US" dirty="0">
              <a:solidFill>
                <a:schemeClr val="bg1"/>
              </a:solidFill>
            </a:endParaRPr>
          </a:p>
          <a:p>
            <a:pPr marL="0" indent="0">
              <a:buNone/>
            </a:pPr>
            <a:endParaRPr lang="en-US" u="sng" dirty="0">
              <a:solidFill>
                <a:schemeClr val="bg1"/>
              </a:solidFill>
            </a:endParaRPr>
          </a:p>
          <a:p>
            <a:r>
              <a:rPr lang="en-US" u="sng" dirty="0">
                <a:solidFill>
                  <a:schemeClr val="bg1"/>
                </a:solidFill>
              </a:rPr>
              <a:t>Vectors Online Journal</a:t>
            </a:r>
          </a:p>
          <a:p>
            <a:pPr marL="0" indent="0" algn="just">
              <a:buNone/>
            </a:pPr>
            <a:r>
              <a:rPr lang="en-US" i="1" dirty="0">
                <a:solidFill>
                  <a:schemeClr val="bg1"/>
                </a:solidFill>
              </a:rPr>
              <a:t>Vectors</a:t>
            </a:r>
            <a:r>
              <a:rPr lang="en-US" dirty="0">
                <a:solidFill>
                  <a:schemeClr val="bg1"/>
                </a:solidFill>
              </a:rPr>
              <a:t> maps the multiple contours of daily life in an unevenly digital era, featuring research that “highlights the social, political, and cultural stakes of our increasingly technologically-mediated existence”. This online journal explores debates across varied disciplines, including issues of globalization, mobility, power, and access. Operating at the intersection of culture, creativity, and technology, the journal focuses on the myriad ways technology shapes, transforms, reconfigures, and/or impedes social relations, both in the past and in the present.</a:t>
            </a:r>
          </a:p>
          <a:p>
            <a:pPr marL="0" indent="0">
              <a:buNone/>
            </a:pPr>
            <a:r>
              <a:rPr lang="en-US" dirty="0">
                <a:solidFill>
                  <a:schemeClr val="bg1"/>
                </a:solidFill>
                <a:hlinkClick r:id="rId3">
                  <a:extLst>
                    <a:ext uri="{A12FA001-AC4F-418D-AE19-62706E023703}">
                      <ahyp:hlinkClr xmlns:ahyp="http://schemas.microsoft.com/office/drawing/2018/hyperlinkcolor" val="tx"/>
                    </a:ext>
                  </a:extLst>
                </a:hlinkClick>
              </a:rPr>
              <a:t>http://vectors.usc.edu/archive/index.php</a:t>
            </a:r>
            <a:endParaRPr lang="en-US" dirty="0">
              <a:solidFill>
                <a:schemeClr val="bg1"/>
              </a:solidFill>
            </a:endParaRPr>
          </a:p>
          <a:p>
            <a:pPr marL="0" indent="0">
              <a:buNone/>
            </a:pPr>
            <a:endParaRPr lang="en-US" dirty="0">
              <a:solidFill>
                <a:schemeClr val="bg1"/>
              </a:solidFill>
            </a:endParaRPr>
          </a:p>
          <a:p>
            <a:endParaRPr lang="en-US" dirty="0"/>
          </a:p>
        </p:txBody>
      </p:sp>
    </p:spTree>
    <p:extLst>
      <p:ext uri="{BB962C8B-B14F-4D97-AF65-F5344CB8AC3E}">
        <p14:creationId xmlns:p14="http://schemas.microsoft.com/office/powerpoint/2010/main" val="275570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246F-84FA-2D46-9669-7A4C08FDB499}"/>
              </a:ext>
            </a:extLst>
          </p:cNvPr>
          <p:cNvSpPr>
            <a:spLocks noGrp="1"/>
          </p:cNvSpPr>
          <p:nvPr>
            <p:ph type="title"/>
          </p:nvPr>
        </p:nvSpPr>
        <p:spPr>
          <a:xfrm>
            <a:off x="1141413" y="218468"/>
            <a:ext cx="9905998" cy="1478570"/>
          </a:xfrm>
        </p:spPr>
        <p:txBody>
          <a:bodyPr/>
          <a:lstStyle/>
          <a:p>
            <a:pPr algn="ctr"/>
            <a:r>
              <a:rPr lang="en-US" dirty="0">
                <a:solidFill>
                  <a:schemeClr val="bg2"/>
                </a:solidFill>
              </a:rPr>
              <a:t>Digital storytelling: Skills</a:t>
            </a:r>
          </a:p>
        </p:txBody>
      </p:sp>
      <p:sp>
        <p:nvSpPr>
          <p:cNvPr id="3" name="Content Placeholder 2">
            <a:extLst>
              <a:ext uri="{FF2B5EF4-FFF2-40B4-BE49-F238E27FC236}">
                <a16:creationId xmlns:a16="http://schemas.microsoft.com/office/drawing/2014/main" id="{ADC32508-6FA5-C94B-B949-D63C40D880B9}"/>
              </a:ext>
            </a:extLst>
          </p:cNvPr>
          <p:cNvSpPr>
            <a:spLocks noGrp="1"/>
          </p:cNvSpPr>
          <p:nvPr>
            <p:ph idx="1"/>
          </p:nvPr>
        </p:nvSpPr>
        <p:spPr>
          <a:xfrm>
            <a:off x="1141412" y="1697038"/>
            <a:ext cx="9905999" cy="3541714"/>
          </a:xfrm>
        </p:spPr>
        <p:txBody>
          <a:bodyPr>
            <a:normAutofit/>
          </a:bodyPr>
          <a:lstStyle/>
          <a:p>
            <a:r>
              <a:rPr lang="en-US" dirty="0">
                <a:solidFill>
                  <a:schemeClr val="bg2">
                    <a:lumMod val="50000"/>
                  </a:schemeClr>
                </a:solidFill>
              </a:rPr>
              <a:t>Reflection on experience </a:t>
            </a:r>
          </a:p>
          <a:p>
            <a:r>
              <a:rPr lang="en-US" dirty="0">
                <a:solidFill>
                  <a:schemeClr val="bg2">
                    <a:lumMod val="50000"/>
                  </a:schemeClr>
                </a:solidFill>
              </a:rPr>
              <a:t>Shared language for critical analysis of texts</a:t>
            </a:r>
          </a:p>
          <a:p>
            <a:r>
              <a:rPr lang="en-US" dirty="0">
                <a:solidFill>
                  <a:schemeClr val="bg2">
                    <a:lumMod val="50000"/>
                  </a:schemeClr>
                </a:solidFill>
              </a:rPr>
              <a:t>Practice process-oriented writing</a:t>
            </a:r>
          </a:p>
          <a:p>
            <a:r>
              <a:rPr lang="en-US" dirty="0">
                <a:solidFill>
                  <a:schemeClr val="bg2">
                    <a:lumMod val="50000"/>
                  </a:schemeClr>
                </a:solidFill>
              </a:rPr>
              <a:t>Understanding of sequence and logical flow</a:t>
            </a:r>
          </a:p>
          <a:p>
            <a:r>
              <a:rPr lang="en-US" dirty="0">
                <a:solidFill>
                  <a:schemeClr val="bg2">
                    <a:lumMod val="50000"/>
                  </a:schemeClr>
                </a:solidFill>
              </a:rPr>
              <a:t>Generation of discussion around the ideas, beliefs, and feelings regarding the resolution</a:t>
            </a:r>
          </a:p>
          <a:p>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D05A523A-2566-4748-81F1-29BDC6C8394A}"/>
              </a:ext>
            </a:extLst>
          </p:cNvPr>
          <p:cNvPicPr>
            <a:picLocks noChangeAspect="1"/>
          </p:cNvPicPr>
          <p:nvPr/>
        </p:nvPicPr>
        <p:blipFill>
          <a:blip r:embed="rId2"/>
          <a:stretch>
            <a:fillRect/>
          </a:stretch>
        </p:blipFill>
        <p:spPr>
          <a:xfrm>
            <a:off x="0" y="4400550"/>
            <a:ext cx="12192000" cy="2457450"/>
          </a:xfrm>
          <a:prstGeom prst="rect">
            <a:avLst/>
          </a:prstGeom>
          <a:effectLst>
            <a:softEdge rad="1092200"/>
          </a:effectLst>
        </p:spPr>
      </p:pic>
    </p:spTree>
    <p:extLst>
      <p:ext uri="{BB962C8B-B14F-4D97-AF65-F5344CB8AC3E}">
        <p14:creationId xmlns:p14="http://schemas.microsoft.com/office/powerpoint/2010/main" val="255231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164E-E7F4-D741-A6D0-FE3FA4464CB1}"/>
              </a:ext>
            </a:extLst>
          </p:cNvPr>
          <p:cNvSpPr>
            <a:spLocks noGrp="1"/>
          </p:cNvSpPr>
          <p:nvPr>
            <p:ph type="title"/>
          </p:nvPr>
        </p:nvSpPr>
        <p:spPr/>
        <p:txBody>
          <a:bodyPr>
            <a:normAutofit fontScale="90000"/>
          </a:bodyPr>
          <a:lstStyle/>
          <a:p>
            <a:r>
              <a:rPr lang="en-US" dirty="0"/>
              <a:t>critical thinking, communication, digital literacy, and civic engagement. </a:t>
            </a:r>
            <a:br>
              <a:rPr lang="en-US" dirty="0"/>
            </a:br>
            <a:endParaRPr lang="en-US" dirty="0">
              <a:solidFill>
                <a:schemeClr val="bg2"/>
              </a:solidFill>
            </a:endParaRPr>
          </a:p>
        </p:txBody>
      </p:sp>
      <p:sp>
        <p:nvSpPr>
          <p:cNvPr id="3" name="Content Placeholder 2">
            <a:extLst>
              <a:ext uri="{FF2B5EF4-FFF2-40B4-BE49-F238E27FC236}">
                <a16:creationId xmlns:a16="http://schemas.microsoft.com/office/drawing/2014/main" id="{D0B886FD-B7D0-6F4F-B5C0-D79DDC9D29E1}"/>
              </a:ext>
            </a:extLst>
          </p:cNvPr>
          <p:cNvSpPr>
            <a:spLocks noGrp="1"/>
          </p:cNvSpPr>
          <p:nvPr>
            <p:ph idx="1"/>
          </p:nvPr>
        </p:nvSpPr>
        <p:spPr>
          <a:xfrm>
            <a:off x="1141412" y="1490698"/>
            <a:ext cx="10588626" cy="3541714"/>
          </a:xfrm>
        </p:spPr>
        <p:txBody>
          <a:bodyPr numCol="2">
            <a:normAutofit/>
          </a:bodyPr>
          <a:lstStyle/>
          <a:p>
            <a:r>
              <a:rPr lang="en-US" dirty="0">
                <a:solidFill>
                  <a:schemeClr val="bg2">
                    <a:lumMod val="50000"/>
                  </a:schemeClr>
                </a:solidFill>
              </a:rPr>
              <a:t>Teach an Academic Concept</a:t>
            </a:r>
            <a:endParaRPr lang="en-US" sz="3200" dirty="0">
              <a:solidFill>
                <a:schemeClr val="bg2">
                  <a:lumMod val="50000"/>
                </a:schemeClr>
              </a:solidFill>
            </a:endParaRPr>
          </a:p>
          <a:p>
            <a:pPr lvl="0"/>
            <a:r>
              <a:rPr lang="en-US" dirty="0">
                <a:solidFill>
                  <a:schemeClr val="bg2">
                    <a:lumMod val="50000"/>
                  </a:schemeClr>
                </a:solidFill>
              </a:rPr>
              <a:t>Teach a Specific Skill </a:t>
            </a:r>
            <a:endParaRPr lang="en-US" sz="3200" dirty="0">
              <a:solidFill>
                <a:schemeClr val="bg2">
                  <a:lumMod val="50000"/>
                </a:schemeClr>
              </a:solidFill>
            </a:endParaRPr>
          </a:p>
          <a:p>
            <a:pPr lvl="0"/>
            <a:r>
              <a:rPr lang="en-US" dirty="0">
                <a:solidFill>
                  <a:schemeClr val="bg2">
                    <a:lumMod val="50000"/>
                  </a:schemeClr>
                </a:solidFill>
              </a:rPr>
              <a:t>Narrating an Experience</a:t>
            </a:r>
            <a:endParaRPr lang="en-US" sz="3200" dirty="0">
              <a:solidFill>
                <a:schemeClr val="bg2">
                  <a:lumMod val="50000"/>
                </a:schemeClr>
              </a:solidFill>
            </a:endParaRPr>
          </a:p>
          <a:p>
            <a:pPr lvl="0"/>
            <a:r>
              <a:rPr lang="en-US" dirty="0">
                <a:solidFill>
                  <a:schemeClr val="bg2">
                    <a:lumMod val="50000"/>
                  </a:schemeClr>
                </a:solidFill>
              </a:rPr>
              <a:t>Create Impact</a:t>
            </a:r>
          </a:p>
          <a:p>
            <a:pPr marL="0" lvl="0" indent="0">
              <a:buNone/>
            </a:pPr>
            <a:endParaRPr lang="en-US" dirty="0">
              <a:solidFill>
                <a:schemeClr val="bg2">
                  <a:lumMod val="50000"/>
                </a:schemeClr>
              </a:solidFill>
            </a:endParaRPr>
          </a:p>
          <a:p>
            <a:pPr marL="0" lvl="0" indent="0">
              <a:buNone/>
            </a:pPr>
            <a:endParaRPr lang="en-US" dirty="0">
              <a:solidFill>
                <a:schemeClr val="bg2">
                  <a:lumMod val="50000"/>
                </a:schemeClr>
              </a:solidFill>
            </a:endParaRPr>
          </a:p>
          <a:p>
            <a:pPr lvl="0"/>
            <a:r>
              <a:rPr lang="en-US" dirty="0">
                <a:solidFill>
                  <a:schemeClr val="bg2">
                    <a:lumMod val="50000"/>
                  </a:schemeClr>
                </a:solidFill>
              </a:rPr>
              <a:t>Your data – essay, history, article, idea</a:t>
            </a:r>
          </a:p>
          <a:p>
            <a:pPr lvl="0"/>
            <a:r>
              <a:rPr lang="en-US" dirty="0">
                <a:solidFill>
                  <a:schemeClr val="bg2">
                    <a:lumMod val="50000"/>
                  </a:schemeClr>
                </a:solidFill>
              </a:rPr>
              <a:t>Your narrative template </a:t>
            </a:r>
          </a:p>
          <a:p>
            <a:pPr lvl="0"/>
            <a:r>
              <a:rPr lang="en-US" dirty="0">
                <a:solidFill>
                  <a:schemeClr val="bg2">
                    <a:lumMod val="50000"/>
                  </a:schemeClr>
                </a:solidFill>
              </a:rPr>
              <a:t>Your Digital Tools</a:t>
            </a:r>
          </a:p>
          <a:p>
            <a:pPr marL="0" lvl="0" indent="0">
              <a:buNone/>
            </a:pPr>
            <a:endParaRPr lang="en-US" dirty="0">
              <a:solidFill>
                <a:schemeClr val="bg2">
                  <a:lumMod val="50000"/>
                </a:schemeClr>
              </a:solidFill>
            </a:endParaRPr>
          </a:p>
          <a:p>
            <a:pPr lvl="0"/>
            <a:endParaRPr lang="en-US" sz="3200" dirty="0">
              <a:solidFill>
                <a:schemeClr val="bg2">
                  <a:lumMod val="50000"/>
                </a:schemeClr>
              </a:solidFill>
            </a:endParaRPr>
          </a:p>
          <a:p>
            <a:endParaRPr lang="en-US" dirty="0"/>
          </a:p>
        </p:txBody>
      </p:sp>
      <p:sp>
        <p:nvSpPr>
          <p:cNvPr id="4" name="TextBox 3">
            <a:extLst>
              <a:ext uri="{FF2B5EF4-FFF2-40B4-BE49-F238E27FC236}">
                <a16:creationId xmlns:a16="http://schemas.microsoft.com/office/drawing/2014/main" id="{681945F2-2B2B-5648-8892-A9D7F0B5DFBB}"/>
              </a:ext>
            </a:extLst>
          </p:cNvPr>
          <p:cNvSpPr txBox="1"/>
          <p:nvPr/>
        </p:nvSpPr>
        <p:spPr>
          <a:xfrm>
            <a:off x="1141412" y="618518"/>
            <a:ext cx="10102851" cy="1138773"/>
          </a:xfrm>
          <a:prstGeom prst="rect">
            <a:avLst/>
          </a:prstGeom>
          <a:noFill/>
        </p:spPr>
        <p:txBody>
          <a:bodyPr wrap="square" rtlCol="0">
            <a:spAutoFit/>
          </a:bodyPr>
          <a:lstStyle/>
          <a:p>
            <a:r>
              <a:rPr lang="en-US" sz="3200" dirty="0">
                <a:solidFill>
                  <a:schemeClr val="bg2">
                    <a:lumMod val="50000"/>
                  </a:schemeClr>
                </a:solidFill>
              </a:rPr>
              <a:t>Techne + Tool 								What do you need</a:t>
            </a:r>
          </a:p>
          <a:p>
            <a:endParaRPr lang="en-US" dirty="0">
              <a:solidFill>
                <a:schemeClr val="bg2">
                  <a:lumMod val="50000"/>
                </a:schemeClr>
              </a:solidFill>
            </a:endParaRPr>
          </a:p>
          <a:p>
            <a:endParaRPr lang="en-US" dirty="0"/>
          </a:p>
        </p:txBody>
      </p:sp>
    </p:spTree>
    <p:extLst>
      <p:ext uri="{BB962C8B-B14F-4D97-AF65-F5344CB8AC3E}">
        <p14:creationId xmlns:p14="http://schemas.microsoft.com/office/powerpoint/2010/main" val="1097085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6761-0EB1-5F4A-97D7-97E6320B550F}"/>
              </a:ext>
            </a:extLst>
          </p:cNvPr>
          <p:cNvSpPr>
            <a:spLocks noGrp="1"/>
          </p:cNvSpPr>
          <p:nvPr>
            <p:ph type="title"/>
          </p:nvPr>
        </p:nvSpPr>
        <p:spPr/>
        <p:txBody>
          <a:bodyPr/>
          <a:lstStyle/>
          <a:p>
            <a:pPr algn="ctr"/>
            <a:r>
              <a:rPr lang="en-US" b="1" dirty="0">
                <a:solidFill>
                  <a:schemeClr val="bg2"/>
                </a:solidFill>
              </a:rPr>
              <a:t>Sample Academic DH PROJECTS</a:t>
            </a:r>
          </a:p>
        </p:txBody>
      </p:sp>
      <p:sp>
        <p:nvSpPr>
          <p:cNvPr id="3" name="Content Placeholder 2">
            <a:extLst>
              <a:ext uri="{FF2B5EF4-FFF2-40B4-BE49-F238E27FC236}">
                <a16:creationId xmlns:a16="http://schemas.microsoft.com/office/drawing/2014/main" id="{34FFDF53-C7B3-194B-9AD5-BBDD9B8F7B29}"/>
              </a:ext>
            </a:extLst>
          </p:cNvPr>
          <p:cNvSpPr>
            <a:spLocks noGrp="1"/>
          </p:cNvSpPr>
          <p:nvPr>
            <p:ph idx="1"/>
          </p:nvPr>
        </p:nvSpPr>
        <p:spPr>
          <a:xfrm>
            <a:off x="1141412" y="1906859"/>
            <a:ext cx="9905999" cy="3884342"/>
          </a:xfrm>
        </p:spPr>
        <p:txBody>
          <a:bodyPr/>
          <a:lstStyle/>
          <a:p>
            <a:endParaRPr lang="en-US" dirty="0"/>
          </a:p>
          <a:p>
            <a:r>
              <a:rPr lang="en-US" dirty="0">
                <a:solidFill>
                  <a:schemeClr val="bg1"/>
                </a:solidFill>
                <a:hlinkClick r:id="rId2">
                  <a:extLst>
                    <a:ext uri="{A12FA001-AC4F-418D-AE19-62706E023703}">
                      <ahyp:hlinkClr xmlns:ahyp="http://schemas.microsoft.com/office/drawing/2018/hyperlinkcolor" val="tx"/>
                    </a:ext>
                  </a:extLst>
                </a:hlinkClick>
              </a:rPr>
              <a:t>http://newmapsoldlagos.com</a:t>
            </a:r>
            <a:endParaRPr lang="en-US" dirty="0">
              <a:solidFill>
                <a:schemeClr val="bg1"/>
              </a:solidFill>
            </a:endParaRPr>
          </a:p>
          <a:p>
            <a:r>
              <a:rPr lang="en-US" dirty="0">
                <a:solidFill>
                  <a:schemeClr val="bg1"/>
                </a:solidFill>
                <a:hlinkClick r:id="rId3">
                  <a:extLst>
                    <a:ext uri="{A12FA001-AC4F-418D-AE19-62706E023703}">
                      <ahyp:hlinkClr xmlns:ahyp="http://schemas.microsoft.com/office/drawing/2018/hyperlinkcolor" val="tx"/>
                    </a:ext>
                  </a:extLst>
                </a:hlinkClick>
              </a:rPr>
              <a:t>http://dnaanthology.com/anvc/dna/index</a:t>
            </a:r>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http://vectors.usc.edu/projects/index.php?project=5</a:t>
            </a: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658796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49B4-61F7-2340-95D5-31FA1BCA0E67}"/>
              </a:ext>
            </a:extLst>
          </p:cNvPr>
          <p:cNvSpPr>
            <a:spLocks noGrp="1"/>
          </p:cNvSpPr>
          <p:nvPr>
            <p:ph type="title"/>
          </p:nvPr>
        </p:nvSpPr>
        <p:spPr/>
        <p:txBody>
          <a:bodyPr/>
          <a:lstStyle/>
          <a:p>
            <a:r>
              <a:rPr lang="en-US" dirty="0">
                <a:solidFill>
                  <a:schemeClr val="bg2"/>
                </a:solidFill>
              </a:rPr>
              <a:t>Digital storytelling resources</a:t>
            </a:r>
          </a:p>
        </p:txBody>
      </p:sp>
      <p:sp>
        <p:nvSpPr>
          <p:cNvPr id="3" name="Content Placeholder 2">
            <a:extLst>
              <a:ext uri="{FF2B5EF4-FFF2-40B4-BE49-F238E27FC236}">
                <a16:creationId xmlns:a16="http://schemas.microsoft.com/office/drawing/2014/main" id="{3612A1B0-E86B-7C47-9B7B-6162CDA01B8C}"/>
              </a:ext>
            </a:extLst>
          </p:cNvPr>
          <p:cNvSpPr>
            <a:spLocks noGrp="1"/>
          </p:cNvSpPr>
          <p:nvPr>
            <p:ph idx="1"/>
          </p:nvPr>
        </p:nvSpPr>
        <p:spPr/>
        <p:txBody>
          <a:bodyPr>
            <a:normAutofit/>
          </a:bodyPr>
          <a:lstStyle/>
          <a:p>
            <a:pPr fontAlgn="base"/>
            <a:r>
              <a:rPr lang="en-US" dirty="0" err="1">
                <a:solidFill>
                  <a:schemeClr val="bg2">
                    <a:lumMod val="50000"/>
                  </a:schemeClr>
                </a:solidFill>
              </a:rPr>
              <a:t>Unsplash.com</a:t>
            </a:r>
            <a:r>
              <a:rPr lang="en-US" dirty="0">
                <a:solidFill>
                  <a:schemeClr val="bg2">
                    <a:lumMod val="50000"/>
                  </a:schemeClr>
                </a:solidFill>
              </a:rPr>
              <a:t>: </a:t>
            </a:r>
            <a:r>
              <a:rPr lang="en-US" u="sng" dirty="0">
                <a:solidFill>
                  <a:schemeClr val="bg2">
                    <a:lumMod val="50000"/>
                  </a:schemeClr>
                </a:solidFill>
                <a:hlinkClick r:id="rId2">
                  <a:extLst>
                    <a:ext uri="{A12FA001-AC4F-418D-AE19-62706E023703}">
                      <ahyp:hlinkClr xmlns:ahyp="http://schemas.microsoft.com/office/drawing/2018/hyperlinkcolor" val="tx"/>
                    </a:ext>
                  </a:extLst>
                </a:hlinkClick>
              </a:rPr>
              <a:t>https://unsplash.com/</a:t>
            </a:r>
            <a:endParaRPr lang="en-US" dirty="0">
              <a:solidFill>
                <a:schemeClr val="bg2">
                  <a:lumMod val="50000"/>
                </a:schemeClr>
              </a:solidFill>
            </a:endParaRPr>
          </a:p>
          <a:p>
            <a:pPr fontAlgn="base"/>
            <a:r>
              <a:rPr lang="en-US" dirty="0">
                <a:solidFill>
                  <a:schemeClr val="bg2">
                    <a:lumMod val="50000"/>
                  </a:schemeClr>
                </a:solidFill>
              </a:rPr>
              <a:t>Images from Creative Commons: </a:t>
            </a:r>
            <a:r>
              <a:rPr lang="en-US" u="sng" dirty="0">
                <a:solidFill>
                  <a:schemeClr val="bg2">
                    <a:lumMod val="50000"/>
                  </a:schemeClr>
                </a:solidFill>
                <a:hlinkClick r:id="rId3">
                  <a:extLst>
                    <a:ext uri="{A12FA001-AC4F-418D-AE19-62706E023703}">
                      <ahyp:hlinkClr xmlns:ahyp="http://schemas.microsoft.com/office/drawing/2018/hyperlinkcolor" val="tx"/>
                    </a:ext>
                  </a:extLst>
                </a:hlinkClick>
              </a:rPr>
              <a:t>https://search.creativecommons.org/</a:t>
            </a:r>
            <a:endParaRPr lang="en-US" dirty="0">
              <a:solidFill>
                <a:schemeClr val="bg2">
                  <a:lumMod val="50000"/>
                </a:schemeClr>
              </a:solidFill>
            </a:endParaRPr>
          </a:p>
          <a:p>
            <a:pPr fontAlgn="base"/>
            <a:r>
              <a:rPr lang="en-US" dirty="0" err="1">
                <a:solidFill>
                  <a:schemeClr val="bg2">
                    <a:lumMod val="50000"/>
                  </a:schemeClr>
                </a:solidFill>
              </a:rPr>
              <a:t>Flickr.com</a:t>
            </a:r>
            <a:r>
              <a:rPr lang="en-US" dirty="0">
                <a:solidFill>
                  <a:schemeClr val="bg2">
                    <a:lumMod val="50000"/>
                  </a:schemeClr>
                </a:solidFill>
              </a:rPr>
              <a:t>: </a:t>
            </a:r>
            <a:r>
              <a:rPr lang="en-US" u="sng" dirty="0">
                <a:solidFill>
                  <a:schemeClr val="bg2">
                    <a:lumMod val="50000"/>
                  </a:schemeClr>
                </a:solidFill>
                <a:hlinkClick r:id="rId4">
                  <a:extLst>
                    <a:ext uri="{A12FA001-AC4F-418D-AE19-62706E023703}">
                      <ahyp:hlinkClr xmlns:ahyp="http://schemas.microsoft.com/office/drawing/2018/hyperlinkcolor" val="tx"/>
                    </a:ext>
                  </a:extLst>
                </a:hlinkClick>
              </a:rPr>
              <a:t>https://www.flickr.com/</a:t>
            </a:r>
            <a:endParaRPr lang="en-US" dirty="0">
              <a:solidFill>
                <a:schemeClr val="bg2">
                  <a:lumMod val="50000"/>
                </a:schemeClr>
              </a:solidFill>
            </a:endParaRPr>
          </a:p>
          <a:p>
            <a:pPr fontAlgn="base"/>
            <a:r>
              <a:rPr lang="en-US" u="sng" dirty="0">
                <a:solidFill>
                  <a:schemeClr val="bg2">
                    <a:lumMod val="50000"/>
                  </a:schemeClr>
                </a:solidFill>
                <a:hlinkClick r:id="rId5">
                  <a:extLst>
                    <a:ext uri="{A12FA001-AC4F-418D-AE19-62706E023703}">
                      <ahyp:hlinkClr xmlns:ahyp="http://schemas.microsoft.com/office/drawing/2018/hyperlinkcolor" val="tx"/>
                    </a:ext>
                  </a:extLst>
                </a:hlinkClick>
              </a:rPr>
              <a:t>Images.google.com</a:t>
            </a:r>
            <a:endParaRPr lang="en-US" dirty="0">
              <a:solidFill>
                <a:schemeClr val="bg2">
                  <a:lumMod val="50000"/>
                </a:schemeClr>
              </a:solidFill>
            </a:endParaRPr>
          </a:p>
          <a:p>
            <a:r>
              <a:rPr lang="en-US" dirty="0">
                <a:solidFill>
                  <a:schemeClr val="bg2">
                    <a:lumMod val="50000"/>
                  </a:schemeClr>
                </a:solidFill>
              </a:rPr>
              <a:t>Use </a:t>
            </a:r>
            <a:r>
              <a:rPr lang="en-US" u="sng" dirty="0">
                <a:solidFill>
                  <a:schemeClr val="bg2">
                    <a:lumMod val="50000"/>
                  </a:schemeClr>
                </a:solidFill>
                <a:hlinkClick r:id="rId6">
                  <a:extLst>
                    <a:ext uri="{A12FA001-AC4F-418D-AE19-62706E023703}">
                      <ahyp:hlinkClr xmlns:ahyp="http://schemas.microsoft.com/office/drawing/2018/hyperlinkcolor" val="tx"/>
                    </a:ext>
                  </a:extLst>
                </a:hlinkClick>
              </a:rPr>
              <a:t>Canva.com</a:t>
            </a:r>
            <a:r>
              <a:rPr lang="en-US" dirty="0">
                <a:solidFill>
                  <a:schemeClr val="bg2">
                    <a:lumMod val="50000"/>
                  </a:schemeClr>
                </a:solidFill>
              </a:rPr>
              <a:t> to create and customize images</a:t>
            </a:r>
          </a:p>
        </p:txBody>
      </p:sp>
    </p:spTree>
    <p:extLst>
      <p:ext uri="{BB962C8B-B14F-4D97-AF65-F5344CB8AC3E}">
        <p14:creationId xmlns:p14="http://schemas.microsoft.com/office/powerpoint/2010/main" val="423699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476B1-44D8-BB43-A717-9A5D57455C51}"/>
              </a:ext>
            </a:extLst>
          </p:cNvPr>
          <p:cNvSpPr>
            <a:spLocks noGrp="1"/>
          </p:cNvSpPr>
          <p:nvPr>
            <p:ph type="title"/>
          </p:nvPr>
        </p:nvSpPr>
        <p:spPr/>
        <p:txBody>
          <a:bodyPr/>
          <a:lstStyle/>
          <a:p>
            <a:pPr algn="ctr"/>
            <a:r>
              <a:rPr lang="en-US" b="1" dirty="0">
                <a:solidFill>
                  <a:schemeClr val="bg2"/>
                </a:solidFill>
              </a:rPr>
              <a:t>What is digital storytelling </a:t>
            </a:r>
          </a:p>
        </p:txBody>
      </p:sp>
      <p:sp>
        <p:nvSpPr>
          <p:cNvPr id="3" name="Content Placeholder 2">
            <a:extLst>
              <a:ext uri="{FF2B5EF4-FFF2-40B4-BE49-F238E27FC236}">
                <a16:creationId xmlns:a16="http://schemas.microsoft.com/office/drawing/2014/main" id="{5F532D9C-7CAC-1A4C-8386-470B35AA8042}"/>
              </a:ext>
            </a:extLst>
          </p:cNvPr>
          <p:cNvSpPr>
            <a:spLocks noGrp="1"/>
          </p:cNvSpPr>
          <p:nvPr>
            <p:ph idx="1"/>
          </p:nvPr>
        </p:nvSpPr>
        <p:spPr>
          <a:xfrm>
            <a:off x="1141412" y="2097088"/>
            <a:ext cx="9905999" cy="4518025"/>
          </a:xfrm>
        </p:spPr>
        <p:txBody>
          <a:bodyPr>
            <a:normAutofit fontScale="92500" lnSpcReduction="20000"/>
          </a:bodyPr>
          <a:lstStyle/>
          <a:p>
            <a:pPr marL="0" indent="0">
              <a:buNone/>
            </a:pPr>
            <a:endParaRPr lang="en-US" dirty="0"/>
          </a:p>
          <a:p>
            <a:r>
              <a:rPr lang="en-US" dirty="0">
                <a:solidFill>
                  <a:schemeClr val="bg2">
                    <a:lumMod val="50000"/>
                  </a:schemeClr>
                </a:solidFill>
              </a:rPr>
              <a:t>The term can mean anything from media studies to electronic art, from data mining to </a:t>
            </a:r>
            <a:r>
              <a:rPr lang="en-US" dirty="0" err="1">
                <a:solidFill>
                  <a:schemeClr val="bg2">
                    <a:lumMod val="50000"/>
                  </a:schemeClr>
                </a:solidFill>
              </a:rPr>
              <a:t>edutech</a:t>
            </a:r>
            <a:r>
              <a:rPr lang="en-US" dirty="0">
                <a:solidFill>
                  <a:schemeClr val="bg2">
                    <a:lumMod val="50000"/>
                  </a:schemeClr>
                </a:solidFill>
              </a:rPr>
              <a:t>, from scholarly editing to anarchic blogging, while inviting code junkies, digital artists, standards wonks, transhumanists, game theorists, free culture advocates, archivists, librarians, and </a:t>
            </a:r>
            <a:r>
              <a:rPr lang="en-US" dirty="0" err="1">
                <a:solidFill>
                  <a:schemeClr val="bg2">
                    <a:lumMod val="50000"/>
                  </a:schemeClr>
                </a:solidFill>
              </a:rPr>
              <a:t>edupunks</a:t>
            </a:r>
            <a:r>
              <a:rPr lang="en-US" dirty="0">
                <a:solidFill>
                  <a:schemeClr val="bg2">
                    <a:lumMod val="50000"/>
                  </a:schemeClr>
                </a:solidFill>
              </a:rPr>
              <a:t> under its capacious canvas.</a:t>
            </a:r>
          </a:p>
          <a:p>
            <a:pPr marL="0" indent="0">
              <a:buNone/>
            </a:pPr>
            <a:r>
              <a:rPr lang="en-US" sz="1900" dirty="0">
                <a:solidFill>
                  <a:schemeClr val="bg2">
                    <a:lumMod val="50000"/>
                  </a:schemeClr>
                </a:solidFill>
              </a:rPr>
              <a:t>Stephen Ramsay, “Who’s In and Who’s Out” </a:t>
            </a:r>
            <a:r>
              <a:rPr lang="en-US" sz="1900" i="1" dirty="0">
                <a:solidFill>
                  <a:schemeClr val="bg2">
                    <a:lumMod val="50000"/>
                  </a:schemeClr>
                </a:solidFill>
              </a:rPr>
              <a:t>Defining Digital Humanities. 2013,</a:t>
            </a:r>
            <a:r>
              <a:rPr lang="en-US" sz="1900" dirty="0">
                <a:solidFill>
                  <a:schemeClr val="bg2">
                    <a:lumMod val="50000"/>
                  </a:schemeClr>
                </a:solidFill>
              </a:rPr>
              <a:t>P. 239</a:t>
            </a:r>
          </a:p>
          <a:p>
            <a:r>
              <a:rPr lang="en-US" dirty="0">
                <a:solidFill>
                  <a:schemeClr val="bg2">
                    <a:lumMod val="50000"/>
                  </a:schemeClr>
                </a:solidFill>
              </a:rPr>
              <a:t>The proper object of Digital Humanities is what one might call “media consciousness” in a digital age, a particular kind of critical attitude analogous to, and indeed continuous with, a more general media consciousness as applied to cultural production in any nation or period. </a:t>
            </a:r>
          </a:p>
          <a:p>
            <a:pPr marL="0" indent="0">
              <a:buNone/>
            </a:pPr>
            <a:r>
              <a:rPr lang="en-US" sz="1900" dirty="0">
                <a:solidFill>
                  <a:schemeClr val="bg2">
                    <a:lumMod val="50000"/>
                  </a:schemeClr>
                </a:solidFill>
              </a:rPr>
              <a:t>Wendell </a:t>
            </a:r>
            <a:r>
              <a:rPr lang="en-US" sz="1900" dirty="0" err="1">
                <a:solidFill>
                  <a:schemeClr val="bg2">
                    <a:lumMod val="50000"/>
                  </a:schemeClr>
                </a:solidFill>
              </a:rPr>
              <a:t>Piez</a:t>
            </a:r>
            <a:r>
              <a:rPr lang="en-US" sz="1900" dirty="0">
                <a:solidFill>
                  <a:schemeClr val="bg2">
                    <a:lumMod val="50000"/>
                  </a:schemeClr>
                </a:solidFill>
              </a:rPr>
              <a:t>, “Something Called Digital Humanities”, </a:t>
            </a:r>
            <a:r>
              <a:rPr lang="en-US" sz="1900" i="1" dirty="0">
                <a:solidFill>
                  <a:schemeClr val="bg2">
                    <a:lumMod val="50000"/>
                  </a:schemeClr>
                </a:solidFill>
              </a:rPr>
              <a:t>Defining Digital Humanities. 2013, </a:t>
            </a:r>
            <a:r>
              <a:rPr lang="en-US" sz="1900" dirty="0">
                <a:solidFill>
                  <a:schemeClr val="bg2">
                    <a:lumMod val="50000"/>
                  </a:schemeClr>
                </a:solidFill>
              </a:rPr>
              <a:t>P.191</a:t>
            </a:r>
          </a:p>
          <a:p>
            <a:endParaRPr lang="en-US" dirty="0"/>
          </a:p>
        </p:txBody>
      </p:sp>
    </p:spTree>
    <p:extLst>
      <p:ext uri="{BB962C8B-B14F-4D97-AF65-F5344CB8AC3E}">
        <p14:creationId xmlns:p14="http://schemas.microsoft.com/office/powerpoint/2010/main" val="1153123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F661-FF89-BA4C-9505-E86CD4BC753C}"/>
              </a:ext>
            </a:extLst>
          </p:cNvPr>
          <p:cNvSpPr>
            <a:spLocks noGrp="1"/>
          </p:cNvSpPr>
          <p:nvPr>
            <p:ph type="title"/>
          </p:nvPr>
        </p:nvSpPr>
        <p:spPr/>
        <p:txBody>
          <a:bodyPr/>
          <a:lstStyle/>
          <a:p>
            <a:pPr algn="ctr"/>
            <a:r>
              <a:rPr lang="en-US" b="1" dirty="0">
                <a:solidFill>
                  <a:schemeClr val="bg2"/>
                </a:solidFill>
              </a:rPr>
              <a:t>CONCLUSION</a:t>
            </a:r>
          </a:p>
        </p:txBody>
      </p:sp>
      <p:sp>
        <p:nvSpPr>
          <p:cNvPr id="3" name="Content Placeholder 2">
            <a:extLst>
              <a:ext uri="{FF2B5EF4-FFF2-40B4-BE49-F238E27FC236}">
                <a16:creationId xmlns:a16="http://schemas.microsoft.com/office/drawing/2014/main" id="{49D52929-0D2D-B940-8045-503A9C46B168}"/>
              </a:ext>
            </a:extLst>
          </p:cNvPr>
          <p:cNvSpPr>
            <a:spLocks noGrp="1"/>
          </p:cNvSpPr>
          <p:nvPr>
            <p:ph idx="1"/>
          </p:nvPr>
        </p:nvSpPr>
        <p:spPr>
          <a:xfrm>
            <a:off x="1141412" y="1813560"/>
            <a:ext cx="9905999" cy="4511039"/>
          </a:xfrm>
        </p:spPr>
        <p:txBody>
          <a:bodyPr>
            <a:normAutofit/>
          </a:bodyPr>
          <a:lstStyle/>
          <a:p>
            <a:r>
              <a:rPr lang="en-US" b="1" dirty="0">
                <a:solidFill>
                  <a:schemeClr val="bg2">
                    <a:lumMod val="50000"/>
                  </a:schemeClr>
                </a:solidFill>
              </a:rPr>
              <a:t>1. Digital Storytelling transforms abstract data into relatable, personalized narratives</a:t>
            </a:r>
          </a:p>
          <a:p>
            <a:r>
              <a:rPr lang="en-US" b="1" dirty="0">
                <a:solidFill>
                  <a:schemeClr val="bg2">
                    <a:lumMod val="50000"/>
                  </a:schemeClr>
                </a:solidFill>
              </a:rPr>
              <a:t>2. Digital tools enable c</a:t>
            </a:r>
            <a:r>
              <a:rPr lang="en-US" b="1" dirty="0">
                <a:solidFill>
                  <a:schemeClr val="bg1"/>
                </a:solidFill>
              </a:rPr>
              <a:t>ompelling, multimodal presentations </a:t>
            </a:r>
          </a:p>
          <a:p>
            <a:r>
              <a:rPr lang="en-GB" b="1" dirty="0">
                <a:solidFill>
                  <a:schemeClr val="bg1">
                    <a:lumMod val="95000"/>
                    <a:lumOff val="5000"/>
                  </a:schemeClr>
                </a:solidFill>
              </a:rPr>
              <a:t>3.Online platforms facilitate pairing of academic content with narrative  and visual technologies</a:t>
            </a:r>
            <a:endParaRPr lang="en-US" b="1" dirty="0">
              <a:solidFill>
                <a:schemeClr val="bg2">
                  <a:lumMod val="50000"/>
                </a:schemeClr>
              </a:solidFill>
            </a:endParaRPr>
          </a:p>
          <a:p>
            <a:r>
              <a:rPr lang="en-US" b="1" dirty="0">
                <a:solidFill>
                  <a:schemeClr val="bg2">
                    <a:lumMod val="50000"/>
                  </a:schemeClr>
                </a:solidFill>
              </a:rPr>
              <a:t>4. Pay attention to copyright issues.</a:t>
            </a:r>
          </a:p>
          <a:p>
            <a:r>
              <a:rPr lang="en-US" b="1" dirty="0">
                <a:solidFill>
                  <a:schemeClr val="bg2">
                    <a:lumMod val="50000"/>
                  </a:schemeClr>
                </a:solidFill>
              </a:rPr>
              <a:t>5. Idea supersedes tools: leverage tools that match research objectives.</a:t>
            </a:r>
          </a:p>
          <a:p>
            <a:endParaRPr lang="en-US" b="1" dirty="0">
              <a:solidFill>
                <a:schemeClr val="bg2">
                  <a:lumMod val="50000"/>
                </a:schemeClr>
              </a:solidFill>
            </a:endParaRPr>
          </a:p>
          <a:p>
            <a:endParaRPr lang="en-US" dirty="0"/>
          </a:p>
        </p:txBody>
      </p:sp>
    </p:spTree>
    <p:extLst>
      <p:ext uri="{BB962C8B-B14F-4D97-AF65-F5344CB8AC3E}">
        <p14:creationId xmlns:p14="http://schemas.microsoft.com/office/powerpoint/2010/main" val="1831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5ED5-42D5-2D42-AD8D-8DB0AF9C56C8}"/>
              </a:ext>
            </a:extLst>
          </p:cNvPr>
          <p:cNvSpPr>
            <a:spLocks noGrp="1"/>
          </p:cNvSpPr>
          <p:nvPr>
            <p:ph type="title"/>
          </p:nvPr>
        </p:nvSpPr>
        <p:spPr/>
        <p:txBody>
          <a:bodyPr/>
          <a:lstStyle/>
          <a:p>
            <a:pPr algn="ctr"/>
            <a:endParaRPr lang="en-US" dirty="0">
              <a:solidFill>
                <a:schemeClr val="bg2"/>
              </a:solidFill>
            </a:endParaRPr>
          </a:p>
        </p:txBody>
      </p:sp>
      <p:sp>
        <p:nvSpPr>
          <p:cNvPr id="3" name="Content Placeholder 2">
            <a:extLst>
              <a:ext uri="{FF2B5EF4-FFF2-40B4-BE49-F238E27FC236}">
                <a16:creationId xmlns:a16="http://schemas.microsoft.com/office/drawing/2014/main" id="{4992D4F5-1A55-E442-AE0B-690D657044B9}"/>
              </a:ext>
            </a:extLst>
          </p:cNvPr>
          <p:cNvSpPr>
            <a:spLocks noGrp="1"/>
          </p:cNvSpPr>
          <p:nvPr>
            <p:ph idx="1"/>
          </p:nvPr>
        </p:nvSpPr>
        <p:spPr/>
        <p:txBody>
          <a:bodyPr/>
          <a:lstStyle/>
          <a:p>
            <a:pPr marL="0" indent="0">
              <a:buNone/>
            </a:pPr>
            <a:endParaRPr lang="en-US" dirty="0">
              <a:solidFill>
                <a:schemeClr val="bg2">
                  <a:lumMod val="50000"/>
                </a:schemeClr>
              </a:solidFill>
            </a:endParaRPr>
          </a:p>
          <a:p>
            <a:endParaRPr lang="en-US" dirty="0"/>
          </a:p>
        </p:txBody>
      </p:sp>
      <p:pic>
        <p:nvPicPr>
          <p:cNvPr id="4" name="Picture 3">
            <a:extLst>
              <a:ext uri="{FF2B5EF4-FFF2-40B4-BE49-F238E27FC236}">
                <a16:creationId xmlns:a16="http://schemas.microsoft.com/office/drawing/2014/main" id="{D944049C-5827-7B4F-9F47-94A6FB4919B5}"/>
              </a:ext>
            </a:extLst>
          </p:cNvPr>
          <p:cNvPicPr>
            <a:picLocks noChangeAspect="1"/>
          </p:cNvPicPr>
          <p:nvPr/>
        </p:nvPicPr>
        <p:blipFill>
          <a:blip r:embed="rId2"/>
          <a:stretch>
            <a:fillRect/>
          </a:stretch>
        </p:blipFill>
        <p:spPr>
          <a:xfrm>
            <a:off x="1857691" y="1357803"/>
            <a:ext cx="8473440" cy="4433398"/>
          </a:xfrm>
          <a:prstGeom prst="rect">
            <a:avLst/>
          </a:prstGeom>
          <a:effectLst>
            <a:softEdge rad="711200"/>
          </a:effectLst>
        </p:spPr>
      </p:pic>
    </p:spTree>
    <p:extLst>
      <p:ext uri="{BB962C8B-B14F-4D97-AF65-F5344CB8AC3E}">
        <p14:creationId xmlns:p14="http://schemas.microsoft.com/office/powerpoint/2010/main" val="321408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9D36-0CC4-9648-A561-E689B6BC847F}"/>
              </a:ext>
            </a:extLst>
          </p:cNvPr>
          <p:cNvSpPr>
            <a:spLocks noGrp="1"/>
          </p:cNvSpPr>
          <p:nvPr>
            <p:ph type="title"/>
          </p:nvPr>
        </p:nvSpPr>
        <p:spPr>
          <a:xfrm>
            <a:off x="1141412" y="160659"/>
            <a:ext cx="9905998" cy="1478570"/>
          </a:xfrm>
        </p:spPr>
        <p:txBody>
          <a:bodyPr/>
          <a:lstStyle/>
          <a:p>
            <a:pPr algn="ctr"/>
            <a:r>
              <a:rPr lang="en-US" b="1" dirty="0">
                <a:solidFill>
                  <a:schemeClr val="bg2"/>
                </a:solidFill>
              </a:rPr>
              <a:t>WHY PAIR DH AND academic research </a:t>
            </a:r>
          </a:p>
        </p:txBody>
      </p:sp>
      <p:sp>
        <p:nvSpPr>
          <p:cNvPr id="3" name="Content Placeholder 2">
            <a:extLst>
              <a:ext uri="{FF2B5EF4-FFF2-40B4-BE49-F238E27FC236}">
                <a16:creationId xmlns:a16="http://schemas.microsoft.com/office/drawing/2014/main" id="{B732FCDA-DE28-6746-86BC-DC526F9EDB17}"/>
              </a:ext>
            </a:extLst>
          </p:cNvPr>
          <p:cNvSpPr>
            <a:spLocks noGrp="1"/>
          </p:cNvSpPr>
          <p:nvPr>
            <p:ph idx="1"/>
          </p:nvPr>
        </p:nvSpPr>
        <p:spPr>
          <a:xfrm>
            <a:off x="1141412" y="1260088"/>
            <a:ext cx="9905999" cy="4531113"/>
          </a:xfrm>
        </p:spPr>
        <p:txBody>
          <a:bodyPr>
            <a:normAutofit/>
          </a:bodyPr>
          <a:lstStyle/>
          <a:p>
            <a:pPr algn="just"/>
            <a:r>
              <a:rPr lang="en-US" dirty="0">
                <a:solidFill>
                  <a:schemeClr val="bg1"/>
                </a:solidFill>
              </a:rPr>
              <a:t>In the next fifty years the entirety of our inherited archive of cultural works will have to be reedited within a network of digital storage, access, and dissemination. This system, which is already under development, is transnational and transcultural. </a:t>
            </a:r>
          </a:p>
          <a:p>
            <a:pPr marL="0" indent="0" algn="ctr">
              <a:buNone/>
            </a:pPr>
            <a:r>
              <a:rPr lang="en-US" sz="1400" dirty="0">
                <a:solidFill>
                  <a:schemeClr val="bg1"/>
                </a:solidFill>
              </a:rPr>
              <a:t>Jerome McGann, “A Note on the Current State of Humanities Scholarship”  Source: </a:t>
            </a:r>
            <a:r>
              <a:rPr lang="en-US" sz="1400" i="1" dirty="0">
                <a:solidFill>
                  <a:schemeClr val="bg1"/>
                </a:solidFill>
              </a:rPr>
              <a:t>Critical Inquiry</a:t>
            </a:r>
            <a:r>
              <a:rPr lang="en-US" sz="1400" dirty="0">
                <a:solidFill>
                  <a:schemeClr val="bg1"/>
                </a:solidFill>
              </a:rPr>
              <a:t> , </a:t>
            </a:r>
          </a:p>
          <a:p>
            <a:pPr marL="0" indent="0" algn="ctr">
              <a:buNone/>
            </a:pPr>
            <a:r>
              <a:rPr lang="en-US" sz="1400" dirty="0">
                <a:solidFill>
                  <a:schemeClr val="bg1"/>
                </a:solidFill>
              </a:rPr>
              <a:t>Vol. 30, No. 2 (Winter 2004), pp. 409-413</a:t>
            </a:r>
          </a:p>
          <a:p>
            <a:pPr marL="0" indent="0" algn="just">
              <a:lnSpc>
                <a:spcPct val="110000"/>
              </a:lnSpc>
              <a:buNone/>
            </a:pPr>
            <a:r>
              <a:rPr lang="en-US" dirty="0">
                <a:solidFill>
                  <a:schemeClr val="bg1"/>
                </a:solidFill>
              </a:rPr>
              <a:t>Scholarly communication and publishing are increasingly taking place in the electronic environment; A growing proportion of the scholarly record now existing only in digital format; Desire to maximize readership; Availability of experimental models of publishing. </a:t>
            </a:r>
            <a:endParaRPr lang="en-US" sz="1400" dirty="0">
              <a:solidFill>
                <a:schemeClr val="bg1"/>
              </a:solidFill>
            </a:endParaRPr>
          </a:p>
          <a:p>
            <a:pPr>
              <a:lnSpc>
                <a:spcPct val="110000"/>
              </a:lnSpc>
            </a:pPr>
            <a:endParaRPr lang="en-US" dirty="0">
              <a:solidFill>
                <a:schemeClr val="bg1"/>
              </a:solidFill>
            </a:endParaRPr>
          </a:p>
          <a:p>
            <a:pPr>
              <a:lnSpc>
                <a:spcPct val="110000"/>
              </a:lnSpc>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p>
        </p:txBody>
      </p:sp>
      <p:pic>
        <p:nvPicPr>
          <p:cNvPr id="4" name="Picture 3">
            <a:extLst>
              <a:ext uri="{FF2B5EF4-FFF2-40B4-BE49-F238E27FC236}">
                <a16:creationId xmlns:a16="http://schemas.microsoft.com/office/drawing/2014/main" id="{FAE9D6EB-B64D-BC46-8638-1A75DA19F923}"/>
              </a:ext>
            </a:extLst>
          </p:cNvPr>
          <p:cNvPicPr>
            <a:picLocks noChangeAspect="1"/>
          </p:cNvPicPr>
          <p:nvPr/>
        </p:nvPicPr>
        <p:blipFill>
          <a:blip r:embed="rId2"/>
          <a:stretch>
            <a:fillRect/>
          </a:stretch>
        </p:blipFill>
        <p:spPr>
          <a:xfrm>
            <a:off x="0" y="5043488"/>
            <a:ext cx="12192000" cy="2528887"/>
          </a:xfrm>
          <a:prstGeom prst="rect">
            <a:avLst/>
          </a:prstGeom>
          <a:effectLst>
            <a:softEdge rad="901700"/>
          </a:effectLst>
        </p:spPr>
      </p:pic>
    </p:spTree>
    <p:extLst>
      <p:ext uri="{BB962C8B-B14F-4D97-AF65-F5344CB8AC3E}">
        <p14:creationId xmlns:p14="http://schemas.microsoft.com/office/powerpoint/2010/main" val="29507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96BC-E75D-954E-BF25-660633091304}"/>
              </a:ext>
            </a:extLst>
          </p:cNvPr>
          <p:cNvSpPr>
            <a:spLocks noGrp="1"/>
          </p:cNvSpPr>
          <p:nvPr>
            <p:ph type="title"/>
          </p:nvPr>
        </p:nvSpPr>
        <p:spPr/>
        <p:txBody>
          <a:bodyPr/>
          <a:lstStyle/>
          <a:p>
            <a:pPr algn="ctr"/>
            <a:r>
              <a:rPr lang="en-US" b="1" dirty="0">
                <a:solidFill>
                  <a:schemeClr val="bg2"/>
                </a:solidFill>
              </a:rPr>
              <a:t>Focus of the Workshop</a:t>
            </a:r>
          </a:p>
        </p:txBody>
      </p:sp>
      <p:sp>
        <p:nvSpPr>
          <p:cNvPr id="3" name="Content Placeholder 2">
            <a:extLst>
              <a:ext uri="{FF2B5EF4-FFF2-40B4-BE49-F238E27FC236}">
                <a16:creationId xmlns:a16="http://schemas.microsoft.com/office/drawing/2014/main" id="{A594ACB9-97D6-344E-8CC7-96141BEAC171}"/>
              </a:ext>
            </a:extLst>
          </p:cNvPr>
          <p:cNvSpPr>
            <a:spLocks noGrp="1"/>
          </p:cNvSpPr>
          <p:nvPr>
            <p:ph idx="1"/>
          </p:nvPr>
        </p:nvSpPr>
        <p:spPr>
          <a:xfrm>
            <a:off x="1141412" y="2249486"/>
            <a:ext cx="9905999" cy="4090353"/>
          </a:xfrm>
        </p:spPr>
        <p:txBody>
          <a:bodyPr>
            <a:normAutofit/>
          </a:bodyPr>
          <a:lstStyle/>
          <a:p>
            <a:r>
              <a:rPr lang="en-US" b="1" dirty="0">
                <a:solidFill>
                  <a:schemeClr val="bg1">
                    <a:lumMod val="95000"/>
                    <a:lumOff val="5000"/>
                  </a:schemeClr>
                </a:solidFill>
              </a:rPr>
              <a:t>Learn how to amplify your ideas to reach a broader audience via digital storytelling. </a:t>
            </a:r>
            <a:endParaRPr lang="en-GB" b="1" dirty="0">
              <a:solidFill>
                <a:schemeClr val="bg1">
                  <a:lumMod val="95000"/>
                  <a:lumOff val="5000"/>
                </a:schemeClr>
              </a:solidFill>
            </a:endParaRPr>
          </a:p>
          <a:p>
            <a:r>
              <a:rPr lang="en-US" b="1" dirty="0">
                <a:solidFill>
                  <a:schemeClr val="bg1">
                    <a:lumMod val="95000"/>
                    <a:lumOff val="5000"/>
                  </a:schemeClr>
                </a:solidFill>
              </a:rPr>
              <a:t>Discover </a:t>
            </a:r>
            <a:r>
              <a:rPr lang="en-GB" b="1" dirty="0">
                <a:solidFill>
                  <a:schemeClr val="bg1">
                    <a:lumMod val="95000"/>
                    <a:lumOff val="5000"/>
                  </a:schemeClr>
                </a:solidFill>
              </a:rPr>
              <a:t>how academic research syncs with the narrative techne and digital media. </a:t>
            </a:r>
          </a:p>
          <a:p>
            <a:r>
              <a:rPr lang="en-GB" b="1" dirty="0">
                <a:solidFill>
                  <a:schemeClr val="bg1">
                    <a:lumMod val="95000"/>
                    <a:lumOff val="5000"/>
                  </a:schemeClr>
                </a:solidFill>
              </a:rPr>
              <a:t>Explore online platforms for pairing academic content with narrative tools, aural resources and visual technologies.</a:t>
            </a:r>
          </a:p>
        </p:txBody>
      </p:sp>
    </p:spTree>
    <p:extLst>
      <p:ext uri="{BB962C8B-B14F-4D97-AF65-F5344CB8AC3E}">
        <p14:creationId xmlns:p14="http://schemas.microsoft.com/office/powerpoint/2010/main" val="277848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A576-DC0F-4D42-B226-CED0792E1AED}"/>
              </a:ext>
            </a:extLst>
          </p:cNvPr>
          <p:cNvSpPr>
            <a:spLocks noGrp="1"/>
          </p:cNvSpPr>
          <p:nvPr>
            <p:ph type="title"/>
          </p:nvPr>
        </p:nvSpPr>
        <p:spPr/>
        <p:txBody>
          <a:bodyPr/>
          <a:lstStyle/>
          <a:p>
            <a:pPr algn="ctr"/>
            <a:r>
              <a:rPr lang="en-US" b="1" dirty="0">
                <a:solidFill>
                  <a:schemeClr val="bg1"/>
                </a:solidFill>
              </a:rPr>
              <a:t>Ds: Reconceptualizing HUMANITIES RESEARCH</a:t>
            </a:r>
          </a:p>
        </p:txBody>
      </p:sp>
      <p:sp>
        <p:nvSpPr>
          <p:cNvPr id="3" name="Content Placeholder 2">
            <a:extLst>
              <a:ext uri="{FF2B5EF4-FFF2-40B4-BE49-F238E27FC236}">
                <a16:creationId xmlns:a16="http://schemas.microsoft.com/office/drawing/2014/main" id="{3CE9D600-C1E4-9440-8F5F-751388DD1D53}"/>
              </a:ext>
            </a:extLst>
          </p:cNvPr>
          <p:cNvSpPr>
            <a:spLocks noGrp="1"/>
          </p:cNvSpPr>
          <p:nvPr>
            <p:ph idx="1"/>
          </p:nvPr>
        </p:nvSpPr>
        <p:spPr/>
        <p:txBody>
          <a:bodyPr>
            <a:normAutofit fontScale="85000" lnSpcReduction="20000"/>
          </a:bodyPr>
          <a:lstStyle/>
          <a:p>
            <a:r>
              <a:rPr lang="en-US" dirty="0">
                <a:solidFill>
                  <a:schemeClr val="bg1"/>
                </a:solidFill>
              </a:rPr>
              <a:t>Digital technologies do more than propose new ways of thinking, … they require new modes of being. The digital revolution requires u[scholars] to make conscious the motivations and values inhering in material practices, from putting a manuscript in the mail to a publisher to requiring for tenure “a book between covers.” We must transfer the values informing these activities and practices onto new modes of activity, so that we understand, value, and evaluate theoretical decisions about database modeling, algorithms, and information flows to best support new research and reading practices. (p.126)</a:t>
            </a:r>
          </a:p>
          <a:p>
            <a:pPr marL="0" indent="0">
              <a:buNone/>
            </a:pPr>
            <a:endParaRPr lang="en-US" dirty="0">
              <a:solidFill>
                <a:schemeClr val="bg1"/>
              </a:solidFill>
            </a:endParaRPr>
          </a:p>
          <a:p>
            <a:pPr marL="0" indent="0" algn="ctr">
              <a:buNone/>
            </a:pPr>
            <a:r>
              <a:rPr lang="en-US" dirty="0">
                <a:solidFill>
                  <a:schemeClr val="bg1"/>
                </a:solidFill>
              </a:rPr>
              <a:t>Susan Schreibman, Laura Mandell, and Stephen Olsen</a:t>
            </a:r>
          </a:p>
          <a:p>
            <a:pPr marL="0" indent="0" algn="ctr">
              <a:buNone/>
            </a:pPr>
            <a:r>
              <a:rPr lang="en-US" dirty="0">
                <a:solidFill>
                  <a:schemeClr val="bg1"/>
                </a:solidFill>
              </a:rPr>
              <a:t> MLA Journals &gt; </a:t>
            </a:r>
            <a:r>
              <a:rPr lang="en-US" i="1" dirty="0">
                <a:solidFill>
                  <a:schemeClr val="bg1"/>
                </a:solidFill>
                <a:hlinkClick r:id="rId2">
                  <a:extLst>
                    <a:ext uri="{A12FA001-AC4F-418D-AE19-62706E023703}">
                      <ahyp:hlinkClr xmlns:ahyp="http://schemas.microsoft.com/office/drawing/2018/hyperlinkcolor" val="tx"/>
                    </a:ext>
                  </a:extLst>
                </a:hlinkClick>
              </a:rPr>
              <a:t>Profession</a:t>
            </a:r>
            <a:r>
              <a:rPr lang="en-US" dirty="0">
                <a:solidFill>
                  <a:schemeClr val="bg1"/>
                </a:solidFill>
              </a:rPr>
              <a:t> &gt; 2011 &gt; (pp. 123-201)</a:t>
            </a:r>
          </a:p>
          <a:p>
            <a:endParaRPr lang="en-US" dirty="0">
              <a:solidFill>
                <a:schemeClr val="bg1"/>
              </a:solidFill>
            </a:endParaRPr>
          </a:p>
          <a:p>
            <a:endParaRPr lang="en-US" dirty="0"/>
          </a:p>
        </p:txBody>
      </p:sp>
    </p:spTree>
    <p:extLst>
      <p:ext uri="{BB962C8B-B14F-4D97-AF65-F5344CB8AC3E}">
        <p14:creationId xmlns:p14="http://schemas.microsoft.com/office/powerpoint/2010/main" val="130038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F5CF-D51A-FC47-BE9F-7941796A8786}"/>
              </a:ext>
            </a:extLst>
          </p:cNvPr>
          <p:cNvSpPr>
            <a:spLocks noGrp="1"/>
          </p:cNvSpPr>
          <p:nvPr>
            <p:ph type="title"/>
          </p:nvPr>
        </p:nvSpPr>
        <p:spPr>
          <a:xfrm>
            <a:off x="1141413" y="312765"/>
            <a:ext cx="9905998" cy="830235"/>
          </a:xfrm>
        </p:spPr>
        <p:txBody>
          <a:bodyPr/>
          <a:lstStyle/>
          <a:p>
            <a:pPr algn="ctr"/>
            <a:r>
              <a:rPr lang="en-US" b="1" dirty="0">
                <a:solidFill>
                  <a:schemeClr val="bg2"/>
                </a:solidFill>
              </a:rPr>
              <a:t>MOTIVATIONS AND GOALS</a:t>
            </a:r>
          </a:p>
        </p:txBody>
      </p:sp>
      <p:sp>
        <p:nvSpPr>
          <p:cNvPr id="3" name="Content Placeholder 2">
            <a:extLst>
              <a:ext uri="{FF2B5EF4-FFF2-40B4-BE49-F238E27FC236}">
                <a16:creationId xmlns:a16="http://schemas.microsoft.com/office/drawing/2014/main" id="{21697399-581B-4F4E-8765-208E633CEB3A}"/>
              </a:ext>
            </a:extLst>
          </p:cNvPr>
          <p:cNvSpPr>
            <a:spLocks noGrp="1"/>
          </p:cNvSpPr>
          <p:nvPr>
            <p:ph idx="1"/>
          </p:nvPr>
        </p:nvSpPr>
        <p:spPr>
          <a:xfrm>
            <a:off x="942975" y="1036320"/>
            <a:ext cx="9905999" cy="4296729"/>
          </a:xfrm>
        </p:spPr>
        <p:txBody>
          <a:bodyPr>
            <a:normAutofit fontScale="92500"/>
          </a:bodyPr>
          <a:lstStyle/>
          <a:p>
            <a:r>
              <a:rPr lang="en-US" sz="3600" dirty="0">
                <a:solidFill>
                  <a:schemeClr val="bg2">
                    <a:lumMod val="50000"/>
                  </a:schemeClr>
                </a:solidFill>
              </a:rPr>
              <a:t>Expansion of the range, analysis, and design of research within the humanities.</a:t>
            </a:r>
          </a:p>
          <a:p>
            <a:r>
              <a:rPr lang="en-US" sz="3600" dirty="0">
                <a:solidFill>
                  <a:schemeClr val="bg2">
                    <a:lumMod val="50000"/>
                  </a:schemeClr>
                </a:solidFill>
              </a:rPr>
              <a:t>Convergence of digital tools for the optimal communication of research ideas.</a:t>
            </a:r>
          </a:p>
          <a:p>
            <a:r>
              <a:rPr lang="en-US" sz="3600" dirty="0">
                <a:solidFill>
                  <a:schemeClr val="bg2">
                    <a:lumMod val="50000"/>
                  </a:schemeClr>
                </a:solidFill>
              </a:rPr>
              <a:t>Creating interactive narratives for diverse, personalized, compelling, realistic and engaging presentations.</a:t>
            </a:r>
          </a:p>
          <a:p>
            <a:endParaRPr lang="en-US" dirty="0">
              <a:solidFill>
                <a:schemeClr val="bg2">
                  <a:lumMod val="50000"/>
                </a:schemeClr>
              </a:solidFill>
            </a:endParaRPr>
          </a:p>
          <a:p>
            <a:endParaRPr lang="en-US" dirty="0"/>
          </a:p>
        </p:txBody>
      </p:sp>
      <p:pic>
        <p:nvPicPr>
          <p:cNvPr id="4" name="Picture 3">
            <a:extLst>
              <a:ext uri="{FF2B5EF4-FFF2-40B4-BE49-F238E27FC236}">
                <a16:creationId xmlns:a16="http://schemas.microsoft.com/office/drawing/2014/main" id="{629160DB-AC28-6441-B939-35654F19C905}"/>
              </a:ext>
            </a:extLst>
          </p:cNvPr>
          <p:cNvPicPr>
            <a:picLocks noChangeAspect="1"/>
          </p:cNvPicPr>
          <p:nvPr/>
        </p:nvPicPr>
        <p:blipFill>
          <a:blip r:embed="rId2"/>
          <a:stretch>
            <a:fillRect/>
          </a:stretch>
        </p:blipFill>
        <p:spPr>
          <a:xfrm>
            <a:off x="-1588" y="4693920"/>
            <a:ext cx="12192000" cy="2457927"/>
          </a:xfrm>
          <a:prstGeom prst="rect">
            <a:avLst/>
          </a:prstGeom>
          <a:effectLst>
            <a:softEdge rad="1270000"/>
          </a:effectLst>
        </p:spPr>
      </p:pic>
    </p:spTree>
    <p:extLst>
      <p:ext uri="{BB962C8B-B14F-4D97-AF65-F5344CB8AC3E}">
        <p14:creationId xmlns:p14="http://schemas.microsoft.com/office/powerpoint/2010/main" val="3169439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F2982-B26C-F040-8CB2-608B8D2A28A9}"/>
              </a:ext>
            </a:extLst>
          </p:cNvPr>
          <p:cNvSpPr>
            <a:spLocks noGrp="1"/>
          </p:cNvSpPr>
          <p:nvPr>
            <p:ph type="title"/>
          </p:nvPr>
        </p:nvSpPr>
        <p:spPr>
          <a:xfrm>
            <a:off x="1141413" y="618518"/>
            <a:ext cx="9905998" cy="1067408"/>
          </a:xfrm>
        </p:spPr>
        <p:txBody>
          <a:bodyPr>
            <a:normAutofit/>
          </a:bodyPr>
          <a:lstStyle/>
          <a:p>
            <a:pPr algn="ctr"/>
            <a:r>
              <a:rPr lang="en-US" b="1" dirty="0">
                <a:solidFill>
                  <a:schemeClr val="bg2"/>
                </a:solidFill>
              </a:rPr>
              <a:t>CURRENT TRENDS AND THE CENTRALITY OF DS</a:t>
            </a:r>
          </a:p>
        </p:txBody>
      </p:sp>
      <p:sp>
        <p:nvSpPr>
          <p:cNvPr id="3" name="Content Placeholder 2">
            <a:extLst>
              <a:ext uri="{FF2B5EF4-FFF2-40B4-BE49-F238E27FC236}">
                <a16:creationId xmlns:a16="http://schemas.microsoft.com/office/drawing/2014/main" id="{1F752DB0-D523-574E-867B-F83F4C7BA8A1}"/>
              </a:ext>
            </a:extLst>
          </p:cNvPr>
          <p:cNvSpPr>
            <a:spLocks noGrp="1"/>
          </p:cNvSpPr>
          <p:nvPr>
            <p:ph idx="1"/>
          </p:nvPr>
        </p:nvSpPr>
        <p:spPr>
          <a:xfrm>
            <a:off x="1141412" y="1685926"/>
            <a:ext cx="9905999" cy="4914900"/>
          </a:xfrm>
        </p:spPr>
        <p:txBody>
          <a:bodyPr>
            <a:normAutofit/>
          </a:bodyPr>
          <a:lstStyle/>
          <a:p>
            <a:r>
              <a:rPr lang="en-US" b="1" dirty="0">
                <a:solidFill>
                  <a:schemeClr val="bg1"/>
                </a:solidFill>
              </a:rPr>
              <a:t>Our Current Reality:</a:t>
            </a:r>
          </a:p>
          <a:p>
            <a:pPr marL="0" indent="0">
              <a:buNone/>
            </a:pPr>
            <a:r>
              <a:rPr lang="en-US" b="1" dirty="0">
                <a:solidFill>
                  <a:schemeClr val="bg1"/>
                </a:solidFill>
              </a:rPr>
              <a:t>The online format within which life and academics is currently practiced underscores the centrality of DS in contemporary experience. Academic interaction today is channel through digital screens, mediated via online tools and engaged with through multimedia learning environment.</a:t>
            </a:r>
          </a:p>
          <a:p>
            <a:r>
              <a:rPr lang="en-US" b="1" dirty="0">
                <a:solidFill>
                  <a:schemeClr val="bg1"/>
                </a:solidFill>
              </a:rPr>
              <a:t>Blend of Theory and Practice:</a:t>
            </a:r>
          </a:p>
          <a:p>
            <a:pPr marL="0" indent="0">
              <a:buNone/>
            </a:pPr>
            <a:r>
              <a:rPr lang="en-US" b="1" dirty="0">
                <a:solidFill>
                  <a:schemeClr val="bg1"/>
                </a:solidFill>
              </a:rPr>
              <a:t> These unprecedented transformations offer useful opportunities to advance our research. Digital communication environments allow us to blend theory and practice in exploration of digital narrative: stories told with digital and new media technologies.</a:t>
            </a:r>
          </a:p>
          <a:p>
            <a:endParaRPr lang="en-US" dirty="0"/>
          </a:p>
        </p:txBody>
      </p:sp>
    </p:spTree>
    <p:extLst>
      <p:ext uri="{BB962C8B-B14F-4D97-AF65-F5344CB8AC3E}">
        <p14:creationId xmlns:p14="http://schemas.microsoft.com/office/powerpoint/2010/main" val="2359634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A263-8B96-5F4A-A8ED-5D94298FFBA5}"/>
              </a:ext>
            </a:extLst>
          </p:cNvPr>
          <p:cNvSpPr>
            <a:spLocks noGrp="1"/>
          </p:cNvSpPr>
          <p:nvPr>
            <p:ph type="title"/>
          </p:nvPr>
        </p:nvSpPr>
        <p:spPr/>
        <p:txBody>
          <a:bodyPr/>
          <a:lstStyle/>
          <a:p>
            <a:pPr algn="ctr"/>
            <a:r>
              <a:rPr lang="en-US" b="1" dirty="0">
                <a:solidFill>
                  <a:schemeClr val="bg1"/>
                </a:solidFill>
              </a:rPr>
              <a:t>POTENTIALS OF DS ACCESS </a:t>
            </a:r>
          </a:p>
        </p:txBody>
      </p:sp>
      <p:sp>
        <p:nvSpPr>
          <p:cNvPr id="3" name="Content Placeholder 2">
            <a:extLst>
              <a:ext uri="{FF2B5EF4-FFF2-40B4-BE49-F238E27FC236}">
                <a16:creationId xmlns:a16="http://schemas.microsoft.com/office/drawing/2014/main" id="{0FBED8D7-B401-7749-B469-18A6AC244B33}"/>
              </a:ext>
            </a:extLst>
          </p:cNvPr>
          <p:cNvSpPr>
            <a:spLocks noGrp="1"/>
          </p:cNvSpPr>
          <p:nvPr>
            <p:ph idx="1"/>
          </p:nvPr>
        </p:nvSpPr>
        <p:spPr/>
        <p:txBody>
          <a:bodyPr>
            <a:normAutofit lnSpcReduction="10000"/>
          </a:bodyPr>
          <a:lstStyle/>
          <a:p>
            <a:r>
              <a:rPr lang="en-US" b="1" dirty="0">
                <a:solidFill>
                  <a:schemeClr val="bg1"/>
                </a:solidFill>
              </a:rPr>
              <a:t>Sustained Access; </a:t>
            </a:r>
          </a:p>
          <a:p>
            <a:pPr marL="0" indent="0">
              <a:buNone/>
            </a:pPr>
            <a:r>
              <a:rPr lang="en-US" b="1" dirty="0">
                <a:solidFill>
                  <a:schemeClr val="bg1"/>
                </a:solidFill>
              </a:rPr>
              <a:t>DS allows us to showcase the intellectual potential of our fields in a manner available for sustained global access.</a:t>
            </a:r>
          </a:p>
          <a:p>
            <a:r>
              <a:rPr lang="en-US" b="1" dirty="0">
                <a:solidFill>
                  <a:schemeClr val="bg1"/>
                </a:solidFill>
              </a:rPr>
              <a:t>Availability of Resources; </a:t>
            </a:r>
          </a:p>
          <a:p>
            <a:pPr marL="0" indent="0">
              <a:buNone/>
            </a:pPr>
            <a:r>
              <a:rPr lang="en-US" b="1" dirty="0">
                <a:solidFill>
                  <a:schemeClr val="bg1"/>
                </a:solidFill>
              </a:rPr>
              <a:t>Online platforms offer opportunities for publishing interactive and rich media scholarship. The expanding array of visual and narrative options available in this format is indispensable to today’s cutting-edge scholars.</a:t>
            </a:r>
          </a:p>
          <a:p>
            <a:endParaRPr lang="en-US" dirty="0"/>
          </a:p>
        </p:txBody>
      </p:sp>
    </p:spTree>
    <p:extLst>
      <p:ext uri="{BB962C8B-B14F-4D97-AF65-F5344CB8AC3E}">
        <p14:creationId xmlns:p14="http://schemas.microsoft.com/office/powerpoint/2010/main" val="337174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B602D-696C-FB48-8906-9B8D1E228F0D}"/>
              </a:ext>
            </a:extLst>
          </p:cNvPr>
          <p:cNvPicPr>
            <a:picLocks noChangeAspect="1"/>
          </p:cNvPicPr>
          <p:nvPr/>
        </p:nvPicPr>
        <p:blipFill>
          <a:blip r:embed="rId2"/>
          <a:stretch>
            <a:fillRect/>
          </a:stretch>
        </p:blipFill>
        <p:spPr>
          <a:xfrm>
            <a:off x="-1" y="3224820"/>
            <a:ext cx="12087225" cy="3747480"/>
          </a:xfrm>
          <a:prstGeom prst="rect">
            <a:avLst/>
          </a:prstGeom>
          <a:effectLst>
            <a:softEdge rad="1270000"/>
          </a:effectLst>
        </p:spPr>
      </p:pic>
      <p:sp>
        <p:nvSpPr>
          <p:cNvPr id="5" name="TextBox 4">
            <a:extLst>
              <a:ext uri="{FF2B5EF4-FFF2-40B4-BE49-F238E27FC236}">
                <a16:creationId xmlns:a16="http://schemas.microsoft.com/office/drawing/2014/main" id="{6F61B3C5-EE3A-894D-B385-484CABE1E50B}"/>
              </a:ext>
            </a:extLst>
          </p:cNvPr>
          <p:cNvSpPr txBox="1"/>
          <p:nvPr/>
        </p:nvSpPr>
        <p:spPr>
          <a:xfrm>
            <a:off x="1141414" y="1657350"/>
            <a:ext cx="11050586" cy="2554545"/>
          </a:xfrm>
          <a:prstGeom prst="rect">
            <a:avLst/>
          </a:prstGeom>
          <a:noFill/>
        </p:spPr>
        <p:txBody>
          <a:bodyPr wrap="square" rtlCol="0">
            <a:spAutoFit/>
          </a:bodyPr>
          <a:lstStyle/>
          <a:p>
            <a:r>
              <a:rPr lang="en-US" sz="4000" dirty="0">
                <a:solidFill>
                  <a:schemeClr val="bg2">
                    <a:lumMod val="50000"/>
                  </a:schemeClr>
                </a:solidFill>
              </a:rPr>
              <a:t>What Story do you want to tell? – Idea/Techne</a:t>
            </a:r>
          </a:p>
          <a:p>
            <a:endParaRPr lang="en-US" sz="4000" dirty="0">
              <a:solidFill>
                <a:schemeClr val="bg2">
                  <a:lumMod val="50000"/>
                </a:schemeClr>
              </a:solidFill>
            </a:endParaRPr>
          </a:p>
          <a:p>
            <a:r>
              <a:rPr lang="en-US" sz="4000" dirty="0">
                <a:solidFill>
                  <a:schemeClr val="bg2">
                    <a:lumMod val="50000"/>
                  </a:schemeClr>
                </a:solidFill>
              </a:rPr>
              <a:t>What Medium/ Media will help your story? – Digital Tools</a:t>
            </a:r>
          </a:p>
        </p:txBody>
      </p:sp>
      <p:sp>
        <p:nvSpPr>
          <p:cNvPr id="6" name="Right Arrow 5">
            <a:extLst>
              <a:ext uri="{FF2B5EF4-FFF2-40B4-BE49-F238E27FC236}">
                <a16:creationId xmlns:a16="http://schemas.microsoft.com/office/drawing/2014/main" id="{08D1DEF3-2769-D549-B7D5-5B06740D0D76}"/>
              </a:ext>
            </a:extLst>
          </p:cNvPr>
          <p:cNvSpPr/>
          <p:nvPr/>
        </p:nvSpPr>
        <p:spPr>
          <a:xfrm>
            <a:off x="542919" y="1914525"/>
            <a:ext cx="728662" cy="1825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193E3E2B-C851-FB47-A808-28D5E5E8EC19}"/>
              </a:ext>
            </a:extLst>
          </p:cNvPr>
          <p:cNvSpPr/>
          <p:nvPr/>
        </p:nvSpPr>
        <p:spPr>
          <a:xfrm flipV="1">
            <a:off x="528631" y="3224820"/>
            <a:ext cx="728662" cy="16827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E004A76-A37E-B048-95AD-A066F7B3B04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801513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21994</TotalTime>
  <Words>1433</Words>
  <Application>Microsoft Macintosh PowerPoint</Application>
  <PresentationFormat>Widescreen</PresentationFormat>
  <Paragraphs>124</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Britannic Bold</vt:lpstr>
      <vt:lpstr>Trebuchet MS</vt:lpstr>
      <vt:lpstr>Tw Cen MT</vt:lpstr>
      <vt:lpstr>Circuit</vt:lpstr>
      <vt:lpstr>Digital storytelling and  academic research</vt:lpstr>
      <vt:lpstr>What is digital storytelling </vt:lpstr>
      <vt:lpstr>WHY PAIR DH AND academic research </vt:lpstr>
      <vt:lpstr>Focus of the Workshop</vt:lpstr>
      <vt:lpstr>Ds: Reconceptualizing HUMANITIES RESEARCH</vt:lpstr>
      <vt:lpstr>MOTIVATIONS AND GOALS</vt:lpstr>
      <vt:lpstr>CURRENT TRENDS AND THE CENTRALITY OF DS</vt:lpstr>
      <vt:lpstr>POTENTIALS OF DS ACCESS </vt:lpstr>
      <vt:lpstr>PowerPoint Presentation</vt:lpstr>
      <vt:lpstr>narrative ELEMENTS TO CONSIDER </vt:lpstr>
      <vt:lpstr>Structural Elements</vt:lpstr>
      <vt:lpstr>OUTCOMES </vt:lpstr>
      <vt:lpstr>SAMPLE DIGITAL sTORYTELLING tOOLS </vt:lpstr>
      <vt:lpstr>NON LINEAR NARRATIVES USING TWINE</vt:lpstr>
      <vt:lpstr>online platforms FOR ACADEMIC PROJECTS</vt:lpstr>
      <vt:lpstr>Digital storytelling: Skills</vt:lpstr>
      <vt:lpstr>critical thinking, communication, digital literacy, and civic engagement.  </vt:lpstr>
      <vt:lpstr>Sample Academic DH PROJECTS</vt:lpstr>
      <vt:lpstr>Digital storytelling resources</vt:lpstr>
      <vt:lpstr>CONCLUSION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storytelling</dc:title>
  <dc:creator>Microsoft Office User</dc:creator>
  <cp:lastModifiedBy>Microsoft Office User</cp:lastModifiedBy>
  <cp:revision>99</cp:revision>
  <dcterms:created xsi:type="dcterms:W3CDTF">2020-02-08T05:37:04Z</dcterms:created>
  <dcterms:modified xsi:type="dcterms:W3CDTF">2020-04-10T19:46:07Z</dcterms:modified>
</cp:coreProperties>
</file>