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258" r:id="rId2"/>
    <p:sldId id="265" r:id="rId3"/>
    <p:sldId id="259" r:id="rId4"/>
    <p:sldId id="260" r:id="rId5"/>
    <p:sldId id="262" r:id="rId6"/>
    <p:sldId id="263" r:id="rId7"/>
    <p:sldId id="264" r:id="rId8"/>
    <p:sldId id="266" r:id="rId9"/>
    <p:sldId id="267" r:id="rId10"/>
    <p:sldId id="275" r:id="rId11"/>
    <p:sldId id="284" r:id="rId12"/>
    <p:sldId id="270" r:id="rId13"/>
    <p:sldId id="269" r:id="rId14"/>
    <p:sldId id="302" r:id="rId15"/>
    <p:sldId id="273" r:id="rId16"/>
    <p:sldId id="271" r:id="rId17"/>
    <p:sldId id="303" r:id="rId18"/>
    <p:sldId id="276" r:id="rId19"/>
    <p:sldId id="277" r:id="rId20"/>
    <p:sldId id="278" r:id="rId21"/>
    <p:sldId id="279" r:id="rId22"/>
    <p:sldId id="280" r:id="rId23"/>
    <p:sldId id="268" r:id="rId24"/>
    <p:sldId id="305" r:id="rId25"/>
    <p:sldId id="281" r:id="rId26"/>
    <p:sldId id="282" r:id="rId27"/>
    <p:sldId id="274" r:id="rId28"/>
    <p:sldId id="283" r:id="rId29"/>
    <p:sldId id="285" r:id="rId30"/>
    <p:sldId id="286" r:id="rId31"/>
    <p:sldId id="287" r:id="rId32"/>
    <p:sldId id="288" r:id="rId33"/>
    <p:sldId id="291" r:id="rId34"/>
    <p:sldId id="292" r:id="rId35"/>
    <p:sldId id="317" r:id="rId36"/>
    <p:sldId id="319" r:id="rId37"/>
    <p:sldId id="293" r:id="rId38"/>
    <p:sldId id="296" r:id="rId39"/>
    <p:sldId id="295" r:id="rId40"/>
    <p:sldId id="297" r:id="rId41"/>
    <p:sldId id="306" r:id="rId42"/>
    <p:sldId id="311" r:id="rId43"/>
    <p:sldId id="308" r:id="rId44"/>
    <p:sldId id="312" r:id="rId45"/>
    <p:sldId id="314" r:id="rId46"/>
    <p:sldId id="309" r:id="rId47"/>
    <p:sldId id="313" r:id="rId48"/>
    <p:sldId id="315" r:id="rId49"/>
    <p:sldId id="310" r:id="rId50"/>
    <p:sldId id="316" r:id="rId51"/>
    <p:sldId id="318" r:id="rId52"/>
    <p:sldId id="298" r:id="rId53"/>
    <p:sldId id="299" r:id="rId54"/>
    <p:sldId id="300" r:id="rId55"/>
    <p:sldId id="301" r:id="rId56"/>
    <p:sldId id="320" r:id="rId5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82130" autoAdjust="0"/>
  </p:normalViewPr>
  <p:slideViewPr>
    <p:cSldViewPr snapToGrid="0" snapToObjects="1">
      <p:cViewPr varScale="1">
        <p:scale>
          <a:sx n="72" d="100"/>
          <a:sy n="72" d="100"/>
        </p:scale>
        <p:origin x="883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C6DA05D-9A4C-4955-9D75-7A7F8FADFEA6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8118068-E47A-4142-A629-99F958074E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9606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BBEF285-45DF-B942-B3F4-BDF309DD383F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744D7D9-582C-9747-9CEC-20CDDD7087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079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4025867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hape 360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361" name="Shape 361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495174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Shape 440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41" name="Shape 441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t" anchorCtr="0">
            <a:noAutofit/>
          </a:bodyPr>
          <a:lstStyle/>
          <a:p>
            <a:pPr>
              <a:buSzPct val="25000"/>
            </a:pP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Photo is of George Boole, an English mathematician and logician</a:t>
            </a:r>
          </a:p>
        </p:txBody>
      </p:sp>
      <p:sp>
        <p:nvSpPr>
          <p:cNvPr id="442" name="Shape 442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11</a:t>
            </a:fld>
            <a:endParaRPr lang="en-US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05753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6" name="Shape 286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287" name="Shape 287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20"/>
          </a:xfrm>
          <a:prstGeom prst="rect">
            <a:avLst/>
          </a:prstGeom>
        </p:spPr>
        <p:txBody>
          <a:bodyPr lIns="93162" tIns="46568" rIns="93162" bIns="46568" anchor="b" anchorCtr="0">
            <a:noAutofit/>
          </a:bodyPr>
          <a:lstStyle/>
          <a:p>
            <a:pPr>
              <a:buClr>
                <a:srgbClr val="000000"/>
              </a:buClr>
              <a:buSzPct val="25000"/>
            </a:pPr>
            <a:fld id="{00000000-1234-1234-1234-123412341234}" type="slidenum">
              <a:rPr lang="en-US"/>
              <a:pPr>
                <a:buClr>
                  <a:srgbClr val="000000"/>
                </a:buClr>
                <a:buSzPct val="25000"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5488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280" name="Shape 280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0586571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280" name="Shape 280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1959501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 txBox="1">
            <a:spLocks noGrp="1"/>
          </p:cNvSpPr>
          <p:nvPr>
            <p:ph type="body" idx="1"/>
          </p:nvPr>
        </p:nvSpPr>
        <p:spPr>
          <a:xfrm>
            <a:off x="934721" y="4415790"/>
            <a:ext cx="514095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345" name="Shape 345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9534433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314" name="Shape 31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601529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8" name="Shape 368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t" anchorCtr="0">
            <a:noAutofit/>
          </a:bodyPr>
          <a:lstStyle/>
          <a:p>
            <a:pPr>
              <a:buSzPct val="25000"/>
            </a:pP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out the current values</a:t>
            </a:r>
          </a:p>
        </p:txBody>
      </p:sp>
      <p:sp>
        <p:nvSpPr>
          <p:cNvPr id="369" name="Shape 369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17</a:t>
            </a:fld>
            <a:endParaRPr lang="en-US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84831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Shape 367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8" name="Shape 368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t" anchorCtr="0">
            <a:noAutofit/>
          </a:bodyPr>
          <a:lstStyle/>
          <a:p>
            <a:pPr>
              <a:buSzPct val="25000"/>
            </a:pP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Draw out the current values</a:t>
            </a:r>
          </a:p>
        </p:txBody>
      </p:sp>
      <p:sp>
        <p:nvSpPr>
          <p:cNvPr id="369" name="Shape 369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18</a:t>
            </a:fld>
            <a:endParaRPr lang="en-US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66691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75" name="Shape 375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376" name="Shape 376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20"/>
          </a:xfrm>
          <a:prstGeom prst="rect">
            <a:avLst/>
          </a:prstGeom>
        </p:spPr>
        <p:txBody>
          <a:bodyPr lIns="93162" tIns="46568" rIns="93162" bIns="46568" anchor="b" anchorCtr="0">
            <a:noAutofit/>
          </a:bodyPr>
          <a:lstStyle/>
          <a:p>
            <a:pPr>
              <a:buClr>
                <a:srgbClr val="000000"/>
              </a:buClr>
              <a:buSzPct val="25000"/>
            </a:pPr>
            <a:fld id="{00000000-1234-1234-1234-123412341234}" type="slidenum">
              <a:rPr lang="en-US"/>
              <a:pPr>
                <a:buClr>
                  <a:srgbClr val="000000"/>
                </a:buClr>
                <a:buSzPct val="25000"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068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Shape 248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2</a:t>
            </a:fld>
            <a:endParaRPr lang="en-US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79009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Shape 381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382" name="Shape 38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0651033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Shape 387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388" name="Shape 388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8745165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Shape 412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r>
              <a:rPr lang="en-US" dirty="0"/>
              <a:t>Another simple way to keep track of what’s happening is by using multiple print statements</a:t>
            </a:r>
            <a:r>
              <a:rPr lang="en-US" baseline="0" dirty="0"/>
              <a:t> when you first start coding.</a:t>
            </a:r>
            <a:endParaRPr dirty="0"/>
          </a:p>
        </p:txBody>
      </p:sp>
      <p:sp>
        <p:nvSpPr>
          <p:cNvPr id="413" name="Shape 41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5624023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274" name="Shape 27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041586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420" name="Shape 420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60218279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420" name="Shape 420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2951663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Shape 425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26" name="Shape 426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t" anchorCtr="0">
            <a:noAutofit/>
          </a:bodyPr>
          <a:lstStyle/>
          <a:p>
            <a:pPr>
              <a:buSzPct val="25000"/>
            </a:pP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Empty string is like the 0 value in arithmetic – Arabic numerals are a great advance over Roman numerals</a:t>
            </a:r>
          </a:p>
        </p:txBody>
      </p:sp>
      <p:sp>
        <p:nvSpPr>
          <p:cNvPr id="427" name="Shape 427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26</a:t>
            </a:fld>
            <a:endParaRPr lang="en-US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987820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 txBox="1">
            <a:spLocks noGrp="1"/>
          </p:cNvSpPr>
          <p:nvPr>
            <p:ph type="sldNum" idx="12"/>
          </p:nvPr>
        </p:nvSpPr>
        <p:spPr>
          <a:xfrm>
            <a:off x="3972561" y="8831580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>
                <a:buSzPct val="25000"/>
              </a:pPr>
              <a:t>27</a:t>
            </a:fld>
            <a:endParaRPr lang="en-US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4" name="Shape 35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55" name="Shape 355"/>
          <p:cNvSpPr txBox="1">
            <a:spLocks noGrp="1"/>
          </p:cNvSpPr>
          <p:nvPr>
            <p:ph type="body" idx="1"/>
          </p:nvPr>
        </p:nvSpPr>
        <p:spPr>
          <a:xfrm>
            <a:off x="934721" y="4415790"/>
            <a:ext cx="5140959" cy="418338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3162" tIns="46568" rIns="93162" bIns="46568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6975593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433" name="Shape 43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8269771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Shape 447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448" name="Shape 448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96864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r>
              <a:rPr lang="en-US" dirty="0"/>
              <a:t>Quick</a:t>
            </a:r>
            <a:r>
              <a:rPr lang="en-US" baseline="0" dirty="0"/>
              <a:t> intros of everyone</a:t>
            </a:r>
            <a:endParaRPr dirty="0"/>
          </a:p>
        </p:txBody>
      </p:sp>
      <p:sp>
        <p:nvSpPr>
          <p:cNvPr id="103" name="Shape 10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1434082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Shape 453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454" name="Shape 45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69751772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Shape 459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460" name="Shape 460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95095593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Shape 465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466" name="Shape 466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79707394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Shape 493"/>
          <p:cNvSpPr txBox="1">
            <a:spLocks noGrp="1"/>
          </p:cNvSpPr>
          <p:nvPr>
            <p:ph type="sldNum" idx="12"/>
          </p:nvPr>
        </p:nvSpPr>
        <p:spPr>
          <a:xfrm>
            <a:off x="3972561" y="8831580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pPr>
                <a:buSzPct val="25000"/>
              </a:pPr>
              <a:t>33</a:t>
            </a:fld>
            <a:endParaRPr lang="en-US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94" name="Shape 494"/>
          <p:cNvSpPr/>
          <p:nvPr/>
        </p:nvSpPr>
        <p:spPr>
          <a:xfrm>
            <a:off x="1168400" y="697230"/>
            <a:ext cx="4673600" cy="348615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3162" tIns="46568" rIns="93162" bIns="46568" anchor="ctr" anchorCtr="0">
            <a:noAutofit/>
          </a:bodyPr>
          <a:lstStyle/>
          <a:p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95" name="Shape 495"/>
          <p:cNvSpPr txBox="1">
            <a:spLocks noGrp="1"/>
          </p:cNvSpPr>
          <p:nvPr>
            <p:ph type="body" idx="1"/>
          </p:nvPr>
        </p:nvSpPr>
        <p:spPr>
          <a:xfrm>
            <a:off x="934720" y="4415790"/>
            <a:ext cx="5139426" cy="418338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ctr" anchorCtr="0">
            <a:noAutofit/>
          </a:bodyPr>
          <a:lstStyle/>
          <a:p>
            <a:endParaRPr/>
          </a:p>
        </p:txBody>
      </p:sp>
      <p:sp>
        <p:nvSpPr>
          <p:cNvPr id="496" name="Shape 496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30756598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Shape 525"/>
          <p:cNvSpPr txBox="1">
            <a:spLocks noGrp="1"/>
          </p:cNvSpPr>
          <p:nvPr>
            <p:ph type="body" idx="1"/>
          </p:nvPr>
        </p:nvSpPr>
        <p:spPr>
          <a:xfrm>
            <a:off x="934721" y="4415790"/>
            <a:ext cx="514095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r>
              <a:rPr lang="en-US" dirty="0"/>
              <a:t>Or in the case</a:t>
            </a:r>
            <a:r>
              <a:rPr lang="en-US" baseline="0" dirty="0"/>
              <a:t> of C/C++ or if you’ve used </a:t>
            </a:r>
            <a:r>
              <a:rPr lang="en-US" baseline="0" dirty="0" err="1"/>
              <a:t>matlab</a:t>
            </a:r>
            <a:r>
              <a:rPr lang="en-US" baseline="0" dirty="0"/>
              <a:t> too in some cases. Now this is great for us users but sometimes it may not be ideal.</a:t>
            </a:r>
            <a:endParaRPr dirty="0"/>
          </a:p>
        </p:txBody>
      </p:sp>
      <p:sp>
        <p:nvSpPr>
          <p:cNvPr id="526" name="Shape 526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476392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260" name="Shape 260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29854765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Shape 802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803" name="Shape 80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68915404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Shape 531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32" name="Shape 532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3" name="Shape 533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>
                <a:buSzPct val="25000"/>
              </a:pPr>
              <a:t>37</a:t>
            </a:fld>
            <a:endParaRPr lang="en-US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60242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Shape 55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54" name="Shape 554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5" name="Shape 555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>
                <a:buSzPct val="25000"/>
              </a:pPr>
              <a:t>38</a:t>
            </a:fld>
            <a:endParaRPr lang="en-US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767929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Shape 546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7" name="Shape 547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548" name="Shape 548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20"/>
          </a:xfrm>
          <a:prstGeom prst="rect">
            <a:avLst/>
          </a:prstGeom>
        </p:spPr>
        <p:txBody>
          <a:bodyPr lIns="93162" tIns="46568" rIns="93162" bIns="46568" anchor="b" anchorCtr="0">
            <a:noAutofit/>
          </a:bodyPr>
          <a:lstStyle/>
          <a:p>
            <a:pPr>
              <a:buClr>
                <a:srgbClr val="000000"/>
              </a:buClr>
              <a:buSzPct val="25000"/>
            </a:pPr>
            <a:fld id="{00000000-1234-1234-1234-123412341234}" type="slidenum">
              <a:rPr lang="en-US"/>
              <a:pPr>
                <a:buClr>
                  <a:srgbClr val="000000"/>
                </a:buClr>
                <a:buSzPct val="25000"/>
              </a:pPr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456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r>
              <a:rPr lang="en-US" dirty="0"/>
              <a:t>Check if everyone has python installed,</a:t>
            </a:r>
            <a:r>
              <a:rPr lang="en-US" baseline="0" dirty="0"/>
              <a:t> talk about different versions and distribution</a:t>
            </a:r>
            <a:endParaRPr dirty="0"/>
          </a:p>
        </p:txBody>
      </p:sp>
      <p:sp>
        <p:nvSpPr>
          <p:cNvPr id="109" name="Shape 109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55941292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Shape 560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61" name="Shape 561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t" anchorCtr="0">
            <a:noAutofit/>
          </a:bodyPr>
          <a:lstStyle/>
          <a:p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2" name="Shape 562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>
                <a:buSzPct val="25000"/>
              </a:pPr>
              <a:t>40</a:t>
            </a:fld>
            <a:endParaRPr lang="en-US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320767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Shape 802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803" name="Shape 80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9422023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Shape 802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803" name="Shape 80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09350892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Shape 802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803" name="Shape 80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6279515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Shape 802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803" name="Shape 80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13999325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Shape 802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803" name="Shape 80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50964356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Shape 802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803" name="Shape 80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07627088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Shape 802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803" name="Shape 80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51205667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Shape 802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803" name="Shape 80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95733339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Shape 802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803" name="Shape 80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914252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5</a:t>
            </a:fld>
            <a:endParaRPr lang="en-US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3162" tIns="46568" rIns="93162" bIns="46568" anchor="t" anchorCtr="0">
            <a:noAutofit/>
          </a:bodyPr>
          <a:lstStyle/>
          <a:p>
            <a:pPr>
              <a:buSzPct val="25000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Slide from Bill Howe, </a:t>
            </a:r>
            <a:r>
              <a:rPr lang="en-US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eScience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Institute, his notes: </a:t>
            </a:r>
          </a:p>
          <a:p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SzPct val="25000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Drowning in data; starving for information</a:t>
            </a:r>
          </a:p>
          <a:p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SzPct val="25000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</a:t>
            </a:r>
            <a:r>
              <a:rPr lang="en-US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’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 at war with these engineering companies.  </a:t>
            </a:r>
            <a:r>
              <a:rPr lang="en-US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FlowCAM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is bragging about the amount of data they can spray out of their device.  How to use this enormous data stream to answer scientific questions is someone else</a:t>
            </a:r>
            <a:r>
              <a:rPr lang="en-US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’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 problem.</a:t>
            </a:r>
          </a:p>
          <a:p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SzPct val="25000"/>
            </a:pPr>
            <a:r>
              <a:rPr lang="en-US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Typical large </a:t>
            </a:r>
            <a:r>
              <a:rPr lang="en-US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pharmas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today are generating 20 terabytes of data daily. That</a:t>
            </a:r>
            <a:r>
              <a:rPr lang="en-US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’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 probably going up to 100 terabytes per day in the next year or so.</a:t>
            </a:r>
            <a:r>
              <a:rPr lang="en-US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SzPct val="25000"/>
            </a:pPr>
            <a:r>
              <a:rPr lang="en-US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tens of terabytes of data per day</a:t>
            </a:r>
            <a:r>
              <a:rPr lang="en-US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-- genome center at </a:t>
            </a:r>
            <a:r>
              <a:rPr lang="en-US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Washignton</a:t>
            </a: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University</a:t>
            </a:r>
          </a:p>
          <a:p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buSzPct val="25000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Increase data collection exponentially with </a:t>
            </a:r>
            <a:r>
              <a:rPr lang="en-US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flowcam</a:t>
            </a:r>
            <a:endParaRPr lang="en-US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896260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Shape 802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803" name="Shape 80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12723194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Shape 802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803" name="Shape 80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94776280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Shape 567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68" name="Shape 568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t" anchorCtr="0">
            <a:noAutofit/>
          </a:bodyPr>
          <a:lstStyle/>
          <a:p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Anaconda and </a:t>
            </a:r>
            <a:r>
              <a:rPr lang="en-US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BracketHighlighter</a:t>
            </a: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9" name="Shape 569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pPr>
                <a:buSzPct val="25000"/>
              </a:pPr>
              <a:t>52</a:t>
            </a:fld>
            <a:endParaRPr lang="en-US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4647625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Shape 574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75" name="Shape 575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576" name="Shape 576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20"/>
          </a:xfrm>
          <a:prstGeom prst="rect">
            <a:avLst/>
          </a:prstGeom>
        </p:spPr>
        <p:txBody>
          <a:bodyPr lIns="93162" tIns="46568" rIns="93162" bIns="46568" anchor="b" anchorCtr="0">
            <a:noAutofit/>
          </a:bodyPr>
          <a:lstStyle/>
          <a:p>
            <a:fld id="{00000000-1234-1234-1234-123412341234}" type="slidenum">
              <a:rPr lang="en-US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4122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Shape 581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582" name="Shape 58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896306640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Shape 587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588" name="Shape 588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111783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2384334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240" name="Shape 240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</p:spPr>
        <p:txBody>
          <a:bodyPr lIns="93162" tIns="93162" rIns="93162" bIns="93162" anchor="t" anchorCtr="0">
            <a:noAutofit/>
          </a:bodyPr>
          <a:lstStyle/>
          <a:p>
            <a:endParaRPr/>
          </a:p>
        </p:txBody>
      </p:sp>
      <p:sp>
        <p:nvSpPr>
          <p:cNvPr id="260" name="Shape 260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1139038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701041" y="4415790"/>
            <a:ext cx="5608319" cy="418338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t" anchorCtr="0">
            <a:noAutofit/>
          </a:bodyPr>
          <a:lstStyle/>
          <a:p>
            <a:pPr>
              <a:buClr>
                <a:schemeClr val="dk1"/>
              </a:buClr>
              <a:buSzPct val="25000"/>
            </a:pP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“Ask questions”:  also, we will be grading on participation.</a:t>
            </a:r>
          </a:p>
          <a:p>
            <a:pPr>
              <a:buClr>
                <a:schemeClr val="dk1"/>
              </a:buClr>
              <a:buSzPct val="25000"/>
            </a:pP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Introduce myself here.  Also Dun-Yu.</a:t>
            </a:r>
          </a:p>
        </p:txBody>
      </p:sp>
      <p:sp>
        <p:nvSpPr>
          <p:cNvPr id="268" name="Shape 268"/>
          <p:cNvSpPr txBox="1">
            <a:spLocks noGrp="1"/>
          </p:cNvSpPr>
          <p:nvPr>
            <p:ph type="sldNum" idx="12"/>
          </p:nvPr>
        </p:nvSpPr>
        <p:spPr>
          <a:xfrm>
            <a:off x="3970937" y="8829967"/>
            <a:ext cx="3037839" cy="464820"/>
          </a:xfrm>
          <a:prstGeom prst="rect">
            <a:avLst/>
          </a:prstGeom>
          <a:noFill/>
          <a:ln>
            <a:noFill/>
          </a:ln>
        </p:spPr>
        <p:txBody>
          <a:bodyPr lIns="93162" tIns="46568" rIns="93162" bIns="46568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9</a:t>
            </a:fld>
            <a:endParaRPr lang="en-US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6808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9AE9F-6121-9C41-9423-BE12AF83B9B0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626B-ED07-3A49-903A-6F091015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88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9AE9F-6121-9C41-9423-BE12AF83B9B0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626B-ED07-3A49-903A-6F091015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65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9AE9F-6121-9C41-9423-BE12AF83B9B0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626B-ED07-3A49-903A-6F091015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13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422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9AE9F-6121-9C41-9423-BE12AF83B9B0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626B-ED07-3A49-903A-6F091015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9AE9F-6121-9C41-9423-BE12AF83B9B0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626B-ED07-3A49-903A-6F091015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911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9AE9F-6121-9C41-9423-BE12AF83B9B0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626B-ED07-3A49-903A-6F091015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419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9AE9F-6121-9C41-9423-BE12AF83B9B0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626B-ED07-3A49-903A-6F091015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39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9AE9F-6121-9C41-9423-BE12AF83B9B0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626B-ED07-3A49-903A-6F091015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187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9AE9F-6121-9C41-9423-BE12AF83B9B0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626B-ED07-3A49-903A-6F091015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681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9AE9F-6121-9C41-9423-BE12AF83B9B0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626B-ED07-3A49-903A-6F091015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952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9AE9F-6121-9C41-9423-BE12AF83B9B0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F626B-ED07-3A49-903A-6F091015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116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9AE9F-6121-9C41-9423-BE12AF83B9B0}" type="datetimeFigureOut">
              <a:rPr lang="en-US" smtClean="0"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F626B-ED07-3A49-903A-6F091015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7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people.csail.mit.edu/pgbovine/python/tutor.html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c9.io" TargetMode="Externa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jetbrains.com/pycharm/" TargetMode="External"/><Relationship Id="rId5" Type="http://schemas.openxmlformats.org/officeDocument/2006/relationships/hyperlink" Target="http://www.python.org" TargetMode="External"/><Relationship Id="rId4" Type="http://schemas.openxmlformats.org/officeDocument/2006/relationships/hyperlink" Target="http://bit.ly/1KIJcEU" TargetMode="Externa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://pydev.org/" TargetMode="Externa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jetbrains.com/pycharm/" TargetMode="External"/><Relationship Id="rId4" Type="http://schemas.openxmlformats.org/officeDocument/2006/relationships/hyperlink" Target="http://www.sublimetext.com/" TargetMode="Externa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ython.org/" TargetMode="Externa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ckoverflow.com/" TargetMode="External"/><Relationship Id="rId5" Type="http://schemas.openxmlformats.org/officeDocument/2006/relationships/hyperlink" Target="http://gradquant.ucr.edu/workshop-resources/" TargetMode="External"/><Relationship Id="rId4" Type="http://schemas.openxmlformats.org/officeDocument/2006/relationships/hyperlink" Target="http://www.codecademy.com/tracks/python" TargetMode="Externa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://gradquant.ucr.edu" TargetMode="External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radquant.ucr.edu/workshop-resources/" TargetMode="Externa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ctrTitle"/>
          </p:nvPr>
        </p:nvSpPr>
        <p:spPr>
          <a:xfrm>
            <a:off x="2819400" y="1219200"/>
            <a:ext cx="7315200" cy="20574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/>
          <a:p>
            <a:pPr algn="l">
              <a:spcBef>
                <a:spcPts val="0"/>
              </a:spcBef>
              <a:buSzPct val="25000"/>
            </a:pPr>
            <a:r>
              <a:rPr lang="en-US" sz="48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Python Fundamentals</a:t>
            </a:r>
          </a:p>
          <a:p>
            <a:pPr algn="l">
              <a:spcBef>
                <a:spcPts val="0"/>
              </a:spcBef>
              <a:buSzPct val="25000"/>
            </a:pPr>
            <a:r>
              <a:rPr lang="en-US" sz="4800" b="1" dirty="0">
                <a:solidFill>
                  <a:srgbClr val="999999"/>
                </a:solidFill>
              </a:rPr>
              <a:t>Part 1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subTitle" idx="1"/>
          </p:nvPr>
        </p:nvSpPr>
        <p:spPr>
          <a:xfrm>
            <a:off x="2819400" y="3429000"/>
            <a:ext cx="7315200" cy="20574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algn="l">
              <a:spcBef>
                <a:spcPts val="0"/>
              </a:spcBef>
              <a:buClr>
                <a:schemeClr val="dk2"/>
              </a:buClr>
              <a:buSzPct val="25000"/>
            </a:pPr>
            <a:r>
              <a:rPr lang="en-US" sz="3200" dirty="0">
                <a:solidFill>
                  <a:srgbClr val="2D6CC0"/>
                </a:solidFill>
                <a:latin typeface="Arial"/>
                <a:ea typeface="Arial"/>
                <a:cs typeface="Arial"/>
                <a:sym typeface="Arial"/>
              </a:rPr>
              <a:t>Presented by </a:t>
            </a:r>
            <a:r>
              <a:rPr lang="en-US" sz="3200" dirty="0" err="1">
                <a:solidFill>
                  <a:srgbClr val="2D6CC0"/>
                </a:solidFill>
                <a:latin typeface="Arial"/>
                <a:ea typeface="Arial"/>
                <a:cs typeface="Arial"/>
                <a:sym typeface="Arial"/>
              </a:rPr>
              <a:t>GradQuant</a:t>
            </a:r>
            <a:endParaRPr lang="en-US" sz="3200" dirty="0">
              <a:solidFill>
                <a:srgbClr val="2D6CC0"/>
              </a:solidFill>
              <a:latin typeface="Arial"/>
              <a:ea typeface="Arial"/>
              <a:cs typeface="Arial"/>
              <a:sym typeface="Arial"/>
            </a:endParaRPr>
          </a:p>
          <a:p>
            <a:pPr algn="l">
              <a:spcBef>
                <a:spcPts val="0"/>
              </a:spcBef>
              <a:buClr>
                <a:schemeClr val="dk2"/>
              </a:buClr>
              <a:buSzPct val="25000"/>
            </a:pPr>
            <a:r>
              <a:rPr lang="en-US" sz="3200" dirty="0">
                <a:solidFill>
                  <a:srgbClr val="2D6CC0"/>
                </a:solidFill>
                <a:latin typeface="Arial"/>
                <a:ea typeface="Arial"/>
                <a:cs typeface="Arial"/>
                <a:sym typeface="Arial"/>
              </a:rPr>
              <a:t>Rohith Mohan</a:t>
            </a:r>
          </a:p>
        </p:txBody>
      </p:sp>
    </p:spTree>
    <p:extLst>
      <p:ext uri="{BB962C8B-B14F-4D97-AF65-F5344CB8AC3E}">
        <p14:creationId xmlns:p14="http://schemas.microsoft.com/office/powerpoint/2010/main" val="1470503465"/>
      </p:ext>
    </p:extLst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1. A variable </a:t>
            </a:r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contains a value</a:t>
            </a:r>
          </a:p>
        </p:txBody>
      </p:sp>
      <p:pic>
        <p:nvPicPr>
          <p:cNvPr id="358" name="Shape 35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667251" y="2591594"/>
            <a:ext cx="2857499" cy="25430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37379107"/>
      </p:ext>
    </p:extLst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hape 435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Types of values (4 basic types)</a:t>
            </a:r>
          </a:p>
        </p:txBody>
      </p:sp>
      <p:sp>
        <p:nvSpPr>
          <p:cNvPr id="436" name="Shape 436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686800" cy="45261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342900" indent="-34290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8333"/>
            </a:pP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Integers (</a:t>
            </a:r>
            <a:r>
              <a:rPr lang="en-US" sz="295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):  </a:t>
            </a:r>
            <a:r>
              <a:rPr lang="en-US" sz="29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-22</a:t>
            </a: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  </a:t>
            </a:r>
            <a:r>
              <a:rPr lang="en-US" sz="29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0</a:t>
            </a: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  </a:t>
            </a:r>
            <a:r>
              <a:rPr lang="en-US" sz="29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44</a:t>
            </a:r>
          </a:p>
          <a:p>
            <a:pPr marL="742950" lvl="1" indent="-285750">
              <a:lnSpc>
                <a:spcPct val="80000"/>
              </a:lnSpc>
              <a:spcBef>
                <a:spcPts val="52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decimal points</a:t>
            </a:r>
            <a:endParaRPr lang="en-US" sz="26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indent="-342900">
              <a:lnSpc>
                <a:spcPct val="80000"/>
              </a:lnSpc>
              <a:spcBef>
                <a:spcPts val="590"/>
              </a:spcBef>
              <a:buClr>
                <a:schemeClr val="dk1"/>
              </a:buClr>
              <a:buSzPct val="98333"/>
            </a:pP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Real numbers (</a:t>
            </a:r>
            <a:r>
              <a:rPr lang="en-US" sz="29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float</a:t>
            </a: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for “floating point”):  </a:t>
            </a:r>
            <a:r>
              <a:rPr lang="en-US" sz="29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2.718</a:t>
            </a: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  </a:t>
            </a:r>
            <a:r>
              <a:rPr lang="en-US" sz="29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3.14159</a:t>
            </a:r>
            <a:endParaRPr lang="en-US" sz="26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342900" indent="-342900">
              <a:lnSpc>
                <a:spcPct val="80000"/>
              </a:lnSpc>
              <a:spcBef>
                <a:spcPts val="590"/>
              </a:spcBef>
              <a:buClr>
                <a:schemeClr val="dk1"/>
              </a:buClr>
              <a:buSzPct val="98333"/>
            </a:pP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Strings (</a:t>
            </a:r>
            <a:r>
              <a:rPr lang="en-US" sz="295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str</a:t>
            </a: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): </a:t>
            </a:r>
            <a:r>
              <a:rPr lang="en-US" sz="29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"I love Python”</a:t>
            </a:r>
          </a:p>
          <a:p>
            <a:pPr marL="342900" indent="-342900">
              <a:lnSpc>
                <a:spcPct val="80000"/>
              </a:lnSpc>
              <a:spcBef>
                <a:spcPts val="590"/>
              </a:spcBef>
              <a:buClr>
                <a:schemeClr val="dk1"/>
              </a:buClr>
              <a:buSzPct val="98333"/>
            </a:pP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Truth values (</a:t>
            </a:r>
            <a:r>
              <a:rPr lang="en-US" sz="295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bool</a:t>
            </a: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for “Boolean”):</a:t>
            </a:r>
            <a:b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29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True</a:t>
            </a: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  </a:t>
            </a:r>
            <a:r>
              <a:rPr lang="en-US" sz="29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False</a:t>
            </a:r>
          </a:p>
        </p:txBody>
      </p:sp>
      <p:pic>
        <p:nvPicPr>
          <p:cNvPr id="437" name="Shape 4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006601" y="4527301"/>
            <a:ext cx="1594499" cy="194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38" name="Shape 438"/>
          <p:cNvSpPr txBox="1"/>
          <p:nvPr/>
        </p:nvSpPr>
        <p:spPr>
          <a:xfrm>
            <a:off x="9144000" y="6477001"/>
            <a:ext cx="1457100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George Boole</a:t>
            </a:r>
          </a:p>
        </p:txBody>
      </p:sp>
    </p:spTree>
    <p:extLst>
      <p:ext uri="{BB962C8B-B14F-4D97-AF65-F5344CB8AC3E}">
        <p14:creationId xmlns:p14="http://schemas.microsoft.com/office/powerpoint/2010/main" val="476667372"/>
      </p:ext>
    </p:extLst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 txBox="1">
            <a:spLocks noGrp="1"/>
          </p:cNvSpPr>
          <p:nvPr>
            <p:ph type="title"/>
          </p:nvPr>
        </p:nvSpPr>
        <p:spPr>
          <a:xfrm>
            <a:off x="1981200" y="228600"/>
            <a:ext cx="7467600" cy="7620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sz="3900" b="1">
                <a:solidFill>
                  <a:schemeClr val="dk1"/>
                </a:solidFill>
              </a:rPr>
              <a:t>The Python Interpreter</a:t>
            </a:r>
          </a:p>
        </p:txBody>
      </p:sp>
      <p:sp>
        <p:nvSpPr>
          <p:cNvPr id="283" name="Shape 283"/>
          <p:cNvSpPr txBox="1">
            <a:spLocks noGrp="1"/>
          </p:cNvSpPr>
          <p:nvPr>
            <p:ph type="body" idx="1"/>
          </p:nvPr>
        </p:nvSpPr>
        <p:spPr>
          <a:xfrm>
            <a:off x="1981200" y="1143001"/>
            <a:ext cx="8229600" cy="5105399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400" b="1" dirty="0"/>
              <a:t>• Interactive interface to Python % python</a:t>
            </a:r>
          </a:p>
          <a:p>
            <a:pPr>
              <a:spcBef>
                <a:spcPts val="0"/>
              </a:spcBef>
              <a:buClr>
                <a:schemeClr val="dk1"/>
              </a:buClr>
              <a:buSzPct val="45833"/>
              <a:buNone/>
            </a:pPr>
            <a:r>
              <a:rPr lang="en-US" sz="2400" dirty="0"/>
              <a:t>Python 2.7.11 |Anaconda 2.4.1 (64-bit)| (default, Feb 16 2016, 09:58:36) [MSC v.1500 64 bit (AMD64)] on win32</a:t>
            </a:r>
          </a:p>
          <a:p>
            <a:pPr>
              <a:spcBef>
                <a:spcPts val="0"/>
              </a:spcBef>
              <a:buClr>
                <a:schemeClr val="dk1"/>
              </a:buClr>
              <a:buSzPct val="45833"/>
              <a:buNone/>
            </a:pPr>
            <a:r>
              <a:rPr lang="en-US" sz="2400" dirty="0"/>
              <a:t>Type "help", "copyright", "credits" or "license" for more information. &gt;&gt;&gt;</a:t>
            </a:r>
          </a:p>
          <a:p>
            <a:pPr marL="133350" indent="0">
              <a:spcBef>
                <a:spcPts val="0"/>
              </a:spcBef>
              <a:buClr>
                <a:schemeClr val="dk1"/>
              </a:buClr>
              <a:buNone/>
            </a:pPr>
            <a:endParaRPr sz="2400" dirty="0"/>
          </a:p>
          <a:p>
            <a:pPr>
              <a:spcBef>
                <a:spcPts val="0"/>
              </a:spcBef>
              <a:buClr>
                <a:schemeClr val="dk1"/>
              </a:buClr>
              <a:buSzPct val="45833"/>
              <a:buNone/>
            </a:pPr>
            <a:r>
              <a:rPr lang="en-US" sz="2400" b="1" dirty="0"/>
              <a:t>• Python interpreter evaluates inputs: &gt;&gt;&gt; 3*(7+2)</a:t>
            </a:r>
          </a:p>
          <a:p>
            <a:pPr>
              <a:spcBef>
                <a:spcPts val="0"/>
              </a:spcBef>
              <a:buClr>
                <a:schemeClr val="dk1"/>
              </a:buClr>
              <a:buSzPct val="45833"/>
              <a:buNone/>
            </a:pPr>
            <a:r>
              <a:rPr lang="en-US" sz="2400" dirty="0"/>
              <a:t>27</a:t>
            </a:r>
          </a:p>
          <a:p>
            <a:pPr>
              <a:spcBef>
                <a:spcPts val="0"/>
              </a:spcBef>
              <a:buClr>
                <a:schemeClr val="dk1"/>
              </a:buClr>
              <a:buNone/>
            </a:pPr>
            <a:endParaRPr sz="2400" dirty="0"/>
          </a:p>
          <a:p>
            <a:pPr>
              <a:spcBef>
                <a:spcPts val="0"/>
              </a:spcBef>
              <a:buClr>
                <a:schemeClr val="dk1"/>
              </a:buClr>
              <a:buSzPct val="45833"/>
              <a:buNone/>
            </a:pPr>
            <a:r>
              <a:rPr lang="en-US" sz="2400" b="1" dirty="0"/>
              <a:t>Python prompts with ‘&gt;&gt;&gt;’. To exit Python: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/>
              <a:t>• CTRL-D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/>
              <a:t>or type </a:t>
            </a:r>
            <a:r>
              <a:rPr lang="en-US" sz="2400" b="1" dirty="0"/>
              <a:t>exit()</a:t>
            </a:r>
          </a:p>
        </p:txBody>
      </p:sp>
    </p:spTree>
    <p:extLst>
      <p:ext uri="{BB962C8B-B14F-4D97-AF65-F5344CB8AC3E}">
        <p14:creationId xmlns:p14="http://schemas.microsoft.com/office/powerpoint/2010/main" val="1973387981"/>
      </p:ext>
    </p:extLst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sz="3950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You type </a:t>
            </a:r>
            <a:r>
              <a:rPr lang="en-US" sz="3950" b="1" i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expressions</a:t>
            </a:r>
            <a:r>
              <a:rPr lang="en-US" sz="3950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br>
              <a:rPr lang="en-US" sz="3950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950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Python computes their </a:t>
            </a:r>
            <a:r>
              <a:rPr lang="en-US" sz="3950" b="1" i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values</a:t>
            </a:r>
            <a:r>
              <a:rPr lang="en-US" sz="3950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</p:txBody>
      </p:sp>
      <p:sp>
        <p:nvSpPr>
          <p:cNvPr id="277" name="Shape 277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ct val="100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3+4</a:t>
            </a:r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ct val="100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44/2</a:t>
            </a:r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ct val="100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2**3 (what is a **?)</a:t>
            </a:r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ct val="100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3*4+5*6</a:t>
            </a:r>
          </a:p>
          <a:p>
            <a:pPr marL="742950" lvl="1" indent="-28575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If precedence is unclear, use parentheses</a:t>
            </a:r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ct val="100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(72 – 32) / 9.0 * 5</a:t>
            </a:r>
          </a:p>
        </p:txBody>
      </p:sp>
    </p:spTree>
    <p:extLst>
      <p:ext uri="{BB962C8B-B14F-4D97-AF65-F5344CB8AC3E}">
        <p14:creationId xmlns:p14="http://schemas.microsoft.com/office/powerpoint/2010/main" val="937370163"/>
      </p:ext>
    </p:extLst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sz="3950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Important: Integers vs Floats</a:t>
            </a:r>
          </a:p>
        </p:txBody>
      </p:sp>
      <p:sp>
        <p:nvSpPr>
          <p:cNvPr id="277" name="Shape 277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929188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operation on Integers will return an Integer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operation on Floats will return a Float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will each of these return?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 / 4</a:t>
            </a:r>
            <a:endParaRPr lang="en-US"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ct val="100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 / 4 </a:t>
            </a:r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ct val="100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13.0 / 4.0</a:t>
            </a:r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ct val="100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 / 4.0</a:t>
            </a:r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ct val="100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Modulo operator (for Integers)</a:t>
            </a:r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ct val="100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13 % 4</a:t>
            </a:r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ct val="100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12 % 4</a:t>
            </a:r>
          </a:p>
        </p:txBody>
      </p:sp>
    </p:spTree>
    <p:extLst>
      <p:ext uri="{BB962C8B-B14F-4D97-AF65-F5344CB8AC3E}">
        <p14:creationId xmlns:p14="http://schemas.microsoft.com/office/powerpoint/2010/main" val="1987519915"/>
      </p:ext>
    </p:extLst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sldNum" idx="4294967295"/>
          </p:nvPr>
        </p:nvSpPr>
        <p:spPr>
          <a:xfrm>
            <a:off x="9296401" y="6400800"/>
            <a:ext cx="1371599" cy="4572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pPr>
                <a:buSzPct val="25000"/>
              </a:pPr>
              <a:t>15</a:t>
            </a:fld>
            <a:endParaRPr lang="en-US" sz="1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1" name="Shape 341"/>
          <p:cNvSpPr txBox="1">
            <a:spLocks noGrp="1"/>
          </p:cNvSpPr>
          <p:nvPr>
            <p:ph type="title" idx="4294967295"/>
          </p:nvPr>
        </p:nvSpPr>
        <p:spPr>
          <a:xfrm>
            <a:off x="1676400" y="152401"/>
            <a:ext cx="8853600" cy="838199"/>
          </a:xfrm>
          <a:prstGeom prst="rect">
            <a:avLst/>
          </a:prstGeom>
          <a:solidFill>
            <a:srgbClr val="993300"/>
          </a:solidFill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ct val="25000"/>
            </a:pPr>
            <a:r>
              <a:rPr lang="en-US" sz="40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Expressions</a:t>
            </a:r>
          </a:p>
        </p:txBody>
      </p:sp>
      <p:sp>
        <p:nvSpPr>
          <p:cNvPr id="342" name="Shape 342"/>
          <p:cNvSpPr txBox="1">
            <a:spLocks noGrp="1"/>
          </p:cNvSpPr>
          <p:nvPr>
            <p:ph type="body" idx="4294967295"/>
          </p:nvPr>
        </p:nvSpPr>
        <p:spPr>
          <a:xfrm>
            <a:off x="1524000" y="1066800"/>
            <a:ext cx="9144000" cy="55626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233362" indent="-233362">
              <a:lnSpc>
                <a:spcPct val="100000"/>
              </a:lnSpc>
              <a:spcBef>
                <a:spcPts val="0"/>
              </a:spcBef>
              <a:buClr>
                <a:srgbClr val="808080"/>
              </a:buClr>
              <a:buSzPct val="60000"/>
              <a:buFont typeface="Noto Symbol"/>
              <a:buChar char="■"/>
            </a:pPr>
            <a:r>
              <a:rPr lang="en-US" sz="20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expression</a:t>
            </a:r>
            <a:r>
              <a:rPr lang="en-US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: A data value or set of operations to compute a value.</a:t>
            </a:r>
          </a:p>
          <a:p>
            <a:pPr marL="690562" lvl="1" indent="-233362">
              <a:lnSpc>
                <a:spcPct val="100000"/>
              </a:lnSpc>
              <a:spcBef>
                <a:spcPts val="360"/>
              </a:spcBef>
              <a:buClr>
                <a:srgbClr val="800000"/>
              </a:buClr>
              <a:buSzPct val="25000"/>
              <a:buNone/>
            </a:pPr>
            <a:r>
              <a:rPr lang="en-US" sz="18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Examples:	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 + 4 * 3</a:t>
            </a:r>
          </a:p>
          <a:p>
            <a:pPr marL="690562" lvl="1" indent="-233362">
              <a:lnSpc>
                <a:spcPct val="100000"/>
              </a:lnSpc>
              <a:spcBef>
                <a:spcPts val="360"/>
              </a:spcBef>
              <a:buClr>
                <a:srgbClr val="800000"/>
              </a:buClr>
              <a:buSzPct val="25000"/>
              <a:buNone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			42</a:t>
            </a:r>
          </a:p>
          <a:p>
            <a:pPr marL="690562" lvl="1" indent="-208915">
              <a:lnSpc>
                <a:spcPct val="100000"/>
              </a:lnSpc>
              <a:spcBef>
                <a:spcPts val="140"/>
              </a:spcBef>
              <a:buClr>
                <a:srgbClr val="800000"/>
              </a:buClr>
              <a:buNone/>
            </a:pPr>
            <a:endParaRPr sz="7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33362" indent="-233362">
              <a:lnSpc>
                <a:spcPct val="100000"/>
              </a:lnSpc>
              <a:spcBef>
                <a:spcPts val="400"/>
              </a:spcBef>
              <a:buClr>
                <a:srgbClr val="808080"/>
              </a:buClr>
              <a:buSzPct val="60000"/>
              <a:buFont typeface="Noto Symbol"/>
              <a:buChar char="■"/>
            </a:pPr>
            <a:r>
              <a:rPr lang="en-US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Arithmetic operators we will use:</a:t>
            </a:r>
          </a:p>
          <a:p>
            <a:pPr marL="690562" lvl="1" indent="-233362">
              <a:lnSpc>
                <a:spcPct val="100000"/>
              </a:lnSpc>
              <a:spcBef>
                <a:spcPts val="360"/>
              </a:spcBef>
              <a:buClr>
                <a:schemeClr val="lt1"/>
              </a:buClr>
              <a:buSzPct val="54999"/>
              <a:buFont typeface="Noto Symbol"/>
              <a:buChar char="■"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 - * /	</a:t>
            </a:r>
            <a:r>
              <a:rPr lang="en-US" sz="18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addition, subtraction/negation, multiplication, division</a:t>
            </a:r>
          </a:p>
          <a:p>
            <a:pPr marL="690562" lvl="1" indent="-233362">
              <a:lnSpc>
                <a:spcPct val="100000"/>
              </a:lnSpc>
              <a:spcBef>
                <a:spcPts val="360"/>
              </a:spcBef>
              <a:buClr>
                <a:schemeClr val="lt1"/>
              </a:buClr>
              <a:buSzPct val="54999"/>
              <a:buFont typeface="Noto Symbol"/>
              <a:buChar char="■"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%</a:t>
            </a:r>
            <a:r>
              <a:rPr lang="en-US" sz="18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			modulus, a.k.a. remainder</a:t>
            </a:r>
          </a:p>
          <a:p>
            <a:pPr marL="690562" lvl="1" indent="-233362">
              <a:lnSpc>
                <a:spcPct val="100000"/>
              </a:lnSpc>
              <a:spcBef>
                <a:spcPts val="360"/>
              </a:spcBef>
              <a:buClr>
                <a:schemeClr val="lt1"/>
              </a:buClr>
              <a:buSzPct val="54999"/>
              <a:buFont typeface="Noto Symbol"/>
              <a:buChar char="■"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**	</a:t>
            </a:r>
            <a:r>
              <a:rPr lang="en-US" sz="18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	exponentiation</a:t>
            </a:r>
          </a:p>
          <a:p>
            <a:pPr marL="690562" lvl="1" indent="-170497">
              <a:lnSpc>
                <a:spcPct val="100000"/>
              </a:lnSpc>
              <a:spcBef>
                <a:spcPts val="360"/>
              </a:spcBef>
              <a:buClr>
                <a:schemeClr val="lt1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33362" indent="-233362">
              <a:lnSpc>
                <a:spcPct val="100000"/>
              </a:lnSpc>
              <a:spcBef>
                <a:spcPts val="400"/>
              </a:spcBef>
              <a:buClr>
                <a:srgbClr val="808080"/>
              </a:buClr>
              <a:buSzPct val="60000"/>
              <a:buFont typeface="Noto Symbol"/>
              <a:buChar char="■"/>
            </a:pPr>
            <a:r>
              <a:rPr lang="en-US" sz="20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precedence</a:t>
            </a:r>
            <a:r>
              <a:rPr lang="en-US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: Order in which operations are computed.</a:t>
            </a:r>
          </a:p>
          <a:p>
            <a:pPr marL="690562" lvl="1" indent="-233362">
              <a:lnSpc>
                <a:spcPct val="100000"/>
              </a:lnSpc>
              <a:spcBef>
                <a:spcPts val="360"/>
              </a:spcBef>
              <a:buClr>
                <a:srgbClr val="800000"/>
              </a:buClr>
              <a:buSzPct val="54999"/>
              <a:buFont typeface="Noto Symbol"/>
              <a:buChar char="■"/>
            </a:pP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* / % **</a:t>
            </a:r>
            <a:r>
              <a:rPr lang="en-US" sz="18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have a higher precedence than 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+ -</a:t>
            </a:r>
            <a:br>
              <a:rPr lang="en-US" sz="18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</a:br>
            <a:br>
              <a:rPr lang="en-US" sz="8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 + 3 * 4</a:t>
            </a:r>
            <a:r>
              <a:rPr lang="en-US" sz="18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is 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13</a:t>
            </a:r>
          </a:p>
          <a:p>
            <a:pPr marL="690562" lvl="1" indent="-198437">
              <a:lnSpc>
                <a:spcPct val="100000"/>
              </a:lnSpc>
              <a:spcBef>
                <a:spcPts val="200"/>
              </a:spcBef>
              <a:buClr>
                <a:srgbClr val="800000"/>
              </a:buClr>
              <a:buNone/>
            </a:pPr>
            <a:endParaRPr sz="10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233362">
              <a:lnSpc>
                <a:spcPct val="100000"/>
              </a:lnSpc>
              <a:spcBef>
                <a:spcPts val="360"/>
              </a:spcBef>
              <a:buClr>
                <a:srgbClr val="800000"/>
              </a:buClr>
              <a:buSzPct val="54999"/>
              <a:buFont typeface="Noto Symbol"/>
              <a:buChar char="■"/>
            </a:pPr>
            <a:r>
              <a:rPr lang="en-US" sz="18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Parentheses can be used to force a certain order of evaluation.</a:t>
            </a:r>
            <a:br>
              <a:rPr lang="en-US" sz="18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</a:br>
            <a:br>
              <a:rPr lang="en-US" sz="8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(1 + 3) * 4</a:t>
            </a:r>
            <a:r>
              <a:rPr lang="en-US" sz="18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is </a:t>
            </a:r>
            <a:r>
              <a:rPr lang="en-US" sz="180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943327684"/>
      </p:ext>
    </p:extLst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sz="395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An expression is evaluated</a:t>
            </a:r>
            <a:br>
              <a:rPr lang="en-US" sz="395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95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from the inside out</a:t>
            </a:r>
          </a:p>
        </p:txBody>
      </p:sp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458200" cy="45261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many expressions are in this Python code?    </a:t>
            </a:r>
          </a:p>
        </p:txBody>
      </p:sp>
      <p:sp>
        <p:nvSpPr>
          <p:cNvPr id="291" name="Shape 291"/>
          <p:cNvSpPr/>
          <p:nvPr/>
        </p:nvSpPr>
        <p:spPr>
          <a:xfrm rot="-5400000">
            <a:off x="3386999" y="1413602"/>
            <a:ext cx="457200" cy="2963999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Shape 292"/>
          <p:cNvSpPr/>
          <p:nvPr/>
        </p:nvSpPr>
        <p:spPr>
          <a:xfrm>
            <a:off x="2057401" y="3136613"/>
            <a:ext cx="3353099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(72 – 32) / 9.0 * 5</a:t>
            </a:r>
          </a:p>
        </p:txBody>
      </p:sp>
      <p:sp>
        <p:nvSpPr>
          <p:cNvPr id="293" name="Shape 293"/>
          <p:cNvSpPr txBox="1"/>
          <p:nvPr/>
        </p:nvSpPr>
        <p:spPr>
          <a:xfrm>
            <a:off x="3040075" y="2286001"/>
            <a:ext cx="1471799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expression</a:t>
            </a:r>
          </a:p>
        </p:txBody>
      </p:sp>
      <p:sp>
        <p:nvSpPr>
          <p:cNvPr id="294" name="Shape 294"/>
          <p:cNvSpPr/>
          <p:nvPr/>
        </p:nvSpPr>
        <p:spPr>
          <a:xfrm rot="5400000">
            <a:off x="3103553" y="3601949"/>
            <a:ext cx="457200" cy="2244900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Shape 295"/>
          <p:cNvSpPr/>
          <p:nvPr/>
        </p:nvSpPr>
        <p:spPr>
          <a:xfrm rot="5400000">
            <a:off x="2646353" y="3601952"/>
            <a:ext cx="457200" cy="1178099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r"/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6" name="Shape 296"/>
          <p:cNvSpPr/>
          <p:nvPr/>
        </p:nvSpPr>
        <p:spPr>
          <a:xfrm rot="5400000">
            <a:off x="2679362" y="3721350"/>
            <a:ext cx="457200" cy="1396499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r"/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7" name="Shape 297"/>
          <p:cNvSpPr/>
          <p:nvPr/>
        </p:nvSpPr>
        <p:spPr>
          <a:xfrm rot="5400000">
            <a:off x="3464058" y="3546450"/>
            <a:ext cx="457200" cy="2965499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Shape 298"/>
          <p:cNvSpPr/>
          <p:nvPr/>
        </p:nvSpPr>
        <p:spPr>
          <a:xfrm rot="5400000">
            <a:off x="4721303" y="3695700"/>
            <a:ext cx="457200" cy="228600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r"/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Shape 299"/>
          <p:cNvSpPr/>
          <p:nvPr/>
        </p:nvSpPr>
        <p:spPr>
          <a:xfrm rot="5400000">
            <a:off x="2265354" y="3601949"/>
            <a:ext cx="457200" cy="416099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r"/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Shape 300"/>
          <p:cNvSpPr/>
          <p:nvPr/>
        </p:nvSpPr>
        <p:spPr>
          <a:xfrm rot="5400000">
            <a:off x="3040909" y="3623549"/>
            <a:ext cx="457200" cy="372900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r"/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Shape 301"/>
          <p:cNvSpPr/>
          <p:nvPr/>
        </p:nvSpPr>
        <p:spPr>
          <a:xfrm rot="5400000">
            <a:off x="3971466" y="3531451"/>
            <a:ext cx="457200" cy="557099"/>
          </a:xfrm>
          <a:prstGeom prst="righ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rgbClr val="4A7DB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r"/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Shape 302"/>
          <p:cNvSpPr txBox="1"/>
          <p:nvPr/>
        </p:nvSpPr>
        <p:spPr>
          <a:xfrm>
            <a:off x="5630873" y="2307189"/>
            <a:ext cx="776100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values</a:t>
            </a:r>
          </a:p>
        </p:txBody>
      </p:sp>
      <p:cxnSp>
        <p:nvCxnSpPr>
          <p:cNvPr id="303" name="Shape 303"/>
          <p:cNvCxnSpPr/>
          <p:nvPr/>
        </p:nvCxnSpPr>
        <p:spPr>
          <a:xfrm flipH="1">
            <a:off x="3441773" y="2590801"/>
            <a:ext cx="2189100" cy="685799"/>
          </a:xfrm>
          <a:prstGeom prst="straightConnector1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304" name="Shape 304"/>
          <p:cNvCxnSpPr/>
          <p:nvPr/>
        </p:nvCxnSpPr>
        <p:spPr>
          <a:xfrm flipH="1">
            <a:off x="4460099" y="2644253"/>
            <a:ext cx="1254900" cy="632400"/>
          </a:xfrm>
          <a:prstGeom prst="straightConnector1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</p:cxnSp>
      <p:cxnSp>
        <p:nvCxnSpPr>
          <p:cNvPr id="305" name="Shape 305"/>
          <p:cNvCxnSpPr/>
          <p:nvPr/>
        </p:nvCxnSpPr>
        <p:spPr>
          <a:xfrm flipH="1">
            <a:off x="5097474" y="2676519"/>
            <a:ext cx="685799" cy="600000"/>
          </a:xfrm>
          <a:prstGeom prst="straightConnector1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</p:cxnSp>
      <p:sp>
        <p:nvSpPr>
          <p:cNvPr id="306" name="Shape 306"/>
          <p:cNvSpPr/>
          <p:nvPr/>
        </p:nvSpPr>
        <p:spPr>
          <a:xfrm>
            <a:off x="6920772" y="3149025"/>
            <a:ext cx="3124499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3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72</a:t>
            </a:r>
            <a:r>
              <a:rPr lang="en-US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en-US" sz="3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32</a:t>
            </a:r>
            <a:r>
              <a:rPr lang="en-US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) / </a:t>
            </a:r>
            <a:r>
              <a:rPr lang="en-US" sz="3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9.0</a:t>
            </a:r>
            <a:r>
              <a:rPr lang="en-US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* </a:t>
            </a:r>
            <a:r>
              <a:rPr lang="en-US" sz="3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</a:p>
        </p:txBody>
      </p:sp>
      <p:sp>
        <p:nvSpPr>
          <p:cNvPr id="308" name="Shape 308"/>
          <p:cNvSpPr/>
          <p:nvPr/>
        </p:nvSpPr>
        <p:spPr>
          <a:xfrm>
            <a:off x="6920774" y="3812175"/>
            <a:ext cx="2066699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3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40</a:t>
            </a:r>
            <a:r>
              <a:rPr lang="en-US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/ </a:t>
            </a:r>
            <a:r>
              <a:rPr lang="en-US" sz="3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9.0</a:t>
            </a:r>
            <a:r>
              <a:rPr lang="en-US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* </a:t>
            </a:r>
            <a:r>
              <a:rPr lang="en-US" sz="3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</a:p>
        </p:txBody>
      </p:sp>
      <p:sp>
        <p:nvSpPr>
          <p:cNvPr id="309" name="Shape 309"/>
          <p:cNvSpPr/>
          <p:nvPr/>
        </p:nvSpPr>
        <p:spPr>
          <a:xfrm>
            <a:off x="6934201" y="4421775"/>
            <a:ext cx="1513499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3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4.44</a:t>
            </a:r>
            <a:r>
              <a:rPr lang="en-US" sz="3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* </a:t>
            </a:r>
            <a:r>
              <a:rPr lang="en-US" sz="3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</a:p>
        </p:txBody>
      </p:sp>
      <p:sp>
        <p:nvSpPr>
          <p:cNvPr id="310" name="Shape 310"/>
          <p:cNvSpPr/>
          <p:nvPr/>
        </p:nvSpPr>
        <p:spPr>
          <a:xfrm>
            <a:off x="6934201" y="5031375"/>
            <a:ext cx="914099" cy="584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32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22.2</a:t>
            </a:r>
          </a:p>
        </p:txBody>
      </p:sp>
      <p:cxnSp>
        <p:nvCxnSpPr>
          <p:cNvPr id="311" name="Shape 311"/>
          <p:cNvCxnSpPr>
            <a:stCxn id="302" idx="1"/>
          </p:cNvCxnSpPr>
          <p:nvPr/>
        </p:nvCxnSpPr>
        <p:spPr>
          <a:xfrm flipH="1">
            <a:off x="2666873" y="2491838"/>
            <a:ext cx="2964000" cy="784800"/>
          </a:xfrm>
          <a:prstGeom prst="straightConnector1">
            <a:avLst/>
          </a:prstGeom>
          <a:noFill/>
          <a:ln w="25400" cap="flat" cmpd="sng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</p:spPr>
      </p:cxnSp>
    </p:spTree>
    <p:extLst>
      <p:ext uri="{BB962C8B-B14F-4D97-AF65-F5344CB8AC3E}">
        <p14:creationId xmlns:p14="http://schemas.microsoft.com/office/powerpoint/2010/main" val="1501252996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Assignment</a:t>
            </a:r>
          </a:p>
        </p:txBody>
      </p:sp>
      <p:sp>
        <p:nvSpPr>
          <p:cNvPr id="364" name="Shape 364"/>
          <p:cNvSpPr txBox="1">
            <a:spLocks noGrp="1"/>
          </p:cNvSpPr>
          <p:nvPr>
            <p:ph type="body" idx="1"/>
          </p:nvPr>
        </p:nvSpPr>
        <p:spPr>
          <a:xfrm>
            <a:off x="1981200" y="1524000"/>
            <a:ext cx="8229600" cy="51816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ct val="98333"/>
            </a:pP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Now we have expressions that return values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ct val="98333"/>
            </a:pP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do we store these values?</a:t>
            </a:r>
          </a:p>
          <a:p>
            <a:pPr marL="800100" lvl="1" indent="-342900">
              <a:spcBef>
                <a:spcPts val="0"/>
              </a:spcBef>
              <a:buClr>
                <a:schemeClr val="dk1"/>
              </a:buClr>
              <a:buSzPct val="98333"/>
            </a:pPr>
            <a:r>
              <a:rPr lang="en-US" sz="25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Variables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ct val="98333"/>
            </a:pP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Assignment Operator</a:t>
            </a:r>
          </a:p>
          <a:p>
            <a:pPr marL="800100" lvl="1" indent="-342900">
              <a:spcBef>
                <a:spcPts val="0"/>
              </a:spcBef>
              <a:buClr>
                <a:schemeClr val="dk1"/>
              </a:buClr>
              <a:buSzPct val="98333"/>
            </a:pPr>
            <a:r>
              <a:rPr lang="en-US" sz="21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 = 5</a:t>
            </a:r>
          </a:p>
          <a:p>
            <a:pPr marL="800100" lvl="1" indent="-342900">
              <a:spcBef>
                <a:spcPts val="0"/>
              </a:spcBef>
              <a:buClr>
                <a:schemeClr val="dk1"/>
              </a:buClr>
              <a:buSzPct val="98333"/>
            </a:pPr>
            <a:r>
              <a:rPr lang="en-US" sz="215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NOT an equality!</a:t>
            </a:r>
          </a:p>
          <a:p>
            <a:pPr marL="800100" lvl="1" indent="-342900">
              <a:spcBef>
                <a:spcPts val="0"/>
              </a:spcBef>
              <a:buClr>
                <a:schemeClr val="dk1"/>
              </a:buClr>
              <a:buSzPct val="98333"/>
            </a:pPr>
            <a:r>
              <a:rPr lang="en-US" sz="21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Python, equality is represented as ==</a:t>
            </a:r>
          </a:p>
          <a:p>
            <a:pPr marL="342900" indent="-342900">
              <a:spcBef>
                <a:spcPts val="0"/>
              </a:spcBef>
              <a:buClr>
                <a:schemeClr val="dk1"/>
              </a:buClr>
              <a:buSzPct val="98333"/>
            </a:pPr>
            <a:endParaRPr lang="en-US" sz="29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0387708"/>
      </p:ext>
    </p:extLst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Variables hold values</a:t>
            </a:r>
          </a:p>
        </p:txBody>
      </p:sp>
      <p:sp>
        <p:nvSpPr>
          <p:cNvPr id="364" name="Shape 364"/>
          <p:cNvSpPr txBox="1">
            <a:spLocks noGrp="1"/>
          </p:cNvSpPr>
          <p:nvPr>
            <p:ph type="body" idx="1"/>
          </p:nvPr>
        </p:nvSpPr>
        <p:spPr>
          <a:xfrm>
            <a:off x="1981199" y="1524000"/>
            <a:ext cx="8921931" cy="51816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342900" indent="-342900">
              <a:spcBef>
                <a:spcPts val="590"/>
              </a:spcBef>
              <a:buClr>
                <a:schemeClr val="dk1"/>
              </a:buClr>
              <a:buSzPct val="98333"/>
            </a:pP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assign a variable, use “</a:t>
            </a:r>
            <a:r>
              <a:rPr lang="en-US" sz="2950" i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variableName</a:t>
            </a: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</a:t>
            </a:r>
            <a:r>
              <a:rPr lang="en-US" sz="295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expression</a:t>
            </a: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</a:p>
          <a:p>
            <a:pPr marL="457200" lvl="1" indent="0"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pi = 3.14</a:t>
            </a:r>
          </a:p>
          <a:p>
            <a:pPr marL="457200" lvl="1" indent="0"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pi</a:t>
            </a:r>
          </a:p>
          <a:p>
            <a:pPr marL="457200" lvl="1" indent="0"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Lost = 4815162342</a:t>
            </a:r>
          </a:p>
          <a:p>
            <a:pPr marL="457200" lvl="1" indent="0"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Lost</a:t>
            </a:r>
          </a:p>
          <a:p>
            <a:pPr marL="457200" lvl="1" indent="0"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22 = x</a:t>
            </a:r>
            <a:r>
              <a:rPr lang="en-US" sz="2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	# Error! Why?</a:t>
            </a:r>
          </a:p>
          <a:p>
            <a:pPr marL="342900" indent="-342900">
              <a:spcBef>
                <a:spcPts val="590"/>
              </a:spcBef>
              <a:buClr>
                <a:schemeClr val="dk1"/>
              </a:buClr>
              <a:buSzPct val="98333"/>
            </a:pP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 all variable names are permitted</a:t>
            </a:r>
          </a:p>
        </p:txBody>
      </p:sp>
    </p:spTree>
    <p:extLst>
      <p:ext uri="{BB962C8B-B14F-4D97-AF65-F5344CB8AC3E}">
        <p14:creationId xmlns:p14="http://schemas.microsoft.com/office/powerpoint/2010/main" val="588219756"/>
      </p:ext>
    </p:extLst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 txBox="1">
            <a:spLocks noGrp="1"/>
          </p:cNvSpPr>
          <p:nvPr>
            <p:ph type="title"/>
          </p:nvPr>
        </p:nvSpPr>
        <p:spPr>
          <a:xfrm>
            <a:off x="1981200" y="228600"/>
            <a:ext cx="7467600" cy="7620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sz="3900" b="1">
                <a:solidFill>
                  <a:schemeClr val="dk1"/>
                </a:solidFill>
              </a:rPr>
              <a:t>Naming Rules</a:t>
            </a:r>
          </a:p>
        </p:txBody>
      </p:sp>
      <p:sp>
        <p:nvSpPr>
          <p:cNvPr id="372" name="Shape 372"/>
          <p:cNvSpPr txBox="1">
            <a:spLocks noGrp="1"/>
          </p:cNvSpPr>
          <p:nvPr>
            <p:ph type="body" idx="1"/>
          </p:nvPr>
        </p:nvSpPr>
        <p:spPr>
          <a:xfrm>
            <a:off x="1981200" y="1143001"/>
            <a:ext cx="8229600" cy="5105399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 marL="0" indent="0">
              <a:spcBef>
                <a:spcPts val="0"/>
              </a:spcBef>
              <a:buClr>
                <a:schemeClr val="dk1"/>
              </a:buClr>
              <a:buSzPct val="39285"/>
              <a:buNone/>
            </a:pPr>
            <a:r>
              <a:rPr lang="en-US" dirty="0">
                <a:solidFill>
                  <a:schemeClr val="dk1"/>
                </a:solidFill>
              </a:rPr>
              <a:t>Names are case sensitive and cannot start with a number. They can contain letters, numbers, and underscores.</a:t>
            </a:r>
          </a:p>
          <a:p>
            <a:pPr>
              <a:spcBef>
                <a:spcPts val="0"/>
              </a:spcBef>
              <a:buClr>
                <a:schemeClr val="dk1"/>
              </a:buClr>
              <a:buSzPct val="100000"/>
              <a:buNone/>
            </a:pPr>
            <a:r>
              <a:rPr lang="en-US" sz="1100" dirty="0">
                <a:solidFill>
                  <a:schemeClr val="dk1"/>
                </a:solidFill>
              </a:rPr>
              <a:t>						</a:t>
            </a:r>
          </a:p>
          <a:p>
            <a:pPr>
              <a:spcBef>
                <a:spcPts val="0"/>
              </a:spcBef>
              <a:buClr>
                <a:schemeClr val="dk1"/>
              </a:buClr>
              <a:buSzPct val="45833"/>
              <a:buNone/>
            </a:pPr>
            <a:r>
              <a:rPr lang="en-US" sz="2400" dirty="0">
                <a:solidFill>
                  <a:schemeClr val="dk1"/>
                </a:solidFill>
              </a:rPr>
              <a:t>    bob    Bob    _bob    _2_bob_    bob_2    BOB</a:t>
            </a:r>
          </a:p>
          <a:p>
            <a:pPr>
              <a:spcBef>
                <a:spcPts val="0"/>
              </a:spcBef>
              <a:buClr>
                <a:schemeClr val="dk1"/>
              </a:buClr>
              <a:buSzPct val="100000"/>
              <a:buNone/>
            </a:pPr>
            <a:r>
              <a:rPr lang="en-US" sz="1100" dirty="0">
                <a:solidFill>
                  <a:schemeClr val="dk1"/>
                </a:solidFill>
              </a:rPr>
              <a:t>						</a:t>
            </a:r>
          </a:p>
          <a:p>
            <a:pPr>
              <a:spcBef>
                <a:spcPts val="0"/>
              </a:spcBef>
              <a:buClr>
                <a:schemeClr val="dk1"/>
              </a:buClr>
              <a:buSzPct val="39285"/>
              <a:buNone/>
            </a:pPr>
            <a:r>
              <a:rPr lang="en-US" dirty="0">
                <a:solidFill>
                  <a:schemeClr val="dk1"/>
                </a:solidFill>
              </a:rPr>
              <a:t>There are some reserved words:</a:t>
            </a:r>
          </a:p>
          <a:p>
            <a:pPr>
              <a:spcBef>
                <a:spcPts val="0"/>
              </a:spcBef>
              <a:buClr>
                <a:schemeClr val="dk1"/>
              </a:buClr>
              <a:buSzPct val="100000"/>
              <a:buNone/>
            </a:pPr>
            <a:r>
              <a:rPr lang="en-US" sz="1100" dirty="0">
                <a:solidFill>
                  <a:schemeClr val="dk1"/>
                </a:solidFill>
              </a:rPr>
              <a:t>						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>
                <a:solidFill>
                  <a:schemeClr val="dk1"/>
                </a:solidFill>
              </a:rPr>
              <a:t>     and, assert, break, class, continue, </a:t>
            </a:r>
            <a:r>
              <a:rPr lang="en-US" sz="2400" dirty="0" err="1">
                <a:solidFill>
                  <a:schemeClr val="dk1"/>
                </a:solidFill>
              </a:rPr>
              <a:t>def</a:t>
            </a:r>
            <a:r>
              <a:rPr lang="en-US" sz="2400" dirty="0">
                <a:solidFill>
                  <a:schemeClr val="dk1"/>
                </a:solidFill>
              </a:rPr>
              <a:t>, del, </a:t>
            </a:r>
            <a:r>
              <a:rPr lang="en-US" sz="2400" dirty="0" err="1">
                <a:solidFill>
                  <a:schemeClr val="dk1"/>
                </a:solidFill>
              </a:rPr>
              <a:t>elif</a:t>
            </a:r>
            <a:r>
              <a:rPr lang="en-US" sz="2400" dirty="0">
                <a:solidFill>
                  <a:schemeClr val="dk1"/>
                </a:solidFill>
              </a:rPr>
              <a:t>,</a:t>
            </a:r>
            <a:br>
              <a:rPr lang="en-US" sz="2400" dirty="0">
                <a:solidFill>
                  <a:schemeClr val="dk1"/>
                </a:solidFill>
              </a:rPr>
            </a:br>
            <a:r>
              <a:rPr lang="en-US" sz="2400" dirty="0">
                <a:solidFill>
                  <a:schemeClr val="dk1"/>
                </a:solidFill>
              </a:rPr>
              <a:t>      else, except, exec, finally, for, from, global, if,</a:t>
            </a:r>
            <a:br>
              <a:rPr lang="en-US" sz="2400" dirty="0">
                <a:solidFill>
                  <a:schemeClr val="dk1"/>
                </a:solidFill>
              </a:rPr>
            </a:br>
            <a:r>
              <a:rPr lang="en-US" sz="2400" dirty="0">
                <a:solidFill>
                  <a:schemeClr val="dk1"/>
                </a:solidFill>
              </a:rPr>
              <a:t>      </a:t>
            </a:r>
            <a:r>
              <a:rPr lang="en-US" sz="2400" b="1" dirty="0">
                <a:solidFill>
                  <a:schemeClr val="dk1"/>
                </a:solidFill>
              </a:rPr>
              <a:t>import</a:t>
            </a:r>
            <a:r>
              <a:rPr lang="en-US" sz="2400" dirty="0">
                <a:solidFill>
                  <a:schemeClr val="dk1"/>
                </a:solidFill>
              </a:rPr>
              <a:t>, in, is, lambda, not, or, pass, print, raise,</a:t>
            </a:r>
            <a:br>
              <a:rPr lang="en-US" sz="2400" dirty="0">
                <a:solidFill>
                  <a:schemeClr val="dk1"/>
                </a:solidFill>
              </a:rPr>
            </a:br>
            <a:r>
              <a:rPr lang="en-US" sz="2400" dirty="0">
                <a:solidFill>
                  <a:schemeClr val="dk1"/>
                </a:solidFill>
              </a:rPr>
              <a:t>      return, try, while</a:t>
            </a:r>
          </a:p>
        </p:txBody>
      </p:sp>
    </p:spTree>
    <p:extLst>
      <p:ext uri="{BB962C8B-B14F-4D97-AF65-F5344CB8AC3E}">
        <p14:creationId xmlns:p14="http://schemas.microsoft.com/office/powerpoint/2010/main" val="1057418418"/>
      </p:ext>
    </p:extLst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ctrTitle"/>
          </p:nvPr>
        </p:nvSpPr>
        <p:spPr>
          <a:xfrm>
            <a:off x="2995612" y="2570174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sz="4400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Introduction to Python</a:t>
            </a:r>
            <a:br>
              <a:rPr lang="en-US" sz="4400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4400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and programming</a:t>
            </a:r>
          </a:p>
        </p:txBody>
      </p:sp>
      <p:sp>
        <p:nvSpPr>
          <p:cNvPr id="243" name="Shape 243"/>
          <p:cNvSpPr txBox="1">
            <a:spLocks noGrp="1"/>
          </p:cNvSpPr>
          <p:nvPr>
            <p:ph type="subTitle" idx="1"/>
          </p:nvPr>
        </p:nvSpPr>
        <p:spPr>
          <a:xfrm>
            <a:off x="3681412" y="4040174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Michael Ernst</a:t>
            </a:r>
          </a:p>
          <a:p>
            <a:pPr>
              <a:spcBef>
                <a:spcPts val="640"/>
              </a:spcBef>
              <a:buClr>
                <a:schemeClr val="dk1"/>
              </a:buClr>
              <a:buSzPct val="25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UW CSE 190p</a:t>
            </a:r>
          </a:p>
          <a:p>
            <a:pPr>
              <a:spcBef>
                <a:spcPts val="640"/>
              </a:spcBef>
              <a:buClr>
                <a:schemeClr val="dk1"/>
              </a:buClr>
              <a:buSzPct val="25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Summer 2012</a:t>
            </a:r>
          </a:p>
        </p:txBody>
      </p:sp>
      <p:sp>
        <p:nvSpPr>
          <p:cNvPr id="5" name="Shape 93"/>
          <p:cNvSpPr txBox="1">
            <a:spLocks/>
          </p:cNvSpPr>
          <p:nvPr/>
        </p:nvSpPr>
        <p:spPr>
          <a:xfrm>
            <a:off x="751899" y="1023937"/>
            <a:ext cx="10688201" cy="2662238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buSzPct val="25000"/>
            </a:pPr>
            <a:r>
              <a:rPr lang="en-US" sz="4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Acknowledgement:</a:t>
            </a:r>
          </a:p>
          <a:p>
            <a:pPr algn="l">
              <a:spcBef>
                <a:spcPts val="0"/>
              </a:spcBef>
              <a:buSzPct val="25000"/>
            </a:pPr>
            <a:endParaRPr lang="en-US" sz="40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algn="l">
              <a:spcBef>
                <a:spcPts val="0"/>
              </a:spcBef>
              <a:buSzPct val="25000"/>
            </a:pPr>
            <a:r>
              <a:rPr lang="en-US" sz="4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Original Slides by Preston Carman and Steven Jacobs</a:t>
            </a:r>
          </a:p>
          <a:p>
            <a:pPr algn="l">
              <a:spcBef>
                <a:spcPts val="0"/>
              </a:spcBef>
              <a:buSzPct val="25000"/>
            </a:pPr>
            <a:endParaRPr lang="en-US" sz="40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algn="l">
              <a:spcBef>
                <a:spcPts val="0"/>
              </a:spcBef>
              <a:buSzPct val="25000"/>
            </a:pPr>
            <a:r>
              <a:rPr lang="en-US" sz="4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Based on:</a:t>
            </a:r>
            <a:endParaRPr lang="en-US" sz="4800" b="1" dirty="0">
              <a:solidFill>
                <a:srgbClr val="999999"/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9290071"/>
      </p:ext>
    </p:extLst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sz="395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Changing existing variables</a:t>
            </a:r>
            <a:br>
              <a:rPr lang="en-US" sz="395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95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(“re-binding” or “re-assigning”)</a:t>
            </a:r>
          </a:p>
        </p:txBody>
      </p:sp>
      <p:sp>
        <p:nvSpPr>
          <p:cNvPr id="379" name="Shape 379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32766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457200" lvl="1" indent="0"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 = 2 - 1</a:t>
            </a:r>
          </a:p>
          <a:p>
            <a:pPr marL="457200" lvl="1" indent="0"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</a:t>
            </a:r>
          </a:p>
          <a:p>
            <a:pPr marL="457200" lvl="1" indent="0"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 = x</a:t>
            </a:r>
          </a:p>
          <a:p>
            <a:pPr marL="457200" lvl="1" indent="0"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</a:t>
            </a:r>
          </a:p>
          <a:p>
            <a:pPr marL="457200" lvl="1" indent="0"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 = 5</a:t>
            </a:r>
          </a:p>
          <a:p>
            <a:pPr marL="457200" lvl="1" indent="0"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</a:t>
            </a:r>
          </a:p>
          <a:p>
            <a:pPr marL="457200" lvl="1" indent="0"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</a:t>
            </a:r>
            <a:r>
              <a:rPr lang="en-US" sz="2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  <a:p>
            <a:pPr marL="57150" indent="-6350">
              <a:spcBef>
                <a:spcPts val="640"/>
              </a:spcBef>
              <a:buClr>
                <a:schemeClr val="dk1"/>
              </a:buClr>
              <a:buNone/>
            </a:pP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indent="-165100">
              <a:spcBef>
                <a:spcPts val="560"/>
              </a:spcBef>
              <a:buClr>
                <a:schemeClr val="dk1"/>
              </a:buClr>
              <a:buNone/>
            </a:pP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3089412"/>
      </p:ext>
    </p:extLst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sz="395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Changing existing variables</a:t>
            </a:r>
            <a:br>
              <a:rPr lang="en-US" sz="395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95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(“re-binding” or “re-assigning”)</a:t>
            </a:r>
          </a:p>
        </p:txBody>
      </p:sp>
      <p:sp>
        <p:nvSpPr>
          <p:cNvPr id="385" name="Shape 385"/>
          <p:cNvSpPr txBox="1">
            <a:spLocks noGrp="1"/>
          </p:cNvSpPr>
          <p:nvPr>
            <p:ph type="body" idx="1"/>
          </p:nvPr>
        </p:nvSpPr>
        <p:spPr>
          <a:xfrm>
            <a:off x="1981200" y="1600201"/>
            <a:ext cx="8229600" cy="51053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457200" lvl="1" indent="0"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 = 2 - 1</a:t>
            </a:r>
          </a:p>
          <a:p>
            <a:pPr marL="457200" lvl="1" indent="0"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</a:t>
            </a:r>
          </a:p>
          <a:p>
            <a:pPr marL="457200" lvl="1" indent="0"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 = </a:t>
            </a:r>
            <a:r>
              <a:rPr lang="en-US" sz="2600" b="1" dirty="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x</a:t>
            </a:r>
          </a:p>
          <a:p>
            <a:pPr marL="457200" lvl="1" indent="0"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</a:t>
            </a:r>
          </a:p>
          <a:p>
            <a:pPr marL="457200" lvl="1" indent="0"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 = 5</a:t>
            </a:r>
          </a:p>
          <a:p>
            <a:pPr marL="457200" lvl="1" indent="0"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</a:t>
            </a:r>
          </a:p>
          <a:p>
            <a:pPr marL="457200" lvl="1" indent="0"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</a:t>
            </a:r>
          </a:p>
          <a:p>
            <a:pPr marL="514350" indent="-463550">
              <a:spcBef>
                <a:spcPts val="590"/>
              </a:spcBef>
              <a:buClr>
                <a:schemeClr val="dk1"/>
              </a:buClr>
              <a:buSzPct val="98333"/>
            </a:pP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“=” in an assignment is </a:t>
            </a:r>
            <a:r>
              <a:rPr lang="en-US" sz="295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</a:t>
            </a: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promise of eternal equality</a:t>
            </a:r>
          </a:p>
          <a:p>
            <a:pPr marL="514350" indent="-463550">
              <a:spcBef>
                <a:spcPts val="590"/>
              </a:spcBef>
              <a:buClr>
                <a:schemeClr val="dk1"/>
              </a:buClr>
              <a:buSzPct val="98333"/>
            </a:pP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Evaluating an expression gives a new (copy of a) number, rather than changing an existing one</a:t>
            </a:r>
          </a:p>
          <a:p>
            <a:pPr marL="342900" indent="-154940">
              <a:spcBef>
                <a:spcPts val="592"/>
              </a:spcBef>
              <a:buClr>
                <a:schemeClr val="dk1"/>
              </a:buClr>
              <a:buNone/>
            </a:pPr>
            <a:endParaRPr sz="29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5032172"/>
      </p:ext>
    </p:extLst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Shape 390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How an assignment is executed</a:t>
            </a:r>
          </a:p>
        </p:txBody>
      </p:sp>
      <p:sp>
        <p:nvSpPr>
          <p:cNvPr id="391" name="Shape 391"/>
          <p:cNvSpPr txBox="1">
            <a:spLocks noGrp="1"/>
          </p:cNvSpPr>
          <p:nvPr>
            <p:ph type="body" idx="1"/>
          </p:nvPr>
        </p:nvSpPr>
        <p:spPr>
          <a:xfrm>
            <a:off x="1981200" y="1371600"/>
            <a:ext cx="7962900" cy="945874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514350" indent="-51435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8333"/>
              <a:buFont typeface="Calibri"/>
              <a:buAutoNum type="arabicPeriod"/>
            </a:pP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Evaluate the right-hand side to a value</a:t>
            </a:r>
          </a:p>
          <a:p>
            <a:pPr marL="514350" indent="-514350">
              <a:lnSpc>
                <a:spcPct val="80000"/>
              </a:lnSpc>
              <a:spcBef>
                <a:spcPts val="590"/>
              </a:spcBef>
              <a:buClr>
                <a:schemeClr val="dk1"/>
              </a:buClr>
              <a:buSzPct val="98333"/>
              <a:buFont typeface="Calibri"/>
              <a:buAutoNum type="arabicPeriod"/>
            </a:pP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Store that value in the variable</a:t>
            </a:r>
          </a:p>
          <a:p>
            <a:pPr marL="514350" indent="-326390">
              <a:lnSpc>
                <a:spcPct val="80000"/>
              </a:lnSpc>
              <a:spcBef>
                <a:spcPts val="592"/>
              </a:spcBef>
              <a:buClr>
                <a:schemeClr val="dk1"/>
              </a:buClr>
              <a:buNone/>
            </a:pPr>
            <a:endParaRPr sz="29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1" indent="0">
              <a:lnSpc>
                <a:spcPct val="80000"/>
              </a:lnSpc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 = 2</a:t>
            </a:r>
          </a:p>
          <a:p>
            <a:pPr marL="457200" lvl="1" indent="0">
              <a:lnSpc>
                <a:spcPct val="80000"/>
              </a:lnSpc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print x</a:t>
            </a:r>
          </a:p>
          <a:p>
            <a:pPr marL="457200" lvl="1" indent="0">
              <a:lnSpc>
                <a:spcPct val="80000"/>
              </a:lnSpc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 = x + 1</a:t>
            </a:r>
          </a:p>
          <a:p>
            <a:pPr marL="457200" lvl="1" indent="0">
              <a:lnSpc>
                <a:spcPct val="80000"/>
              </a:lnSpc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print y</a:t>
            </a:r>
          </a:p>
          <a:p>
            <a:pPr marL="457200" lvl="1" indent="0">
              <a:lnSpc>
                <a:spcPct val="80000"/>
              </a:lnSpc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 = 5</a:t>
            </a:r>
          </a:p>
          <a:p>
            <a:pPr marL="457200" lvl="1" indent="0">
              <a:lnSpc>
                <a:spcPct val="80000"/>
              </a:lnSpc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print y</a:t>
            </a:r>
          </a:p>
          <a:p>
            <a:pPr marL="457200" lvl="1" indent="0">
              <a:lnSpc>
                <a:spcPct val="80000"/>
              </a:lnSpc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z = x + 1</a:t>
            </a:r>
          </a:p>
          <a:p>
            <a:pPr marL="457200" lvl="1" indent="0">
              <a:lnSpc>
                <a:spcPct val="80000"/>
              </a:lnSpc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print x</a:t>
            </a:r>
          </a:p>
          <a:p>
            <a:pPr marL="457200" lvl="1" indent="0">
              <a:lnSpc>
                <a:spcPct val="80000"/>
              </a:lnSpc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print y</a:t>
            </a:r>
          </a:p>
          <a:p>
            <a:pPr marL="457200" lvl="1" indent="0">
              <a:lnSpc>
                <a:spcPct val="80000"/>
              </a:lnSpc>
              <a:spcBef>
                <a:spcPts val="520"/>
              </a:spcBef>
              <a:buClr>
                <a:schemeClr val="dk1"/>
              </a:buClr>
              <a:buSzPct val="25000"/>
              <a:buNone/>
            </a:pPr>
            <a:r>
              <a:rPr lang="en-US" sz="26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print z</a:t>
            </a:r>
          </a:p>
          <a:p>
            <a:pPr marL="514350" indent="-326390">
              <a:lnSpc>
                <a:spcPct val="80000"/>
              </a:lnSpc>
              <a:spcBef>
                <a:spcPts val="592"/>
              </a:spcBef>
              <a:buClr>
                <a:schemeClr val="dk1"/>
              </a:buClr>
              <a:buNone/>
            </a:pPr>
            <a:endParaRPr sz="29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Shape 392"/>
          <p:cNvSpPr txBox="1"/>
          <p:nvPr/>
        </p:nvSpPr>
        <p:spPr>
          <a:xfrm>
            <a:off x="5257800" y="2667001"/>
            <a:ext cx="2306400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State of the computer:</a:t>
            </a:r>
          </a:p>
        </p:txBody>
      </p:sp>
      <p:sp>
        <p:nvSpPr>
          <p:cNvPr id="393" name="Shape 393"/>
          <p:cNvSpPr/>
          <p:nvPr/>
        </p:nvSpPr>
        <p:spPr>
          <a:xfrm>
            <a:off x="5257800" y="3036333"/>
            <a:ext cx="2306400" cy="2678699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Shape 394"/>
          <p:cNvSpPr/>
          <p:nvPr/>
        </p:nvSpPr>
        <p:spPr>
          <a:xfrm>
            <a:off x="1676401" y="2653284"/>
            <a:ext cx="749699" cy="2423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Shape 395"/>
          <p:cNvSpPr/>
          <p:nvPr/>
        </p:nvSpPr>
        <p:spPr>
          <a:xfrm>
            <a:off x="1676401" y="3415284"/>
            <a:ext cx="749699" cy="2423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Shape 396"/>
          <p:cNvSpPr/>
          <p:nvPr/>
        </p:nvSpPr>
        <p:spPr>
          <a:xfrm>
            <a:off x="1676401" y="3796284"/>
            <a:ext cx="749699" cy="2423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7" name="Shape 397"/>
          <p:cNvSpPr/>
          <p:nvPr/>
        </p:nvSpPr>
        <p:spPr>
          <a:xfrm>
            <a:off x="1676401" y="4191001"/>
            <a:ext cx="749699" cy="2423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Shape 398"/>
          <p:cNvSpPr/>
          <p:nvPr/>
        </p:nvSpPr>
        <p:spPr>
          <a:xfrm>
            <a:off x="1676401" y="4572001"/>
            <a:ext cx="749699" cy="2423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Shape 399"/>
          <p:cNvSpPr/>
          <p:nvPr/>
        </p:nvSpPr>
        <p:spPr>
          <a:xfrm>
            <a:off x="1676401" y="4953001"/>
            <a:ext cx="749699" cy="2423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0" name="Shape 400"/>
          <p:cNvSpPr/>
          <p:nvPr/>
        </p:nvSpPr>
        <p:spPr>
          <a:xfrm>
            <a:off x="1676401" y="3034284"/>
            <a:ext cx="749699" cy="2423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1" name="Shape 401"/>
          <p:cNvSpPr txBox="1"/>
          <p:nvPr/>
        </p:nvSpPr>
        <p:spPr>
          <a:xfrm>
            <a:off x="8153401" y="2667001"/>
            <a:ext cx="1624499" cy="3692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Printed output:</a:t>
            </a:r>
          </a:p>
        </p:txBody>
      </p:sp>
      <p:sp>
        <p:nvSpPr>
          <p:cNvPr id="402" name="Shape 402"/>
          <p:cNvSpPr/>
          <p:nvPr/>
        </p:nvSpPr>
        <p:spPr>
          <a:xfrm>
            <a:off x="8153400" y="3036333"/>
            <a:ext cx="2306400" cy="2678699"/>
          </a:xfrm>
          <a:prstGeom prst="rect">
            <a:avLst/>
          </a:prstGeom>
          <a:noFill/>
          <a:ln w="254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</a:p>
          <a:p>
            <a:pPr>
              <a:buSzPct val="25000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</a:p>
          <a:p>
            <a:pPr>
              <a:buSzPct val="25000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</a:p>
          <a:p>
            <a:pPr>
              <a:buSzPct val="25000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</a:p>
          <a:p>
            <a:pPr>
              <a:buSzPct val="25000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</a:p>
          <a:p>
            <a:pPr>
              <a:buSzPct val="25000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r>
          </a:p>
        </p:txBody>
      </p:sp>
      <p:sp>
        <p:nvSpPr>
          <p:cNvPr id="403" name="Shape 403"/>
          <p:cNvSpPr/>
          <p:nvPr/>
        </p:nvSpPr>
        <p:spPr>
          <a:xfrm>
            <a:off x="1676401" y="5410201"/>
            <a:ext cx="749699" cy="2423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Shape 404"/>
          <p:cNvSpPr/>
          <p:nvPr/>
        </p:nvSpPr>
        <p:spPr>
          <a:xfrm>
            <a:off x="1676401" y="5791201"/>
            <a:ext cx="749699" cy="2423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5" name="Shape 405"/>
          <p:cNvSpPr txBox="1"/>
          <p:nvPr/>
        </p:nvSpPr>
        <p:spPr>
          <a:xfrm>
            <a:off x="5638800" y="3200400"/>
            <a:ext cx="700800" cy="52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x: 2</a:t>
            </a:r>
          </a:p>
        </p:txBody>
      </p:sp>
      <p:sp>
        <p:nvSpPr>
          <p:cNvPr id="406" name="Shape 406"/>
          <p:cNvSpPr txBox="1"/>
          <p:nvPr/>
        </p:nvSpPr>
        <p:spPr>
          <a:xfrm>
            <a:off x="5638801" y="3743980"/>
            <a:ext cx="707099" cy="52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y: 3</a:t>
            </a:r>
          </a:p>
        </p:txBody>
      </p:sp>
      <p:sp>
        <p:nvSpPr>
          <p:cNvPr id="407" name="Shape 407"/>
          <p:cNvSpPr txBox="1"/>
          <p:nvPr/>
        </p:nvSpPr>
        <p:spPr>
          <a:xfrm>
            <a:off x="5638801" y="4277380"/>
            <a:ext cx="686399" cy="52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z: 6</a:t>
            </a:r>
          </a:p>
        </p:txBody>
      </p:sp>
      <p:sp>
        <p:nvSpPr>
          <p:cNvPr id="408" name="Shape 408"/>
          <p:cNvSpPr/>
          <p:nvPr/>
        </p:nvSpPr>
        <p:spPr>
          <a:xfrm>
            <a:off x="1676401" y="6158484"/>
            <a:ext cx="749699" cy="242399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9" name="Shape 409"/>
          <p:cNvSpPr txBox="1"/>
          <p:nvPr/>
        </p:nvSpPr>
        <p:spPr>
          <a:xfrm>
            <a:off x="5638800" y="3219500"/>
            <a:ext cx="700800" cy="523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x: 5</a:t>
            </a:r>
          </a:p>
        </p:txBody>
      </p:sp>
      <p:sp>
        <p:nvSpPr>
          <p:cNvPr id="410" name="Shape 410"/>
          <p:cNvSpPr/>
          <p:nvPr/>
        </p:nvSpPr>
        <p:spPr>
          <a:xfrm>
            <a:off x="5123123" y="6135470"/>
            <a:ext cx="5468700" cy="646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visualize a program’s execution:</a:t>
            </a:r>
            <a:br>
              <a:rPr lang="en-US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</a:br>
            <a:r>
              <a:rPr lang="en-US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http://people.csail.mit.edu/pgbovine/python/tutor.html</a:t>
            </a:r>
          </a:p>
        </p:txBody>
      </p:sp>
    </p:spTree>
    <p:extLst>
      <p:ext uri="{BB962C8B-B14F-4D97-AF65-F5344CB8AC3E}">
        <p14:creationId xmlns:p14="http://schemas.microsoft.com/office/powerpoint/2010/main" val="146926200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4" grpId="0" animBg="1"/>
      <p:bldP spid="395" grpId="0" animBg="1"/>
      <p:bldP spid="396" grpId="0" animBg="1"/>
      <p:bldP spid="397" grpId="0" animBg="1"/>
      <p:bldP spid="398" grpId="0" animBg="1"/>
      <p:bldP spid="399" grpId="0" animBg="1"/>
      <p:bldP spid="400" grpId="0" animBg="1"/>
      <p:bldP spid="403" grpId="0" animBg="1"/>
      <p:bldP spid="404" grpId="0" animBg="1"/>
      <p:bldP spid="405" grpId="0"/>
      <p:bldP spid="405" grpId="1"/>
      <p:bldP spid="406" grpId="0"/>
      <p:bldP spid="407" grpId="0"/>
      <p:bldP spid="408" grpId="0" animBg="1"/>
      <p:bldP spid="40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2. Python </a:t>
            </a:r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performs operations</a:t>
            </a:r>
          </a:p>
        </p:txBody>
      </p:sp>
      <p:pic>
        <p:nvPicPr>
          <p:cNvPr id="271" name="Shape 271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333875" y="2305843"/>
            <a:ext cx="3524100" cy="3114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11845894"/>
      </p:ext>
    </p:extLst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 txBox="1">
            <a:spLocks noGrp="1"/>
          </p:cNvSpPr>
          <p:nvPr>
            <p:ph type="title"/>
          </p:nvPr>
        </p:nvSpPr>
        <p:spPr>
          <a:xfrm>
            <a:off x="1400175" y="274637"/>
            <a:ext cx="9272587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Arithmetic Operations (Already seen)</a:t>
            </a:r>
            <a:endParaRPr lang="en-US" b="1" dirty="0">
              <a:solidFill>
                <a:srgbClr val="703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Shape 416"/>
          <p:cNvSpPr txBox="1">
            <a:spLocks noGrp="1"/>
          </p:cNvSpPr>
          <p:nvPr>
            <p:ph type="body" idx="1"/>
          </p:nvPr>
        </p:nvSpPr>
        <p:spPr>
          <a:xfrm>
            <a:off x="1921668" y="1417637"/>
            <a:ext cx="8229600" cy="54102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22 * 10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22 / 10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22.0 / 10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3 ** 2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(5 +6) * (4 -3)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endParaRPr lang="en-US" sz="25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 = 3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 = x + 2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z = x + y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endParaRPr lang="en-US" sz="25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What about this?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z = 2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 charset="0"/>
                <a:ea typeface="Courier New"/>
                <a:cs typeface="Courier New"/>
                <a:sym typeface="Courier New"/>
              </a:rPr>
              <a:t>z - 5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 charset="0"/>
                <a:ea typeface="Courier New"/>
                <a:cs typeface="Courier New"/>
                <a:sym typeface="Courier New"/>
              </a:rPr>
              <a:t>z </a:t>
            </a:r>
          </a:p>
        </p:txBody>
      </p:sp>
    </p:spTree>
    <p:extLst>
      <p:ext uri="{BB962C8B-B14F-4D97-AF65-F5344CB8AC3E}">
        <p14:creationId xmlns:p14="http://schemas.microsoft.com/office/powerpoint/2010/main" val="1805816260"/>
      </p:ext>
    </p:extLst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Shape 415"/>
          <p:cNvSpPr txBox="1">
            <a:spLocks noGrp="1"/>
          </p:cNvSpPr>
          <p:nvPr>
            <p:ph type="title"/>
          </p:nvPr>
        </p:nvSpPr>
        <p:spPr>
          <a:xfrm>
            <a:off x="125413" y="274638"/>
            <a:ext cx="1190259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More operations:  Conditionals (return true/false)</a:t>
            </a:r>
          </a:p>
        </p:txBody>
      </p:sp>
      <p:sp>
        <p:nvSpPr>
          <p:cNvPr id="416" name="Shape 416"/>
          <p:cNvSpPr txBox="1">
            <a:spLocks noGrp="1"/>
          </p:cNvSpPr>
          <p:nvPr>
            <p:ph type="body" idx="1"/>
          </p:nvPr>
        </p:nvSpPr>
        <p:spPr>
          <a:xfrm>
            <a:off x="1963296" y="1244837"/>
            <a:ext cx="8229600" cy="54102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22 &gt; 4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22 &lt; 4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22 == 4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 = 100</a:t>
            </a:r>
            <a:r>
              <a:rPr lang="en-US" sz="2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	# Assignment, </a:t>
            </a:r>
            <a:r>
              <a:rPr lang="en-US" sz="25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</a:t>
            </a:r>
            <a:r>
              <a:rPr lang="en-US" sz="2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conditional!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 err="1">
                <a:solidFill>
                  <a:schemeClr val="dk1"/>
                </a:solidFill>
                <a:latin typeface="Courier New" charset="0"/>
                <a:ea typeface="Calibri"/>
                <a:cs typeface="Calibri"/>
                <a:sym typeface="Calibri"/>
              </a:rPr>
              <a:t>x == 200</a:t>
            </a:r>
            <a:endParaRPr lang="en-US" sz="2500" b="1" dirty="0">
              <a:solidFill>
                <a:schemeClr val="dk1"/>
              </a:solidFill>
              <a:latin typeface="Courier New" charset="0"/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 charset="0"/>
                <a:ea typeface="Calibri"/>
                <a:cs typeface="Calibri"/>
                <a:sym typeface="Calibri"/>
              </a:rPr>
              <a:t>x == 100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22 = 4</a:t>
            </a:r>
            <a:r>
              <a:rPr lang="en-US" sz="2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	# Error!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 &gt;= 5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not True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not (x &gt;= 200)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3&lt;4 and 7&lt;6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4&lt;3 or 5&lt;6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25000"/>
              <a:buNone/>
            </a:pPr>
            <a:endParaRPr lang="en-US" sz="25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temp = 72</a:t>
            </a:r>
          </a:p>
          <a:p>
            <a:pPr marL="0" indent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25000"/>
              <a:buNone/>
            </a:pPr>
            <a:r>
              <a:rPr lang="en-US" sz="250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is_liquid</a:t>
            </a:r>
            <a:r>
              <a:rPr lang="en-US" sz="25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= temp &gt; 32 and temp &lt; 212</a:t>
            </a:r>
          </a:p>
        </p:txBody>
      </p:sp>
      <p:sp>
        <p:nvSpPr>
          <p:cNvPr id="417" name="Shape 417"/>
          <p:cNvSpPr txBox="1"/>
          <p:nvPr/>
        </p:nvSpPr>
        <p:spPr>
          <a:xfrm>
            <a:off x="4415246" y="1447800"/>
            <a:ext cx="7612757" cy="5557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Operator examples:   </a:t>
            </a:r>
            <a:r>
              <a:rPr lang="en-US" sz="24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not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  </a:t>
            </a:r>
            <a:r>
              <a:rPr lang="en-US" sz="24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and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  </a:t>
            </a:r>
            <a:r>
              <a:rPr lang="en-US" sz="24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or, &lt;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  </a:t>
            </a:r>
            <a:r>
              <a:rPr lang="en-US" sz="24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&gt;=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  </a:t>
            </a:r>
            <a:r>
              <a:rPr lang="en-US" sz="24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==, !=</a:t>
            </a:r>
          </a:p>
        </p:txBody>
      </p:sp>
    </p:spTree>
    <p:extLst>
      <p:ext uri="{BB962C8B-B14F-4D97-AF65-F5344CB8AC3E}">
        <p14:creationId xmlns:p14="http://schemas.microsoft.com/office/powerpoint/2010/main" val="298625210"/>
      </p:ext>
    </p:extLst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More operations:  strings</a:t>
            </a:r>
          </a:p>
        </p:txBody>
      </p:sp>
      <p:sp>
        <p:nvSpPr>
          <p:cNvPr id="423" name="Shape 423"/>
          <p:cNvSpPr txBox="1">
            <a:spLocks noGrp="1"/>
          </p:cNvSpPr>
          <p:nvPr>
            <p:ph type="body" idx="1"/>
          </p:nvPr>
        </p:nvSpPr>
        <p:spPr>
          <a:xfrm>
            <a:off x="1981200" y="1271589"/>
            <a:ext cx="8229600" cy="5434012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string represents </a:t>
            </a:r>
            <a:r>
              <a:rPr lang="en-US" sz="250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text</a:t>
            </a:r>
          </a:p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5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Can use single or double quotes</a:t>
            </a:r>
            <a:endParaRPr lang="en-US" sz="25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1" indent="0">
              <a:lnSpc>
                <a:spcPct val="80000"/>
              </a:lnSpc>
              <a:spcBef>
                <a:spcPts val="430"/>
              </a:spcBef>
              <a:buClr>
                <a:schemeClr val="dk1"/>
              </a:buClr>
              <a:buSzPct val="25000"/>
              <a:buNone/>
            </a:pPr>
            <a:r>
              <a:rPr lang="en-US" sz="21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'</a:t>
            </a:r>
            <a:r>
              <a:rPr lang="en-US" sz="21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Python</a:t>
            </a:r>
            <a:r>
              <a:rPr lang="en-US" sz="21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'</a:t>
            </a:r>
          </a:p>
          <a:p>
            <a:pPr marL="457200" lvl="1" indent="0">
              <a:lnSpc>
                <a:spcPct val="80000"/>
              </a:lnSpc>
              <a:spcBef>
                <a:spcPts val="430"/>
              </a:spcBef>
              <a:buClr>
                <a:schemeClr val="dk1"/>
              </a:buClr>
              <a:buSzPct val="25000"/>
              <a:buNone/>
            </a:pPr>
            <a:r>
              <a:rPr lang="en-US" sz="215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myName</a:t>
            </a:r>
            <a:r>
              <a:rPr lang="en-US" sz="21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= “Rohith"</a:t>
            </a:r>
          </a:p>
          <a:p>
            <a:pPr marL="457200" lvl="1" indent="0">
              <a:lnSpc>
                <a:spcPct val="80000"/>
              </a:lnSpc>
              <a:spcBef>
                <a:spcPts val="430"/>
              </a:spcBef>
              <a:buClr>
                <a:schemeClr val="dk1"/>
              </a:buClr>
              <a:buSzPct val="25000"/>
              <a:buNone/>
            </a:pPr>
            <a:r>
              <a:rPr lang="en-US" sz="21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"”</a:t>
            </a:r>
            <a:endParaRPr sz="25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25000"/>
              <a:buNone/>
            </a:pPr>
            <a:r>
              <a:rPr lang="en-US" sz="2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Operations:</a:t>
            </a:r>
          </a:p>
          <a:p>
            <a:pPr marL="342900" indent="-34290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100000"/>
            </a:pPr>
            <a:r>
              <a:rPr lang="en-US" sz="2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Length:</a:t>
            </a:r>
          </a:p>
          <a:p>
            <a:pPr marL="457200" lvl="1" indent="0">
              <a:lnSpc>
                <a:spcPct val="80000"/>
              </a:lnSpc>
              <a:spcBef>
                <a:spcPts val="430"/>
              </a:spcBef>
              <a:buClr>
                <a:schemeClr val="dk1"/>
              </a:buClr>
              <a:buSzPct val="25000"/>
              <a:buNone/>
            </a:pPr>
            <a:r>
              <a:rPr lang="en-US" sz="215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len</a:t>
            </a:r>
            <a:r>
              <a:rPr lang="en-US" sz="21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</a:t>
            </a:r>
            <a:r>
              <a:rPr lang="en-US" sz="215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myName</a:t>
            </a:r>
            <a:r>
              <a:rPr lang="en-US" sz="21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)</a:t>
            </a:r>
          </a:p>
          <a:p>
            <a:pPr marL="342900" indent="-34290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100000"/>
            </a:pPr>
            <a:r>
              <a:rPr lang="en-US" sz="2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Concatenation:</a:t>
            </a:r>
          </a:p>
          <a:p>
            <a:pPr marL="457200" lvl="1" indent="0">
              <a:lnSpc>
                <a:spcPct val="80000"/>
              </a:lnSpc>
              <a:spcBef>
                <a:spcPts val="430"/>
              </a:spcBef>
              <a:buClr>
                <a:schemeClr val="dk1"/>
              </a:buClr>
              <a:buSzPct val="25000"/>
              <a:buNone/>
            </a:pPr>
            <a:r>
              <a:rPr lang="en-US" sz="21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“Rohith" + ‘Mohan’ </a:t>
            </a:r>
            <a:r>
              <a:rPr lang="en-US" sz="215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#What will this do?</a:t>
            </a:r>
            <a:endParaRPr lang="en-US" sz="215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342900" indent="-342900">
              <a:lnSpc>
                <a:spcPct val="80000"/>
              </a:lnSpc>
              <a:spcBef>
                <a:spcPts val="500"/>
              </a:spcBef>
              <a:buClr>
                <a:schemeClr val="dk1"/>
              </a:buClr>
              <a:buSzPct val="100000"/>
            </a:pPr>
            <a:r>
              <a:rPr lang="en-US" sz="25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More advanced: Containment/searching:</a:t>
            </a:r>
          </a:p>
          <a:p>
            <a:pPr marL="457200" lvl="1" indent="0">
              <a:lnSpc>
                <a:spcPct val="80000"/>
              </a:lnSpc>
              <a:spcBef>
                <a:spcPts val="430"/>
              </a:spcBef>
              <a:buClr>
                <a:schemeClr val="dk1"/>
              </a:buClr>
              <a:buSzPct val="25000"/>
              <a:buNone/>
            </a:pPr>
            <a:r>
              <a:rPr lang="en-US" sz="21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‘</a:t>
            </a:r>
            <a:r>
              <a:rPr lang="en-US" sz="215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th</a:t>
            </a:r>
            <a:r>
              <a:rPr lang="en-US" sz="21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' in </a:t>
            </a:r>
            <a:r>
              <a:rPr lang="en-US" sz="215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myName</a:t>
            </a:r>
            <a:r>
              <a:rPr lang="en-US" sz="21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  <a:r>
              <a:rPr lang="en-US" sz="2150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#What do these return?</a:t>
            </a:r>
            <a:endParaRPr lang="en-US" sz="215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457200" lvl="1" indent="0">
              <a:lnSpc>
                <a:spcPct val="80000"/>
              </a:lnSpc>
              <a:spcBef>
                <a:spcPts val="430"/>
              </a:spcBef>
              <a:buClr>
                <a:schemeClr val="dk1"/>
              </a:buClr>
              <a:buSzPct val="25000"/>
              <a:buNone/>
            </a:pPr>
            <a:r>
              <a:rPr lang="en-US" sz="21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“v" in </a:t>
            </a:r>
            <a:r>
              <a:rPr lang="en-US" sz="215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myName</a:t>
            </a:r>
            <a:r>
              <a:rPr lang="en-US" sz="21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57467587"/>
      </p:ext>
    </p:extLst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Shape 347"/>
          <p:cNvSpPr txBox="1">
            <a:spLocks noGrp="1"/>
          </p:cNvSpPr>
          <p:nvPr>
            <p:ph type="sldNum" idx="4294967295"/>
          </p:nvPr>
        </p:nvSpPr>
        <p:spPr>
          <a:xfrm>
            <a:off x="9296401" y="6400800"/>
            <a:ext cx="1371599" cy="4572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pPr>
                <a:buSzPct val="25000"/>
              </a:pPr>
              <a:t>27</a:t>
            </a:fld>
            <a:endParaRPr lang="en-US" sz="1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48" name="Shape 348"/>
          <p:cNvSpPr txBox="1">
            <a:spLocks noGrp="1"/>
          </p:cNvSpPr>
          <p:nvPr>
            <p:ph type="title" idx="4294967295"/>
          </p:nvPr>
        </p:nvSpPr>
        <p:spPr>
          <a:xfrm>
            <a:off x="1676400" y="152401"/>
            <a:ext cx="8853600" cy="838199"/>
          </a:xfrm>
          <a:prstGeom prst="rect">
            <a:avLst/>
          </a:prstGeom>
          <a:solidFill>
            <a:srgbClr val="993300"/>
          </a:solidFill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ct val="25000"/>
            </a:pPr>
            <a:r>
              <a:rPr lang="en-US" sz="4000" b="1" dirty="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Mathematical Operations</a:t>
            </a:r>
          </a:p>
        </p:txBody>
      </p:sp>
      <p:sp>
        <p:nvSpPr>
          <p:cNvPr id="349" name="Shape 349"/>
          <p:cNvSpPr txBox="1">
            <a:spLocks noGrp="1"/>
          </p:cNvSpPr>
          <p:nvPr>
            <p:ph type="body" idx="4294967295"/>
          </p:nvPr>
        </p:nvSpPr>
        <p:spPr>
          <a:xfrm>
            <a:off x="1524000" y="1066800"/>
            <a:ext cx="9144000" cy="55626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233362" indent="-233362">
              <a:spcBef>
                <a:spcPts val="0"/>
              </a:spcBef>
              <a:buClr>
                <a:srgbClr val="808080"/>
              </a:buClr>
              <a:buSzPct val="60000"/>
              <a:buFont typeface="Noto Symbol"/>
              <a:buChar char="■"/>
            </a:pPr>
            <a:r>
              <a:rPr lang="en-US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Python has useful commands for performing calculations.</a:t>
            </a:r>
          </a:p>
          <a:p>
            <a:pPr marL="690562" lvl="1" indent="-170497"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170497"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170497"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170497"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170497"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170497"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170497"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170497"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170497"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170497"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170497"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170497"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170497"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170497"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33362" indent="-233362">
              <a:spcBef>
                <a:spcPts val="400"/>
              </a:spcBef>
              <a:buClr>
                <a:srgbClr val="808080"/>
              </a:buClr>
              <a:buSzPct val="60000"/>
              <a:buFont typeface="Noto Symbol"/>
              <a:buChar char="■"/>
            </a:pPr>
            <a:r>
              <a:rPr lang="en-US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To use many of these commands, you must write the following at the top of your Python program:</a:t>
            </a:r>
          </a:p>
          <a:p>
            <a:pPr marL="690562" lvl="1" indent="-233362">
              <a:spcBef>
                <a:spcPts val="360"/>
              </a:spcBef>
              <a:buClr>
                <a:srgbClr val="800000"/>
              </a:buClr>
              <a:buSzPct val="25000"/>
              <a:buNone/>
            </a:pPr>
            <a:r>
              <a:rPr lang="en-US" sz="1800" dirty="0">
                <a:solidFill>
                  <a:srgbClr val="FF0000"/>
                </a:solidFill>
                <a:latin typeface="Courier New"/>
                <a:ea typeface="Courier New"/>
                <a:cs typeface="Courier New"/>
                <a:sym typeface="Courier New"/>
              </a:rPr>
              <a:t>from math import *</a:t>
            </a:r>
          </a:p>
        </p:txBody>
      </p:sp>
      <p:graphicFrame>
        <p:nvGraphicFramePr>
          <p:cNvPr id="350" name="Shape 350"/>
          <p:cNvGraphicFramePr/>
          <p:nvPr/>
        </p:nvGraphicFramePr>
        <p:xfrm>
          <a:off x="1676400" y="1600200"/>
          <a:ext cx="5975325" cy="38544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2414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60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0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Verdana"/>
                        <a:buNone/>
                      </a:pPr>
                      <a:r>
                        <a:rPr lang="en-US" sz="1400" b="1" i="0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Command name</a:t>
                      </a:r>
                    </a:p>
                  </a:txBody>
                  <a:tcPr marL="0" marR="0" marT="0" marB="0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Verdana"/>
                        <a:buNone/>
                      </a:pPr>
                      <a:r>
                        <a:rPr lang="en-US" sz="1400" b="1" i="0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Description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2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ourier New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abs(</a:t>
                      </a:r>
                      <a:r>
                        <a:rPr lang="en-US" sz="1400" b="1" i="1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value</a:t>
                      </a: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</a:txBody>
                  <a:tcPr marL="0" marR="0" marT="0" marB="0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Verdana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absolute value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ourier New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ceil(</a:t>
                      </a:r>
                      <a:r>
                        <a:rPr lang="en-US" sz="1400" b="1" i="1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value</a:t>
                      </a: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</a:txBody>
                  <a:tcPr marL="0" marR="0" marT="0" marB="0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Verdana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rounds up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ourier New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cos(</a:t>
                      </a:r>
                      <a:r>
                        <a:rPr lang="en-US" sz="1400" b="1" i="1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value</a:t>
                      </a: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</a:txBody>
                  <a:tcPr marL="0" marR="0" marT="0" marB="0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Verdana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cosine, in radians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ourier New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floor(</a:t>
                      </a:r>
                      <a:r>
                        <a:rPr lang="en-US" sz="1400" b="1" i="1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value</a:t>
                      </a: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</a:txBody>
                  <a:tcPr marL="0" marR="0" marT="0" marB="0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Verdana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rounds down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2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ourier New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log(</a:t>
                      </a:r>
                      <a:r>
                        <a:rPr lang="en-US" sz="1400" b="1" i="1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value</a:t>
                      </a: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</a:txBody>
                  <a:tcPr marL="0" marR="0" marT="0" marB="0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Verdana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logarithm, base </a:t>
                      </a:r>
                      <a:r>
                        <a:rPr lang="en-US" sz="1400" b="0" i="1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e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ourier New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log10(</a:t>
                      </a:r>
                      <a:r>
                        <a:rPr lang="en-US" sz="1400" b="1" i="1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value</a:t>
                      </a: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</a:txBody>
                  <a:tcPr marL="0" marR="0" marT="0" marB="0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Verdana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logarithm, base 10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ourier New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max(</a:t>
                      </a:r>
                      <a:r>
                        <a:rPr lang="en-US" sz="1400" b="1" i="1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value1</a:t>
                      </a: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,</a:t>
                      </a: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</a:t>
                      </a:r>
                      <a:r>
                        <a:rPr lang="en-US" sz="1400" b="1" i="1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value2</a:t>
                      </a: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</a:txBody>
                  <a:tcPr marL="0" marR="0" marT="0" marB="0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Verdana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larger of two values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2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ourier New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min(</a:t>
                      </a:r>
                      <a:r>
                        <a:rPr lang="en-US" sz="1400" b="1" i="1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value1</a:t>
                      </a: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,</a:t>
                      </a: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</a:t>
                      </a:r>
                      <a:r>
                        <a:rPr lang="en-US" sz="1400" b="1" i="1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value2</a:t>
                      </a: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</a:txBody>
                  <a:tcPr marL="0" marR="0" marT="0" marB="0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Verdana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smaller of two values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ourier New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round(</a:t>
                      </a:r>
                      <a:r>
                        <a:rPr lang="en-US" sz="1400" b="1" i="1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value</a:t>
                      </a: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</a:txBody>
                  <a:tcPr marL="0" marR="0" marT="0" marB="0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Verdana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nearest whole number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2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ourier New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sin(</a:t>
                      </a:r>
                      <a:r>
                        <a:rPr lang="en-US" sz="1400" b="1" i="1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value</a:t>
                      </a: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</a:txBody>
                  <a:tcPr marL="0" marR="0" marT="0" marB="0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Verdana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sine, in radians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06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ourier New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sqrt(</a:t>
                      </a:r>
                      <a:r>
                        <a:rPr lang="en-US" sz="1400" b="1" i="1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value</a:t>
                      </a: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)</a:t>
                      </a:r>
                    </a:p>
                  </a:txBody>
                  <a:tcPr marL="0" marR="0" marT="0" marB="0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Verdana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square root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351" name="Shape 351"/>
          <p:cNvGraphicFramePr/>
          <p:nvPr/>
        </p:nvGraphicFramePr>
        <p:xfrm>
          <a:off x="7743825" y="1600200"/>
          <a:ext cx="2771775" cy="9906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2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0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Verdana"/>
                        <a:buNone/>
                      </a:pPr>
                      <a:r>
                        <a:rPr lang="en-US" sz="1400" b="1" i="0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Constant </a:t>
                      </a:r>
                    </a:p>
                  </a:txBody>
                  <a:tcPr marL="0" marR="0" marT="0" marB="0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Verdana"/>
                        <a:buNone/>
                      </a:pPr>
                      <a:r>
                        <a:rPr lang="en-US" sz="1400" b="1" i="0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Description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ourier New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e</a:t>
                      </a:r>
                    </a:p>
                  </a:txBody>
                  <a:tcPr marL="0" marR="0" marT="0" marB="0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Verdana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2.7182818...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ourier New"/>
                        <a:buNone/>
                      </a:pPr>
                      <a:r>
                        <a:rPr lang="en-US" sz="1400" b="0" i="0" u="none" strike="noStrike" cap="none" baseline="0">
                          <a:solidFill>
                            <a:schemeClr val="dk1"/>
                          </a:solidFill>
                          <a:latin typeface="Courier New"/>
                          <a:ea typeface="Courier New"/>
                          <a:cs typeface="Courier New"/>
                          <a:sym typeface="Courier New"/>
                        </a:rPr>
                        <a:t>pi</a:t>
                      </a:r>
                    </a:p>
                  </a:txBody>
                  <a:tcPr marL="0" marR="0" marT="0" marB="0">
                    <a:lnL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Verdana"/>
                        <a:buNone/>
                      </a:pPr>
                      <a:r>
                        <a:rPr lang="en-US" sz="1400" b="0" i="0" u="none" strike="noStrike" cap="none" baseline="0" dirty="0">
                          <a:solidFill>
                            <a:schemeClr val="dk1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3.1415926...</a:t>
                      </a:r>
                    </a:p>
                  </a:txBody>
                  <a:tcPr marL="0" marR="0" marT="0" marB="0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6855542"/>
      </p:ext>
    </p:extLst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Shape 429"/>
          <p:cNvSpPr txBox="1">
            <a:spLocks noGrp="1"/>
          </p:cNvSpPr>
          <p:nvPr>
            <p:ph type="title"/>
          </p:nvPr>
        </p:nvSpPr>
        <p:spPr>
          <a:xfrm>
            <a:off x="1600200" y="274637"/>
            <a:ext cx="8991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sz="3950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3. Different types act differently</a:t>
            </a:r>
          </a:p>
        </p:txBody>
      </p:sp>
      <p:pic>
        <p:nvPicPr>
          <p:cNvPr id="430" name="Shape 43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714751" y="2077243"/>
            <a:ext cx="4762499" cy="3571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5319301"/>
      </p:ext>
    </p:extLst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Shape 444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sz="395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Operations behave differently</a:t>
            </a:r>
            <a:br>
              <a:rPr lang="en-US" sz="395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95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on different types</a:t>
            </a:r>
          </a:p>
        </p:txBody>
      </p:sp>
      <p:sp>
        <p:nvSpPr>
          <p:cNvPr id="445" name="Shape 445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9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3.0 + 4.0</a:t>
            </a:r>
          </a:p>
          <a:p>
            <a:pPr marL="0" indent="0">
              <a:spcBef>
                <a:spcPts val="590"/>
              </a:spcBef>
              <a:buClr>
                <a:schemeClr val="dk1"/>
              </a:buClr>
              <a:buSzPct val="25000"/>
              <a:buNone/>
            </a:pPr>
            <a:r>
              <a:rPr lang="en-US" sz="29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3 + 4</a:t>
            </a:r>
          </a:p>
          <a:p>
            <a:pPr marL="0" indent="0">
              <a:spcBef>
                <a:spcPts val="590"/>
              </a:spcBef>
              <a:buClr>
                <a:schemeClr val="dk1"/>
              </a:buClr>
              <a:buSzPct val="25000"/>
              <a:buNone/>
            </a:pPr>
            <a:r>
              <a:rPr lang="en-US" sz="29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3 + 4.0</a:t>
            </a:r>
          </a:p>
          <a:p>
            <a:pPr marL="0" indent="0">
              <a:spcBef>
                <a:spcPts val="590"/>
              </a:spcBef>
              <a:buClr>
                <a:schemeClr val="dk1"/>
              </a:buClr>
              <a:buSzPct val="25000"/>
              <a:buNone/>
            </a:pPr>
            <a:r>
              <a:rPr lang="en-US" sz="29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"3" + "4"</a:t>
            </a:r>
          </a:p>
          <a:p>
            <a:pPr marL="0" indent="0">
              <a:spcBef>
                <a:spcPts val="590"/>
              </a:spcBef>
              <a:buClr>
                <a:schemeClr val="dk1"/>
              </a:buClr>
              <a:buSzPct val="25000"/>
              <a:buNone/>
            </a:pPr>
            <a:r>
              <a:rPr lang="en-US" sz="29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3 + "4"</a:t>
            </a: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	# Error</a:t>
            </a:r>
          </a:p>
          <a:p>
            <a:pPr marL="0" indent="0">
              <a:spcBef>
                <a:spcPts val="590"/>
              </a:spcBef>
              <a:buClr>
                <a:schemeClr val="dk1"/>
              </a:buClr>
              <a:buSzPct val="25000"/>
              <a:buNone/>
            </a:pPr>
            <a:r>
              <a:rPr lang="en-US" sz="295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3 + True</a:t>
            </a: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	# What will this do?</a:t>
            </a:r>
          </a:p>
          <a:p>
            <a:pPr marL="0" indent="0">
              <a:spcBef>
                <a:spcPts val="592"/>
              </a:spcBef>
              <a:buClr>
                <a:schemeClr val="dk1"/>
              </a:buClr>
              <a:buNone/>
            </a:pPr>
            <a:endParaRPr sz="29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spcBef>
                <a:spcPts val="590"/>
              </a:spcBef>
              <a:buClr>
                <a:schemeClr val="dk1"/>
              </a:buClr>
              <a:buSzPct val="25000"/>
              <a:buNone/>
            </a:pP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Moral:  Python </a:t>
            </a:r>
            <a:r>
              <a:rPr lang="en-US" sz="2950" i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sometimes</a:t>
            </a:r>
            <a:r>
              <a:rPr lang="en-US" sz="295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tells you when you do something that does not make sense.</a:t>
            </a:r>
          </a:p>
          <a:p>
            <a:pPr marL="342900" indent="-154940">
              <a:spcBef>
                <a:spcPts val="592"/>
              </a:spcBef>
              <a:buClr>
                <a:schemeClr val="dk1"/>
              </a:buClr>
              <a:buNone/>
            </a:pPr>
            <a:endParaRPr sz="29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401255"/>
      </p:ext>
    </p:extLst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title"/>
          </p:nvPr>
        </p:nvSpPr>
        <p:spPr>
          <a:xfrm>
            <a:off x="1981200" y="228600"/>
            <a:ext cx="7467600" cy="762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/>
          <a:p>
            <a:pPr>
              <a:spcBef>
                <a:spcPts val="0"/>
              </a:spcBef>
              <a:buSzPct val="25000"/>
            </a:pPr>
            <a:r>
              <a:rPr lang="en-US" sz="3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Who should attend?</a:t>
            </a:r>
          </a:p>
        </p:txBody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1126371" y="1143000"/>
            <a:ext cx="9084429" cy="51054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342900" indent="-342900">
              <a:spcBef>
                <a:spcPts val="0"/>
              </a:spcBef>
              <a:buClr>
                <a:schemeClr val="dk2"/>
              </a:buClr>
              <a:buSzPct val="70000"/>
              <a:buFont typeface="Noto Symbol"/>
              <a:buChar char="•"/>
            </a:pPr>
            <a:r>
              <a:rPr lang="en-US" sz="4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 programing experience.</a:t>
            </a:r>
          </a:p>
          <a:p>
            <a:pPr marL="342900" indent="-342900">
              <a:spcBef>
                <a:spcPts val="600"/>
              </a:spcBef>
              <a:buClr>
                <a:schemeClr val="dk2"/>
              </a:buClr>
              <a:buSzPct val="70000"/>
              <a:buFont typeface="Noto Symbol"/>
              <a:buChar char="•"/>
            </a:pPr>
            <a:r>
              <a:rPr lang="en-US" sz="4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Never used Python.</a:t>
            </a:r>
          </a:p>
          <a:p>
            <a:pPr marL="342900" indent="-209550">
              <a:spcBef>
                <a:spcPts val="600"/>
              </a:spcBef>
              <a:buClr>
                <a:schemeClr val="dk2"/>
              </a:buClr>
              <a:buNone/>
            </a:pPr>
            <a:endParaRPr sz="3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2473416"/>
      </p:ext>
    </p:extLst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Shape 450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sz="395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Operations behave differently</a:t>
            </a:r>
            <a:br>
              <a:rPr lang="en-US" sz="395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395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on different types</a:t>
            </a:r>
          </a:p>
        </p:txBody>
      </p:sp>
      <p:sp>
        <p:nvSpPr>
          <p:cNvPr id="451" name="Shape 451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503560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27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15.0 / 4.0</a:t>
            </a:r>
          </a:p>
          <a:p>
            <a:pPr marL="0" indent="0">
              <a:lnSpc>
                <a:spcPct val="80000"/>
              </a:lnSpc>
              <a:spcBef>
                <a:spcPts val="540"/>
              </a:spcBef>
              <a:buClr>
                <a:schemeClr val="dk1"/>
              </a:buClr>
              <a:buSzPct val="25000"/>
              <a:buNone/>
            </a:pPr>
            <a:r>
              <a:rPr lang="en-US" sz="27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15 / 4</a:t>
            </a:r>
            <a:r>
              <a:rPr lang="en-US" sz="2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	</a:t>
            </a:r>
            <a:endParaRPr lang="en-US" sz="2700" dirty="0">
              <a:solidFill>
                <a:srgbClr val="999999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80000"/>
              </a:lnSpc>
              <a:spcBef>
                <a:spcPts val="540"/>
              </a:spcBef>
              <a:buClr>
                <a:schemeClr val="dk1"/>
              </a:buClr>
              <a:buSzPct val="25000"/>
              <a:buNone/>
            </a:pPr>
            <a:r>
              <a:rPr lang="en-US" sz="27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15.0 / 4</a:t>
            </a:r>
          </a:p>
          <a:p>
            <a:pPr marL="0" indent="0">
              <a:lnSpc>
                <a:spcPct val="80000"/>
              </a:lnSpc>
              <a:spcBef>
                <a:spcPts val="540"/>
              </a:spcBef>
              <a:buClr>
                <a:schemeClr val="dk1"/>
              </a:buClr>
              <a:buSzPct val="25000"/>
              <a:buNone/>
            </a:pPr>
            <a:r>
              <a:rPr lang="en-US" sz="27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15 / 4.0</a:t>
            </a:r>
          </a:p>
          <a:p>
            <a:pPr marL="0" indent="0">
              <a:lnSpc>
                <a:spcPct val="80000"/>
              </a:lnSpc>
              <a:spcBef>
                <a:spcPts val="544"/>
              </a:spcBef>
              <a:buClr>
                <a:schemeClr val="dk1"/>
              </a:buClr>
              <a:buNone/>
            </a:pPr>
            <a:endParaRPr sz="2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80000"/>
              </a:lnSpc>
              <a:spcBef>
                <a:spcPts val="540"/>
              </a:spcBef>
              <a:buClr>
                <a:schemeClr val="dk1"/>
              </a:buClr>
              <a:buSzPct val="25000"/>
              <a:buNone/>
            </a:pPr>
            <a:r>
              <a:rPr lang="en-US" sz="2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Type conversion:</a:t>
            </a:r>
          </a:p>
          <a:p>
            <a:pPr marL="457200" lvl="1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float(15)</a:t>
            </a:r>
          </a:p>
          <a:p>
            <a:pPr marL="457200" lvl="1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(15.0)</a:t>
            </a:r>
          </a:p>
          <a:p>
            <a:pPr marL="457200" lvl="1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(15.5)</a:t>
            </a:r>
          </a:p>
          <a:p>
            <a:pPr marL="457200" lvl="1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</a:t>
            </a:r>
            <a:r>
              <a:rPr lang="en-US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(“15”)</a:t>
            </a:r>
          </a:p>
          <a:p>
            <a:pPr marL="457200" lvl="1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str</a:t>
            </a:r>
            <a:r>
              <a:rPr lang="en-US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(15.5)</a:t>
            </a:r>
          </a:p>
          <a:p>
            <a:pPr marL="457200" lvl="1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float(15) / 4</a:t>
            </a:r>
          </a:p>
          <a:p>
            <a:pPr marL="457200" lvl="1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int(x)</a:t>
            </a:r>
          </a:p>
        </p:txBody>
      </p:sp>
    </p:spTree>
    <p:extLst>
      <p:ext uri="{BB962C8B-B14F-4D97-AF65-F5344CB8AC3E}">
        <p14:creationId xmlns:p14="http://schemas.microsoft.com/office/powerpoint/2010/main" val="774044599"/>
      </p:ext>
    </p:extLst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Shape 456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 4. A program is a recipe</a:t>
            </a:r>
          </a:p>
        </p:txBody>
      </p:sp>
      <p:pic>
        <p:nvPicPr>
          <p:cNvPr id="457" name="Shape 457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2987509" y="1600200"/>
            <a:ext cx="6216899" cy="4526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1229904"/>
      </p:ext>
    </p:extLst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Shape 462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What is a program?</a:t>
            </a:r>
          </a:p>
        </p:txBody>
      </p:sp>
      <p:sp>
        <p:nvSpPr>
          <p:cNvPr id="463" name="Shape 463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686800" cy="4986338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342900" indent="-34290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98333"/>
            </a:pP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program is a sequence of instructions</a:t>
            </a:r>
          </a:p>
          <a:p>
            <a:pPr marL="342900" indent="-342900">
              <a:lnSpc>
                <a:spcPct val="80000"/>
              </a:lnSpc>
              <a:spcBef>
                <a:spcPts val="590"/>
              </a:spcBef>
              <a:buClr>
                <a:schemeClr val="dk1"/>
              </a:buClr>
              <a:buSzPct val="98333"/>
            </a:pP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computer executes one after the other, as if they had been typed to the interpreter</a:t>
            </a:r>
          </a:p>
          <a:p>
            <a:pPr marL="342900" indent="-342900">
              <a:lnSpc>
                <a:spcPct val="80000"/>
              </a:lnSpc>
              <a:spcBef>
                <a:spcPts val="590"/>
              </a:spcBef>
              <a:buClr>
                <a:schemeClr val="dk1"/>
              </a:buClr>
              <a:buSzPct val="98333"/>
            </a:pPr>
            <a:r>
              <a:rPr lang="en-US" sz="29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Saving as a program is better than re-typing from scratch</a:t>
            </a:r>
          </a:p>
          <a:p>
            <a:pPr marL="342900" indent="-154940">
              <a:lnSpc>
                <a:spcPct val="80000"/>
              </a:lnSpc>
              <a:spcBef>
                <a:spcPts val="592"/>
              </a:spcBef>
              <a:buClr>
                <a:schemeClr val="dk1"/>
              </a:buClr>
              <a:buNone/>
            </a:pPr>
            <a:endParaRPr sz="29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24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 = input(‘Provide a value for x:’)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24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 = input (‘Provide a value for y:’)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24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z = x + y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24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print “x=“, x 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24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print “y=“, y 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24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print "The sum of", x, “and", y, “is", z</a:t>
            </a:r>
          </a:p>
        </p:txBody>
      </p:sp>
    </p:spTree>
    <p:extLst>
      <p:ext uri="{BB962C8B-B14F-4D97-AF65-F5344CB8AC3E}">
        <p14:creationId xmlns:p14="http://schemas.microsoft.com/office/powerpoint/2010/main" val="1335939811"/>
      </p:ext>
    </p:extLst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Shape 487"/>
          <p:cNvSpPr txBox="1">
            <a:spLocks noGrp="1"/>
          </p:cNvSpPr>
          <p:nvPr>
            <p:ph type="sldNum" idx="4294967295"/>
          </p:nvPr>
        </p:nvSpPr>
        <p:spPr>
          <a:xfrm>
            <a:off x="9296401" y="6400800"/>
            <a:ext cx="1371599" cy="4572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pPr>
                <a:buSzPct val="25000"/>
              </a:pPr>
              <a:t>33</a:t>
            </a:fld>
            <a:endParaRPr lang="en-US" sz="1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88" name="Shape 488"/>
          <p:cNvSpPr txBox="1">
            <a:spLocks noGrp="1"/>
          </p:cNvSpPr>
          <p:nvPr>
            <p:ph type="body" idx="4294967295"/>
          </p:nvPr>
        </p:nvSpPr>
        <p:spPr>
          <a:xfrm>
            <a:off x="1524000" y="1066800"/>
            <a:ext cx="9144000" cy="55626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233362" indent="-233362">
              <a:lnSpc>
                <a:spcPct val="100000"/>
              </a:lnSpc>
              <a:spcBef>
                <a:spcPts val="0"/>
              </a:spcBef>
              <a:buClr>
                <a:srgbClr val="808080"/>
              </a:buClr>
              <a:buSzPct val="60000"/>
              <a:buFont typeface="Noto Symbol"/>
              <a:buChar char="■"/>
            </a:pPr>
            <a:r>
              <a:rPr lang="en-US" sz="20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code </a:t>
            </a:r>
            <a:r>
              <a:rPr lang="en-US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or</a:t>
            </a:r>
            <a:r>
              <a:rPr lang="en-US" sz="20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source code</a:t>
            </a:r>
            <a:r>
              <a:rPr lang="en-US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: The sequence of instructions in a program.</a:t>
            </a:r>
          </a:p>
          <a:p>
            <a:pPr marL="690562" lvl="1" indent="-205422">
              <a:lnSpc>
                <a:spcPct val="100000"/>
              </a:lnSpc>
              <a:buClr>
                <a:srgbClr val="800000"/>
              </a:buClr>
              <a:buNone/>
            </a:pPr>
            <a:endParaRPr sz="800" b="1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33362" indent="-233362">
              <a:lnSpc>
                <a:spcPct val="100000"/>
              </a:lnSpc>
              <a:spcBef>
                <a:spcPts val="600"/>
              </a:spcBef>
              <a:buClr>
                <a:srgbClr val="808080"/>
              </a:buClr>
              <a:buSzPct val="60000"/>
              <a:buFont typeface="Noto Symbol"/>
              <a:buChar char="■"/>
            </a:pPr>
            <a:r>
              <a:rPr lang="en-US" sz="20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syntax</a:t>
            </a:r>
            <a:r>
              <a:rPr lang="en-US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: The set of legal structures and commands that can be used in a particular programming language.</a:t>
            </a:r>
          </a:p>
          <a:p>
            <a:pPr marL="690562" lvl="1" indent="-205422">
              <a:lnSpc>
                <a:spcPct val="100000"/>
              </a:lnSpc>
              <a:buClr>
                <a:srgbClr val="800000"/>
              </a:buClr>
              <a:buNone/>
            </a:pPr>
            <a:endParaRPr sz="800" b="1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33362" indent="-233362">
              <a:lnSpc>
                <a:spcPct val="100000"/>
              </a:lnSpc>
              <a:spcBef>
                <a:spcPts val="600"/>
              </a:spcBef>
              <a:buClr>
                <a:srgbClr val="808080"/>
              </a:buClr>
              <a:buSzPct val="60000"/>
              <a:buFont typeface="Noto Symbol"/>
              <a:buChar char="■"/>
            </a:pPr>
            <a:r>
              <a:rPr lang="en-US" sz="20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output</a:t>
            </a:r>
            <a:r>
              <a:rPr lang="en-US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: The messages printed to the user by a program.</a:t>
            </a:r>
          </a:p>
          <a:p>
            <a:pPr marL="690562" lvl="1" indent="-205422">
              <a:lnSpc>
                <a:spcPct val="100000"/>
              </a:lnSpc>
              <a:spcBef>
                <a:spcPts val="600"/>
              </a:spcBef>
              <a:buClr>
                <a:srgbClr val="800000"/>
              </a:buClr>
              <a:buNone/>
            </a:pPr>
            <a:endParaRPr sz="800" b="1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33362" indent="-233362">
              <a:lnSpc>
                <a:spcPct val="100000"/>
              </a:lnSpc>
              <a:spcBef>
                <a:spcPts val="600"/>
              </a:spcBef>
              <a:buClr>
                <a:srgbClr val="808080"/>
              </a:buClr>
              <a:buSzPct val="60000"/>
              <a:buFont typeface="Noto Symbol"/>
              <a:buChar char="■"/>
            </a:pPr>
            <a:r>
              <a:rPr lang="en-US" sz="2000" b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console</a:t>
            </a:r>
            <a:r>
              <a:rPr lang="en-US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: The place where the user interacts with the program</a:t>
            </a:r>
          </a:p>
          <a:p>
            <a:pPr marL="690562" lvl="1" indent="-233362">
              <a:lnSpc>
                <a:spcPct val="100000"/>
              </a:lnSpc>
              <a:spcBef>
                <a:spcPts val="600"/>
              </a:spcBef>
              <a:buClr>
                <a:srgbClr val="800000"/>
              </a:buClr>
              <a:buSzPct val="54999"/>
              <a:buFont typeface="Noto Symbol"/>
              <a:buChar char="■"/>
            </a:pPr>
            <a:r>
              <a:rPr lang="en-US" sz="18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Some source code editors pop up the console as an external window, and others contain their own console window.</a:t>
            </a:r>
          </a:p>
        </p:txBody>
      </p:sp>
      <p:pic>
        <p:nvPicPr>
          <p:cNvPr id="489" name="Shape 489"/>
          <p:cNvPicPr preferRelativeResize="0"/>
          <p:nvPr/>
        </p:nvPicPr>
        <p:blipFill rotWithShape="1">
          <a:blip r:embed="rId3">
            <a:alphaModFix/>
          </a:blip>
          <a:srcRect r="13889" b="36000"/>
          <a:stretch/>
        </p:blipFill>
        <p:spPr>
          <a:xfrm>
            <a:off x="8305800" y="4038600"/>
            <a:ext cx="2057400" cy="608100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Shape 490"/>
          <p:cNvSpPr txBox="1">
            <a:spLocks noGrp="1"/>
          </p:cNvSpPr>
          <p:nvPr>
            <p:ph type="title" idx="4294967295"/>
          </p:nvPr>
        </p:nvSpPr>
        <p:spPr>
          <a:xfrm>
            <a:off x="1676400" y="152401"/>
            <a:ext cx="8853600" cy="838199"/>
          </a:xfrm>
          <a:prstGeom prst="rect">
            <a:avLst/>
          </a:prstGeom>
          <a:solidFill>
            <a:srgbClr val="993300"/>
          </a:solidFill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ct val="25000"/>
            </a:pPr>
            <a:r>
              <a:rPr lang="en-US" sz="40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Programming basics</a:t>
            </a:r>
          </a:p>
        </p:txBody>
      </p:sp>
      <p:pic>
        <p:nvPicPr>
          <p:cNvPr id="491" name="Shape 49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352800" y="4191001"/>
            <a:ext cx="4668900" cy="25178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4829150"/>
      </p:ext>
    </p:extLst>
  </p:cSld>
  <p:clrMapOvr>
    <a:masterClrMapping/>
  </p:clrMapOvr>
  <p:transition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Shape 498"/>
          <p:cNvSpPr txBox="1">
            <a:spLocks noGrp="1"/>
          </p:cNvSpPr>
          <p:nvPr>
            <p:ph type="sldNum" idx="4294967295"/>
          </p:nvPr>
        </p:nvSpPr>
        <p:spPr>
          <a:xfrm>
            <a:off x="9296401" y="6400800"/>
            <a:ext cx="1371599" cy="4572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pPr>
                <a:buSzPct val="25000"/>
              </a:pPr>
              <a:t>34</a:t>
            </a:fld>
            <a:endParaRPr lang="en-US" sz="1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99" name="Shape 499"/>
          <p:cNvSpPr txBox="1">
            <a:spLocks noGrp="1"/>
          </p:cNvSpPr>
          <p:nvPr>
            <p:ph type="title" idx="4294967295"/>
          </p:nvPr>
        </p:nvSpPr>
        <p:spPr>
          <a:xfrm>
            <a:off x="1676400" y="152401"/>
            <a:ext cx="8853600" cy="838199"/>
          </a:xfrm>
          <a:prstGeom prst="rect">
            <a:avLst/>
          </a:prstGeom>
          <a:solidFill>
            <a:srgbClr val="993300"/>
          </a:solidFill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ct val="25000"/>
            </a:pPr>
            <a:r>
              <a:rPr lang="en-US" sz="4000" b="1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Compiling and interpreting</a:t>
            </a:r>
          </a:p>
        </p:txBody>
      </p:sp>
      <p:sp>
        <p:nvSpPr>
          <p:cNvPr id="500" name="Shape 500"/>
          <p:cNvSpPr txBox="1">
            <a:spLocks noGrp="1"/>
          </p:cNvSpPr>
          <p:nvPr>
            <p:ph type="body" idx="4294967295"/>
          </p:nvPr>
        </p:nvSpPr>
        <p:spPr>
          <a:xfrm>
            <a:off x="1524000" y="1066800"/>
            <a:ext cx="9144000" cy="55626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233362" indent="-233362">
              <a:lnSpc>
                <a:spcPct val="100000"/>
              </a:lnSpc>
              <a:spcBef>
                <a:spcPts val="0"/>
              </a:spcBef>
              <a:buClr>
                <a:srgbClr val="808080"/>
              </a:buClr>
              <a:buSzPct val="60000"/>
              <a:buFont typeface="Noto Symbol"/>
              <a:buChar char="■"/>
            </a:pPr>
            <a:r>
              <a:rPr lang="en-US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Many languages require you to </a:t>
            </a:r>
            <a:r>
              <a:rPr lang="en-US" sz="2000" i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compile </a:t>
            </a:r>
            <a:r>
              <a:rPr lang="en-US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(translate) your program into a form that the machine understands.</a:t>
            </a:r>
          </a:p>
          <a:p>
            <a:pPr marL="690562" lvl="1" indent="-170497">
              <a:lnSpc>
                <a:spcPct val="100000"/>
              </a:lnSpc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170497">
              <a:lnSpc>
                <a:spcPct val="100000"/>
              </a:lnSpc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170497">
              <a:lnSpc>
                <a:spcPct val="100000"/>
              </a:lnSpc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170497">
              <a:lnSpc>
                <a:spcPct val="100000"/>
              </a:lnSpc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170497">
              <a:lnSpc>
                <a:spcPct val="100000"/>
              </a:lnSpc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170497">
              <a:lnSpc>
                <a:spcPct val="100000"/>
              </a:lnSpc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690562" lvl="1" indent="-170497">
              <a:lnSpc>
                <a:spcPct val="100000"/>
              </a:lnSpc>
              <a:spcBef>
                <a:spcPts val="360"/>
              </a:spcBef>
              <a:buClr>
                <a:srgbClr val="800000"/>
              </a:buClr>
              <a:buNone/>
            </a:pPr>
            <a:endParaRPr sz="1800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233362" indent="-233362">
              <a:lnSpc>
                <a:spcPct val="100000"/>
              </a:lnSpc>
              <a:spcBef>
                <a:spcPts val="400"/>
              </a:spcBef>
              <a:buClr>
                <a:srgbClr val="808080"/>
              </a:buClr>
              <a:buSzPct val="60000"/>
              <a:buFont typeface="Noto Symbol"/>
              <a:buChar char="■"/>
            </a:pPr>
            <a:r>
              <a:rPr lang="en-US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Python is instead directly </a:t>
            </a:r>
            <a:r>
              <a:rPr lang="en-US" sz="2000" i="1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interpreted </a:t>
            </a:r>
            <a:r>
              <a:rPr lang="en-US" sz="2000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into machine instructions.</a:t>
            </a:r>
          </a:p>
        </p:txBody>
      </p:sp>
      <p:grpSp>
        <p:nvGrpSpPr>
          <p:cNvPr id="501" name="Shape 501"/>
          <p:cNvGrpSpPr/>
          <p:nvPr/>
        </p:nvGrpSpPr>
        <p:grpSpPr>
          <a:xfrm>
            <a:off x="2819402" y="1892469"/>
            <a:ext cx="6397872" cy="1765401"/>
            <a:chOff x="76200" y="4038600"/>
            <a:chExt cx="8834400" cy="2438399"/>
          </a:xfrm>
        </p:grpSpPr>
        <p:cxnSp>
          <p:nvCxnSpPr>
            <p:cNvPr id="502" name="Shape 502"/>
            <p:cNvCxnSpPr/>
            <p:nvPr/>
          </p:nvCxnSpPr>
          <p:spPr>
            <a:xfrm>
              <a:off x="2895600" y="5486400"/>
              <a:ext cx="533399" cy="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triangle" w="lg" len="lg"/>
            </a:ln>
          </p:spPr>
        </p:cxnSp>
        <p:sp>
          <p:nvSpPr>
            <p:cNvPr id="503" name="Shape 503"/>
            <p:cNvSpPr txBox="1"/>
            <p:nvPr/>
          </p:nvSpPr>
          <p:spPr>
            <a:xfrm>
              <a:off x="2514600" y="4038600"/>
              <a:ext cx="1520859" cy="506399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6800" rIns="90000" bIns="46800" anchor="t" anchorCtr="0">
              <a:noAutofit/>
            </a:bodyPr>
            <a:lstStyle/>
            <a:p>
              <a:pPr>
                <a:buClr>
                  <a:srgbClr val="000000"/>
                </a:buClr>
                <a:buSzPct val="25000"/>
              </a:pPr>
              <a:r>
                <a:rPr lang="en-US" i="1" dirty="0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compile</a:t>
              </a:r>
            </a:p>
          </p:txBody>
        </p:sp>
        <p:sp>
          <p:nvSpPr>
            <p:cNvPr id="504" name="Shape 504"/>
            <p:cNvSpPr txBox="1"/>
            <p:nvPr/>
          </p:nvSpPr>
          <p:spPr>
            <a:xfrm>
              <a:off x="6019800" y="4038600"/>
              <a:ext cx="1330199" cy="506399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6800" rIns="90000" bIns="46800" anchor="t" anchorCtr="0">
              <a:noAutofit/>
            </a:bodyPr>
            <a:lstStyle/>
            <a:p>
              <a:pPr>
                <a:buClr>
                  <a:srgbClr val="000000"/>
                </a:buClr>
                <a:buSzPct val="25000"/>
              </a:pPr>
              <a:r>
                <a:rPr lang="en-US" i="1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execute</a:t>
              </a:r>
            </a:p>
          </p:txBody>
        </p:sp>
        <p:sp>
          <p:nvSpPr>
            <p:cNvPr id="505" name="Shape 505"/>
            <p:cNvSpPr txBox="1"/>
            <p:nvPr/>
          </p:nvSpPr>
          <p:spPr>
            <a:xfrm>
              <a:off x="6943725" y="4619625"/>
              <a:ext cx="1157400" cy="506399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6800" rIns="90000" bIns="46800" anchor="t" anchorCtr="0">
              <a:noAutofit/>
            </a:bodyPr>
            <a:lstStyle/>
            <a:p>
              <a:pPr>
                <a:buClr>
                  <a:srgbClr val="000000"/>
                </a:buClr>
                <a:buSzPct val="25000"/>
              </a:pPr>
              <a:r>
                <a:rPr lang="en-US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output</a:t>
              </a:r>
            </a:p>
          </p:txBody>
        </p:sp>
        <p:pic>
          <p:nvPicPr>
            <p:cNvPr id="506" name="Shape 506"/>
            <p:cNvPicPr preferRelativeResize="0"/>
            <p:nvPr/>
          </p:nvPicPr>
          <p:blipFill rotWithShape="1">
            <a:blip r:embed="rId3">
              <a:alphaModFix/>
            </a:blip>
            <a:srcRect r="48224" b="39368"/>
            <a:stretch/>
          </p:blipFill>
          <p:spPr>
            <a:xfrm>
              <a:off x="6934200" y="5105400"/>
              <a:ext cx="1976400" cy="95879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07" name="Shape 507"/>
            <p:cNvGrpSpPr/>
            <p:nvPr/>
          </p:nvGrpSpPr>
          <p:grpSpPr>
            <a:xfrm>
              <a:off x="76200" y="4572000"/>
              <a:ext cx="2819400" cy="1904999"/>
              <a:chOff x="76200" y="4572000"/>
              <a:chExt cx="2819400" cy="1904999"/>
            </a:xfrm>
          </p:grpSpPr>
          <p:sp>
            <p:nvSpPr>
              <p:cNvPr id="508" name="Shape 508"/>
              <p:cNvSpPr/>
              <p:nvPr/>
            </p:nvSpPr>
            <p:spPr>
              <a:xfrm>
                <a:off x="76200" y="4572000"/>
                <a:ext cx="2819400" cy="1904999"/>
              </a:xfrm>
              <a:prstGeom prst="rect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endParaRPr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09" name="Shape 509"/>
              <p:cNvSpPr txBox="1"/>
              <p:nvPr/>
            </p:nvSpPr>
            <p:spPr>
              <a:xfrm>
                <a:off x="106361" y="4619625"/>
                <a:ext cx="2789100" cy="885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6800" rIns="90000" bIns="46800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ct val="25000"/>
                </a:pPr>
                <a:r>
                  <a:rPr lang="en-US">
                    <a:solidFill>
                      <a:srgbClr val="000000"/>
                    </a:solidFill>
                    <a:latin typeface="Tahoma"/>
                    <a:ea typeface="Tahoma"/>
                    <a:cs typeface="Tahoma"/>
                    <a:sym typeface="Tahoma"/>
                  </a:rPr>
                  <a:t>source code</a:t>
                </a:r>
              </a:p>
              <a:p>
                <a:pPr>
                  <a:buClr>
                    <a:srgbClr val="000000"/>
                  </a:buClr>
                  <a:buSzPct val="25000"/>
                </a:pPr>
                <a:r>
                  <a:rPr lang="en-US">
                    <a:solidFill>
                      <a:srgbClr val="000000"/>
                    </a:solidFill>
                    <a:latin typeface="Courier New"/>
                    <a:ea typeface="Courier New"/>
                    <a:cs typeface="Courier New"/>
                    <a:sym typeface="Courier New"/>
                  </a:rPr>
                  <a:t>Hello.java</a:t>
                </a:r>
              </a:p>
            </p:txBody>
          </p:sp>
          <p:pic>
            <p:nvPicPr>
              <p:cNvPr id="510" name="Shape 510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990600" y="5486400"/>
                <a:ext cx="888899" cy="962099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511" name="Shape 511"/>
            <p:cNvGrpSpPr/>
            <p:nvPr/>
          </p:nvGrpSpPr>
          <p:grpSpPr>
            <a:xfrm>
              <a:off x="3505200" y="4572000"/>
              <a:ext cx="2819400" cy="1904999"/>
              <a:chOff x="3505200" y="4572000"/>
              <a:chExt cx="2819400" cy="1904999"/>
            </a:xfrm>
          </p:grpSpPr>
          <p:pic>
            <p:nvPicPr>
              <p:cNvPr id="512" name="Shape 512"/>
              <p:cNvPicPr preferRelativeResize="0"/>
              <p:nvPr/>
            </p:nvPicPr>
            <p:blipFill rotWithShape="1">
              <a:blip r:embed="rId5">
                <a:alphaModFix/>
              </a:blip>
              <a:srcRect/>
              <a:stretch/>
            </p:blipFill>
            <p:spPr>
              <a:xfrm>
                <a:off x="4419600" y="5486400"/>
                <a:ext cx="930299" cy="9081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13" name="Shape 513"/>
              <p:cNvSpPr/>
              <p:nvPr/>
            </p:nvSpPr>
            <p:spPr>
              <a:xfrm>
                <a:off x="3505200" y="4572000"/>
                <a:ext cx="2819400" cy="1904999"/>
              </a:xfrm>
              <a:prstGeom prst="rect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miter/>
                <a:headEnd type="none" w="med" len="med"/>
                <a:tailEnd type="none" w="med" len="med"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endParaRPr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514" name="Shape 514"/>
              <p:cNvSpPr txBox="1"/>
              <p:nvPr/>
            </p:nvSpPr>
            <p:spPr>
              <a:xfrm>
                <a:off x="3535362" y="4619625"/>
                <a:ext cx="2789100" cy="885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6800" rIns="90000" bIns="46800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ct val="25000"/>
                </a:pPr>
                <a:r>
                  <a:rPr lang="en-US">
                    <a:solidFill>
                      <a:srgbClr val="000000"/>
                    </a:solidFill>
                    <a:latin typeface="Tahoma"/>
                    <a:ea typeface="Tahoma"/>
                    <a:cs typeface="Tahoma"/>
                    <a:sym typeface="Tahoma"/>
                  </a:rPr>
                  <a:t>byte code</a:t>
                </a:r>
              </a:p>
              <a:p>
                <a:pPr>
                  <a:buClr>
                    <a:srgbClr val="000000"/>
                  </a:buClr>
                  <a:buSzPct val="25000"/>
                </a:pPr>
                <a:r>
                  <a:rPr lang="en-US">
                    <a:solidFill>
                      <a:srgbClr val="000000"/>
                    </a:solidFill>
                    <a:latin typeface="Courier New"/>
                    <a:ea typeface="Courier New"/>
                    <a:cs typeface="Courier New"/>
                    <a:sym typeface="Courier New"/>
                  </a:rPr>
                  <a:t>Hello.class</a:t>
                </a:r>
              </a:p>
            </p:txBody>
          </p:sp>
        </p:grpSp>
        <p:cxnSp>
          <p:nvCxnSpPr>
            <p:cNvPr id="515" name="Shape 515"/>
            <p:cNvCxnSpPr/>
            <p:nvPr/>
          </p:nvCxnSpPr>
          <p:spPr>
            <a:xfrm>
              <a:off x="6324600" y="5486400"/>
              <a:ext cx="533399" cy="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triangle" w="lg" len="lg"/>
            </a:ln>
          </p:spPr>
        </p:cxnSp>
      </p:grpSp>
      <p:grpSp>
        <p:nvGrpSpPr>
          <p:cNvPr id="516" name="Shape 516"/>
          <p:cNvGrpSpPr/>
          <p:nvPr/>
        </p:nvGrpSpPr>
        <p:grpSpPr>
          <a:xfrm>
            <a:off x="2819400" y="4648200"/>
            <a:ext cx="3886174" cy="1765162"/>
            <a:chOff x="1295400" y="4648200"/>
            <a:chExt cx="3886174" cy="1765162"/>
          </a:xfrm>
        </p:grpSpPr>
        <p:cxnSp>
          <p:nvCxnSpPr>
            <p:cNvPr id="517" name="Shape 517"/>
            <p:cNvCxnSpPr/>
            <p:nvPr/>
          </p:nvCxnSpPr>
          <p:spPr>
            <a:xfrm>
              <a:off x="3336925" y="5695950"/>
              <a:ext cx="385800" cy="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triangle" w="lg" len="lg"/>
            </a:ln>
          </p:spPr>
        </p:cxnSp>
        <p:sp>
          <p:nvSpPr>
            <p:cNvPr id="518" name="Shape 518"/>
            <p:cNvSpPr txBox="1"/>
            <p:nvPr/>
          </p:nvSpPr>
          <p:spPr>
            <a:xfrm>
              <a:off x="3060700" y="4648200"/>
              <a:ext cx="1206600" cy="366599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6800" rIns="90000" bIns="46800" anchor="t" anchorCtr="0">
              <a:noAutofit/>
            </a:bodyPr>
            <a:lstStyle/>
            <a:p>
              <a:pPr>
                <a:buClr>
                  <a:srgbClr val="000000"/>
                </a:buClr>
                <a:buSzPct val="25000"/>
              </a:pPr>
              <a:r>
                <a:rPr lang="en-US" i="1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interpret</a:t>
              </a:r>
            </a:p>
          </p:txBody>
        </p:sp>
        <p:sp>
          <p:nvSpPr>
            <p:cNvPr id="519" name="Shape 519"/>
            <p:cNvSpPr txBox="1"/>
            <p:nvPr/>
          </p:nvSpPr>
          <p:spPr>
            <a:xfrm>
              <a:off x="3757612" y="5068887"/>
              <a:ext cx="838199" cy="366599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6800" rIns="90000" bIns="46800" anchor="t" anchorCtr="0">
              <a:noAutofit/>
            </a:bodyPr>
            <a:lstStyle/>
            <a:p>
              <a:pPr>
                <a:buClr>
                  <a:srgbClr val="000000"/>
                </a:buClr>
                <a:buSzPct val="25000"/>
              </a:pPr>
              <a:r>
                <a:rPr lang="en-US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output</a:t>
              </a:r>
            </a:p>
          </p:txBody>
        </p:sp>
        <p:pic>
          <p:nvPicPr>
            <p:cNvPr id="520" name="Shape 520"/>
            <p:cNvPicPr preferRelativeResize="0"/>
            <p:nvPr/>
          </p:nvPicPr>
          <p:blipFill rotWithShape="1">
            <a:blip r:embed="rId3">
              <a:alphaModFix/>
            </a:blip>
            <a:srcRect r="48224" b="39368"/>
            <a:stretch/>
          </p:blipFill>
          <p:spPr>
            <a:xfrm>
              <a:off x="3749675" y="5421312"/>
              <a:ext cx="1431899" cy="6935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21" name="Shape 521"/>
            <p:cNvSpPr/>
            <p:nvPr/>
          </p:nvSpPr>
          <p:spPr>
            <a:xfrm>
              <a:off x="1295400" y="5033962"/>
              <a:ext cx="2041499" cy="1379400"/>
            </a:xfrm>
            <a:prstGeom prst="rect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22" name="Shape 522"/>
            <p:cNvSpPr txBox="1"/>
            <p:nvPr/>
          </p:nvSpPr>
          <p:spPr>
            <a:xfrm>
              <a:off x="1317625" y="5068887"/>
              <a:ext cx="2019299" cy="641399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6800" rIns="90000" bIns="46800" anchor="t" anchorCtr="0">
              <a:noAutofit/>
            </a:bodyPr>
            <a:lstStyle/>
            <a:p>
              <a:pPr>
                <a:buClr>
                  <a:srgbClr val="000000"/>
                </a:buClr>
                <a:buSzPct val="25000"/>
              </a:pPr>
              <a:r>
                <a:rPr lang="en-US"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source code</a:t>
              </a:r>
            </a:p>
            <a:p>
              <a:pPr>
                <a:buClr>
                  <a:srgbClr val="000000"/>
                </a:buClr>
                <a:buSzPct val="25000"/>
              </a:pPr>
              <a:r>
                <a:rPr lang="en-US">
                  <a:solidFill>
                    <a:srgbClr val="000000"/>
                  </a:solidFill>
                  <a:latin typeface="Courier New"/>
                  <a:ea typeface="Courier New"/>
                  <a:cs typeface="Courier New"/>
                  <a:sym typeface="Courier New"/>
                </a:rPr>
                <a:t>Hello.py</a:t>
              </a:r>
            </a:p>
          </p:txBody>
        </p:sp>
        <p:pic>
          <p:nvPicPr>
            <p:cNvPr id="523" name="Shape 523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905000" y="5686425"/>
              <a:ext cx="644400" cy="70320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555996658"/>
      </p:ext>
    </p:extLst>
  </p:cSld>
  <p:clrMapOvr>
    <a:masterClrMapping/>
  </p:clrMapOvr>
  <p:transition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Shape 2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4111326"/>
            <a:ext cx="3915415" cy="2746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Shape 2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16870" y="761501"/>
            <a:ext cx="3143100" cy="277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Shape 25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25349" y="800849"/>
            <a:ext cx="2857499" cy="2543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Shape 2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862020" y="4205426"/>
            <a:ext cx="3721799" cy="2709599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Shape 254"/>
          <p:cNvSpPr/>
          <p:nvPr/>
        </p:nvSpPr>
        <p:spPr>
          <a:xfrm>
            <a:off x="6862020" y="339150"/>
            <a:ext cx="4223343" cy="461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2. Python performs operations</a:t>
            </a:r>
          </a:p>
        </p:txBody>
      </p:sp>
      <p:sp>
        <p:nvSpPr>
          <p:cNvPr id="255" name="Shape 255"/>
          <p:cNvSpPr/>
          <p:nvPr/>
        </p:nvSpPr>
        <p:spPr>
          <a:xfrm>
            <a:off x="1524000" y="339150"/>
            <a:ext cx="3915415" cy="461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A variable contains a value</a:t>
            </a:r>
          </a:p>
        </p:txBody>
      </p:sp>
      <p:sp>
        <p:nvSpPr>
          <p:cNvPr id="256" name="Shape 256"/>
          <p:cNvSpPr/>
          <p:nvPr/>
        </p:nvSpPr>
        <p:spPr>
          <a:xfrm>
            <a:off x="6862020" y="3743727"/>
            <a:ext cx="3184799" cy="461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4. 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program is a recipe</a:t>
            </a:r>
          </a:p>
        </p:txBody>
      </p:sp>
      <p:sp>
        <p:nvSpPr>
          <p:cNvPr id="257" name="Shape 257"/>
          <p:cNvSpPr/>
          <p:nvPr/>
        </p:nvSpPr>
        <p:spPr>
          <a:xfrm>
            <a:off x="1524000" y="3649627"/>
            <a:ext cx="4992599" cy="461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Different types act differently</a:t>
            </a:r>
          </a:p>
        </p:txBody>
      </p:sp>
    </p:spTree>
    <p:extLst>
      <p:ext uri="{BB962C8B-B14F-4D97-AF65-F5344CB8AC3E}">
        <p14:creationId xmlns:p14="http://schemas.microsoft.com/office/powerpoint/2010/main" val="2552733157"/>
      </p:ext>
    </p:extLst>
  </p:cSld>
  <p:clrMapOvr>
    <a:masterClrMapping/>
  </p:clrMapOvr>
  <p:transition spd="slow"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Shape 793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Exercise 1:</a:t>
            </a:r>
          </a:p>
        </p:txBody>
      </p:sp>
      <p:sp>
        <p:nvSpPr>
          <p:cNvPr id="794" name="Shape 794"/>
          <p:cNvSpPr txBox="1">
            <a:spLocks noGrp="1"/>
          </p:cNvSpPr>
          <p:nvPr>
            <p:ph type="body" idx="1"/>
          </p:nvPr>
        </p:nvSpPr>
        <p:spPr>
          <a:xfrm>
            <a:off x="1619251" y="1890734"/>
            <a:ext cx="6810374" cy="3667104"/>
          </a:xfrm>
          <a:prstGeom prst="rect">
            <a:avLst/>
          </a:prstGeom>
          <a:noFill/>
          <a:ln w="9525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#get inputs from the user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 = input(‘Provide a value for x:’)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 = input (‘Provide a value for y:’)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#calculate output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z = x + y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#print results to the user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print “x = “, x 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print “y = “, y 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print "The sum of", x, "and", y, "is", z</a:t>
            </a:r>
          </a:p>
        </p:txBody>
      </p:sp>
      <p:sp>
        <p:nvSpPr>
          <p:cNvPr id="800" name="Shape 800"/>
          <p:cNvSpPr txBox="1">
            <a:spLocks noGrp="1"/>
          </p:cNvSpPr>
          <p:nvPr>
            <p:ph type="sldNum" idx="12"/>
          </p:nvPr>
        </p:nvSpPr>
        <p:spPr>
          <a:xfrm>
            <a:off x="8077201" y="6356351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36</a:t>
            </a:fld>
            <a:endParaRPr lang="en-US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136756"/>
      </p:ext>
    </p:extLst>
  </p:cSld>
  <p:clrMapOvr>
    <a:masterClrMapping/>
  </p:clrMapOvr>
  <p:transition spd="slow">
    <p:cut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Shape 528"/>
          <p:cNvSpPr txBox="1">
            <a:spLocks noGrp="1"/>
          </p:cNvSpPr>
          <p:nvPr>
            <p:ph type="title"/>
          </p:nvPr>
        </p:nvSpPr>
        <p:spPr>
          <a:xfrm>
            <a:off x="1981200" y="228600"/>
            <a:ext cx="7467600" cy="762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/>
          <a:p>
            <a:pPr>
              <a:spcBef>
                <a:spcPts val="0"/>
              </a:spcBef>
              <a:buSzPct val="25000"/>
            </a:pPr>
            <a:r>
              <a:rPr lang="en-US" sz="3900" b="1">
                <a:solidFill>
                  <a:schemeClr val="dk1"/>
                </a:solidFill>
              </a:rPr>
              <a:t>Running Programs on UNIX</a:t>
            </a:r>
          </a:p>
        </p:txBody>
      </p:sp>
      <p:sp>
        <p:nvSpPr>
          <p:cNvPr id="529" name="Shape 529"/>
          <p:cNvSpPr txBox="1">
            <a:spLocks noGrp="1"/>
          </p:cNvSpPr>
          <p:nvPr>
            <p:ph type="body" idx="1"/>
          </p:nvPr>
        </p:nvSpPr>
        <p:spPr>
          <a:xfrm>
            <a:off x="1981200" y="1143001"/>
            <a:ext cx="8229600" cy="51053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ct val="45833"/>
              <a:buNone/>
            </a:pPr>
            <a:r>
              <a:rPr lang="en-US" sz="2400" dirty="0"/>
              <a:t>% python </a:t>
            </a:r>
            <a:r>
              <a:rPr lang="en-US" sz="2400" dirty="0" err="1"/>
              <a:t>filename.py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5789224"/>
      </p:ext>
    </p:extLst>
  </p:cSld>
  <p:clrMapOvr>
    <a:masterClrMapping/>
  </p:clrMapOvr>
  <p:transition spd="slow">
    <p:cut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Shape 550"/>
          <p:cNvSpPr txBox="1">
            <a:spLocks noGrp="1"/>
          </p:cNvSpPr>
          <p:nvPr>
            <p:ph type="title"/>
          </p:nvPr>
        </p:nvSpPr>
        <p:spPr>
          <a:xfrm>
            <a:off x="1981200" y="228600"/>
            <a:ext cx="7467600" cy="762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/>
          <a:p>
            <a:pPr>
              <a:spcBef>
                <a:spcPts val="0"/>
              </a:spcBef>
              <a:buSzPct val="25000"/>
            </a:pPr>
            <a:r>
              <a:rPr lang="en-US" sz="3900" b="1">
                <a:solidFill>
                  <a:schemeClr val="dk1"/>
                </a:solidFill>
              </a:rPr>
              <a:t>Comments</a:t>
            </a:r>
          </a:p>
        </p:txBody>
      </p:sp>
      <p:sp>
        <p:nvSpPr>
          <p:cNvPr id="551" name="Shape 551"/>
          <p:cNvSpPr txBox="1">
            <a:spLocks noGrp="1"/>
          </p:cNvSpPr>
          <p:nvPr>
            <p:ph type="body" idx="1"/>
          </p:nvPr>
        </p:nvSpPr>
        <p:spPr>
          <a:xfrm>
            <a:off x="1981200" y="1143001"/>
            <a:ext cx="8229600" cy="51053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457200">
              <a:spcBef>
                <a:spcPts val="0"/>
              </a:spcBef>
              <a:buSzPct val="100000"/>
            </a:pPr>
            <a:r>
              <a:rPr lang="en-US" sz="2400"/>
              <a:t>Start comments with # – the rest of line is ignored.</a:t>
            </a:r>
            <a:endParaRPr lang="en-US" sz="2400" dirty="0"/>
          </a:p>
          <a:p>
            <a:pPr marL="457200">
              <a:spcBef>
                <a:spcPts val="0"/>
              </a:spcBef>
              <a:buSzPct val="100000"/>
            </a:pPr>
            <a:r>
              <a:rPr lang="en-US" sz="2400"/>
              <a:t>Can include a “documentation string” as the first line of any new function or class that you define.</a:t>
            </a:r>
            <a:endParaRPr lang="en-US" sz="2400" dirty="0"/>
          </a:p>
          <a:p>
            <a:pPr marL="0" indent="0">
              <a:spcBef>
                <a:spcPts val="0"/>
              </a:spcBef>
              <a:buNone/>
            </a:pPr>
            <a:endParaRPr sz="2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400" b="1" dirty="0">
                <a:latin typeface="Courier New"/>
                <a:ea typeface="Courier New"/>
                <a:cs typeface="Courier New"/>
                <a:sym typeface="Courier New"/>
              </a:rPr>
              <a:t># This is a comment</a:t>
            </a:r>
          </a:p>
        </p:txBody>
      </p:sp>
    </p:spTree>
    <p:extLst>
      <p:ext uri="{BB962C8B-B14F-4D97-AF65-F5344CB8AC3E}">
        <p14:creationId xmlns:p14="http://schemas.microsoft.com/office/powerpoint/2010/main" val="195740084"/>
      </p:ext>
    </p:extLst>
  </p:cSld>
  <p:clrMapOvr>
    <a:masterClrMapping/>
  </p:clrMapOvr>
  <p:transition spd="slow">
    <p:cut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Shape 542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</p:spPr>
        <p:txBody>
          <a:bodyPr vert="horz" lIns="91425" tIns="91425" rIns="91425" bIns="91425" rtlCol="0" anchor="ctr" anchorCtr="0">
            <a:no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543" name="Shape 543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526100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544" name="Shape 5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76401" y="152401"/>
            <a:ext cx="8835475" cy="6626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9054081"/>
      </p:ext>
    </p:extLst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1981200" y="228600"/>
            <a:ext cx="7467600" cy="762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/>
          <a:p>
            <a:pPr>
              <a:spcBef>
                <a:spcPts val="0"/>
              </a:spcBef>
              <a:buSzPct val="25000"/>
            </a:pPr>
            <a:r>
              <a:rPr lang="en-US" sz="3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Objectives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944720" y="1143000"/>
            <a:ext cx="9266080" cy="51054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342900" indent="-361950">
              <a:spcBef>
                <a:spcPts val="0"/>
              </a:spcBef>
              <a:buSzPct val="100000"/>
            </a:pPr>
            <a:r>
              <a:rPr lang="en-US" sz="3600" dirty="0">
                <a:solidFill>
                  <a:schemeClr val="dk1"/>
                </a:solidFill>
              </a:rPr>
              <a:t>Introduce Python programing concepts.</a:t>
            </a:r>
          </a:p>
          <a:p>
            <a:pPr marL="342900" indent="-36195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sz="3600" dirty="0">
                <a:solidFill>
                  <a:schemeClr val="dk1"/>
                </a:solidFill>
              </a:rPr>
              <a:t>Review Python syntax.</a:t>
            </a:r>
          </a:p>
          <a:p>
            <a:pPr marL="342900" indent="-361950">
              <a:spcBef>
                <a:spcPts val="0"/>
              </a:spcBef>
              <a:buSzPct val="100000"/>
            </a:pPr>
            <a:r>
              <a:rPr lang="en-US" sz="3600" dirty="0"/>
              <a:t>Review available development tools.</a:t>
            </a:r>
          </a:p>
          <a:p>
            <a:pPr marL="342900" indent="-361950">
              <a:spcBef>
                <a:spcPts val="0"/>
              </a:spcBef>
              <a:buSzPct val="100000"/>
            </a:pPr>
            <a:r>
              <a:rPr lang="en-US" sz="3600" dirty="0"/>
              <a:t>Create a python script.</a:t>
            </a:r>
          </a:p>
        </p:txBody>
      </p:sp>
    </p:spTree>
    <p:extLst>
      <p:ext uri="{BB962C8B-B14F-4D97-AF65-F5344CB8AC3E}">
        <p14:creationId xmlns:p14="http://schemas.microsoft.com/office/powerpoint/2010/main" val="188213258"/>
      </p:ext>
    </p:extLst>
  </p:cSld>
  <p:clrMapOvr>
    <a:masterClrMapping/>
  </p:clrMapOvr>
  <p:transition spd="slow">
    <p:cut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Shape 557"/>
          <p:cNvSpPr txBox="1">
            <a:spLocks noGrp="1"/>
          </p:cNvSpPr>
          <p:nvPr>
            <p:ph type="title"/>
          </p:nvPr>
        </p:nvSpPr>
        <p:spPr>
          <a:xfrm>
            <a:off x="1981200" y="228600"/>
            <a:ext cx="7467600" cy="762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/>
          <a:p>
            <a:pPr>
              <a:spcBef>
                <a:spcPts val="0"/>
              </a:spcBef>
              <a:buSzPct val="25000"/>
            </a:pPr>
            <a:r>
              <a:rPr lang="en-US" sz="3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Software</a:t>
            </a:r>
          </a:p>
        </p:txBody>
      </p:sp>
      <p:sp>
        <p:nvSpPr>
          <p:cNvPr id="558" name="Shape 558"/>
          <p:cNvSpPr txBox="1">
            <a:spLocks noGrp="1"/>
          </p:cNvSpPr>
          <p:nvPr>
            <p:ph type="body" idx="1"/>
          </p:nvPr>
        </p:nvSpPr>
        <p:spPr>
          <a:xfrm>
            <a:off x="1981200" y="1143001"/>
            <a:ext cx="8229600" cy="51053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b="1"/>
              <a:t>Online Development</a:t>
            </a:r>
          </a:p>
          <a:p>
            <a:pPr marL="457200">
              <a:spcBef>
                <a:spcPts val="0"/>
              </a:spcBef>
              <a:buSzPct val="100000"/>
            </a:pPr>
            <a:r>
              <a:rPr lang="en-US" sz="2400"/>
              <a:t>Cloud 9 (online editor)</a:t>
            </a:r>
          </a:p>
          <a:p>
            <a:pPr marL="914400" lvl="1">
              <a:spcBef>
                <a:spcPts val="0"/>
              </a:spcBef>
              <a:buSzPct val="100000"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http://c9.io</a:t>
            </a:r>
          </a:p>
          <a:p>
            <a:pPr marL="914400" lvl="1">
              <a:spcBef>
                <a:spcPts val="0"/>
              </a:spcBef>
              <a:buSzPct val="100000"/>
            </a:pPr>
            <a:r>
              <a:rPr lang="en-US" u="sng">
                <a:solidFill>
                  <a:schemeClr val="hlink"/>
                </a:solidFill>
                <a:hlinkClick r:id="rId4"/>
              </a:rPr>
              <a:t>http://bit.ly/1KIJcEU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b="1"/>
              <a:t>Local Development</a:t>
            </a:r>
          </a:p>
          <a:p>
            <a:pPr marL="457200">
              <a:spcBef>
                <a:spcPts val="0"/>
              </a:spcBef>
              <a:buSzPct val="100000"/>
            </a:pPr>
            <a:r>
              <a:rPr lang="en-US" sz="2400"/>
              <a:t>Python</a:t>
            </a:r>
          </a:p>
          <a:p>
            <a:pPr marL="914400" lvl="1">
              <a:spcBef>
                <a:spcPts val="0"/>
              </a:spcBef>
              <a:buSzPct val="100000"/>
            </a:pPr>
            <a:r>
              <a:rPr lang="en-US" u="sng">
                <a:solidFill>
                  <a:schemeClr val="hlink"/>
                </a:solidFill>
                <a:hlinkClick r:id="rId5"/>
              </a:rPr>
              <a:t>http://www.python.org</a:t>
            </a:r>
          </a:p>
          <a:p>
            <a:pPr marL="457200">
              <a:spcBef>
                <a:spcPts val="0"/>
              </a:spcBef>
              <a:buSzPct val="100000"/>
            </a:pPr>
            <a:r>
              <a:rPr lang="en-US" sz="2400"/>
              <a:t>PyCharm (editor)</a:t>
            </a:r>
          </a:p>
          <a:p>
            <a:pPr marL="914400" lvl="1">
              <a:spcBef>
                <a:spcPts val="0"/>
              </a:spcBef>
              <a:buSzPct val="100000"/>
            </a:pPr>
            <a:r>
              <a:rPr lang="en-US" u="sng">
                <a:solidFill>
                  <a:schemeClr val="hlink"/>
                </a:solidFill>
                <a:hlinkClick r:id="rId6"/>
              </a:rPr>
              <a:t>http://www.jetbrains.com/pycharm/</a:t>
            </a:r>
          </a:p>
          <a:p>
            <a:pPr marL="0" indent="0">
              <a:spcBef>
                <a:spcPts val="0"/>
              </a:spcBef>
              <a:buNone/>
            </a:pPr>
            <a:endParaRPr sz="2400"/>
          </a:p>
          <a:p>
            <a:pPr marL="457200">
              <a:spcBef>
                <a:spcPts val="0"/>
              </a:spcBef>
              <a:buSzPct val="100000"/>
            </a:pPr>
            <a:r>
              <a:rPr lang="en-US" sz="2400"/>
              <a:t>Features</a:t>
            </a:r>
          </a:p>
          <a:p>
            <a:pPr marL="914400" lvl="1">
              <a:spcBef>
                <a:spcPts val="0"/>
              </a:spcBef>
              <a:buSzPct val="100000"/>
            </a:pPr>
            <a:r>
              <a:rPr lang="en-US"/>
              <a:t>Free versions</a:t>
            </a:r>
          </a:p>
          <a:p>
            <a:pPr marL="914400" lvl="1">
              <a:spcBef>
                <a:spcPts val="0"/>
              </a:spcBef>
              <a:buSzPct val="100000"/>
            </a:pPr>
            <a:r>
              <a:rPr lang="en-US"/>
              <a:t>Multiplatform</a:t>
            </a:r>
          </a:p>
        </p:txBody>
      </p:sp>
    </p:spTree>
    <p:extLst>
      <p:ext uri="{BB962C8B-B14F-4D97-AF65-F5344CB8AC3E}">
        <p14:creationId xmlns:p14="http://schemas.microsoft.com/office/powerpoint/2010/main" val="2006811972"/>
      </p:ext>
    </p:extLst>
  </p:cSld>
  <p:clrMapOvr>
    <a:masterClrMapping/>
  </p:clrMapOvr>
  <p:transition spd="slow">
    <p:cut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Shape 793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Exercise 1:</a:t>
            </a:r>
          </a:p>
        </p:txBody>
      </p:sp>
      <p:sp>
        <p:nvSpPr>
          <p:cNvPr id="794" name="Shape 794"/>
          <p:cNvSpPr txBox="1">
            <a:spLocks noGrp="1"/>
          </p:cNvSpPr>
          <p:nvPr>
            <p:ph type="body" idx="1"/>
          </p:nvPr>
        </p:nvSpPr>
        <p:spPr>
          <a:xfrm>
            <a:off x="1619251" y="1890734"/>
            <a:ext cx="6810374" cy="3667104"/>
          </a:xfrm>
          <a:prstGeom prst="rect">
            <a:avLst/>
          </a:prstGeom>
          <a:noFill/>
          <a:ln w="9525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#get inputs from the user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 = input(‘Provide a value for x:’)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 = input (‘Provide a value for y:’)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#calculate output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z = x + y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#print results to the user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print “x = “, x 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print “y = “, y 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print "The sum of", x, "and", y, "is", z</a:t>
            </a:r>
          </a:p>
        </p:txBody>
      </p:sp>
      <p:sp>
        <p:nvSpPr>
          <p:cNvPr id="800" name="Shape 800"/>
          <p:cNvSpPr txBox="1">
            <a:spLocks noGrp="1"/>
          </p:cNvSpPr>
          <p:nvPr>
            <p:ph type="sldNum" idx="12"/>
          </p:nvPr>
        </p:nvSpPr>
        <p:spPr>
          <a:xfrm>
            <a:off x="8077201" y="6356351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41</a:t>
            </a:fld>
            <a:endParaRPr lang="en-US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3449294"/>
      </p:ext>
    </p:extLst>
  </p:cSld>
  <p:clrMapOvr>
    <a:masterClrMapping/>
  </p:clrMapOvr>
  <p:transition spd="slow">
    <p:cut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Shape 793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Exercise 2: Fahrenheit to Celsius:</a:t>
            </a:r>
          </a:p>
        </p:txBody>
      </p:sp>
      <p:sp>
        <p:nvSpPr>
          <p:cNvPr id="794" name="Shape 794"/>
          <p:cNvSpPr txBox="1">
            <a:spLocks noGrp="1"/>
          </p:cNvSpPr>
          <p:nvPr>
            <p:ph type="body" idx="1"/>
          </p:nvPr>
        </p:nvSpPr>
        <p:spPr>
          <a:xfrm>
            <a:off x="1619251" y="1890734"/>
            <a:ext cx="6810374" cy="3667104"/>
          </a:xfrm>
          <a:prstGeom prst="rect">
            <a:avLst/>
          </a:prstGeom>
          <a:noFill/>
          <a:ln w="9525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How could we take as input from the user a Fahrenheit temperature, and then convert it to Celsius?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Mathematical Equation for Celsius: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dirty="0"/>
              <a:t>(F - 32) × 5/9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Think about: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Input and output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Integers vs Floats</a:t>
            </a:r>
          </a:p>
        </p:txBody>
      </p:sp>
      <p:sp>
        <p:nvSpPr>
          <p:cNvPr id="800" name="Shape 800"/>
          <p:cNvSpPr txBox="1">
            <a:spLocks noGrp="1"/>
          </p:cNvSpPr>
          <p:nvPr>
            <p:ph type="sldNum" idx="12"/>
          </p:nvPr>
        </p:nvSpPr>
        <p:spPr>
          <a:xfrm>
            <a:off x="8077201" y="6356351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42</a:t>
            </a:fld>
            <a:endParaRPr lang="en-US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9339467"/>
      </p:ext>
    </p:extLst>
  </p:cSld>
  <p:clrMapOvr>
    <a:masterClrMapping/>
  </p:clrMapOvr>
  <p:transition spd="slow">
    <p:cut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Shape 793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Exercise 2:</a:t>
            </a:r>
          </a:p>
        </p:txBody>
      </p:sp>
      <p:sp>
        <p:nvSpPr>
          <p:cNvPr id="794" name="Shape 794"/>
          <p:cNvSpPr txBox="1">
            <a:spLocks noGrp="1"/>
          </p:cNvSpPr>
          <p:nvPr>
            <p:ph type="body" idx="1"/>
          </p:nvPr>
        </p:nvSpPr>
        <p:spPr>
          <a:xfrm>
            <a:off x="1619251" y="1890734"/>
            <a:ext cx="6810374" cy="3667104"/>
          </a:xfrm>
          <a:prstGeom prst="rect">
            <a:avLst/>
          </a:prstGeom>
          <a:noFill/>
          <a:ln w="9525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#get inputs from the user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 = input(‘Provide the temperature in Fahrenheit:’)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#calculate output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#make sure you maintain floats!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</a:t>
            </a:r>
            <a:r>
              <a:rPr lang="en-US" sz="180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try</a:t>
            </a: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C = (F-32) * 5 / 9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 = (F – 32) * 5.0 / 9.0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#print results to the user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print "The temperature in Celsius is", C</a:t>
            </a:r>
          </a:p>
        </p:txBody>
      </p:sp>
      <p:sp>
        <p:nvSpPr>
          <p:cNvPr id="800" name="Shape 800"/>
          <p:cNvSpPr txBox="1">
            <a:spLocks noGrp="1"/>
          </p:cNvSpPr>
          <p:nvPr>
            <p:ph type="sldNum" idx="12"/>
          </p:nvPr>
        </p:nvSpPr>
        <p:spPr>
          <a:xfrm>
            <a:off x="8077201" y="6356351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43</a:t>
            </a:fld>
            <a:endParaRPr lang="en-US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4617267"/>
      </p:ext>
    </p:extLst>
  </p:cSld>
  <p:clrMapOvr>
    <a:masterClrMapping/>
  </p:clrMapOvr>
  <p:transition spd="slow">
    <p:cut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Shape 793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Exercise 3 (If Statement):</a:t>
            </a:r>
          </a:p>
        </p:txBody>
      </p:sp>
      <p:sp>
        <p:nvSpPr>
          <p:cNvPr id="794" name="Shape 794"/>
          <p:cNvSpPr txBox="1">
            <a:spLocks noGrp="1"/>
          </p:cNvSpPr>
          <p:nvPr>
            <p:ph type="body" idx="1"/>
          </p:nvPr>
        </p:nvSpPr>
        <p:spPr>
          <a:xfrm>
            <a:off x="1619251" y="1890733"/>
            <a:ext cx="9567862" cy="4465617"/>
          </a:xfrm>
          <a:prstGeom prst="rect">
            <a:avLst/>
          </a:prstGeom>
          <a:noFill/>
          <a:ln w="9525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“if” provides a means of checking whether some condition is met.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Tabs are used to show what should run if the condition is met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(5 &lt; 6):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print “five is less than six”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(x == “banana”):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print “x is banana”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(y &lt;= z):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print “y is less than or equal to z”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print “therefore I cannot choose the wine in front of me”</a:t>
            </a:r>
          </a:p>
        </p:txBody>
      </p:sp>
      <p:sp>
        <p:nvSpPr>
          <p:cNvPr id="800" name="Shape 800"/>
          <p:cNvSpPr txBox="1">
            <a:spLocks noGrp="1"/>
          </p:cNvSpPr>
          <p:nvPr>
            <p:ph type="sldNum" idx="12"/>
          </p:nvPr>
        </p:nvSpPr>
        <p:spPr>
          <a:xfrm>
            <a:off x="8077201" y="6356351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44</a:t>
            </a:fld>
            <a:endParaRPr lang="en-US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7337023"/>
      </p:ext>
    </p:extLst>
  </p:cSld>
  <p:clrMapOvr>
    <a:masterClrMapping/>
  </p:clrMapOvr>
  <p:transition spd="slow">
    <p:cut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Shape 793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Exercise 3 (If Statement):</a:t>
            </a:r>
          </a:p>
        </p:txBody>
      </p:sp>
      <p:sp>
        <p:nvSpPr>
          <p:cNvPr id="794" name="Shape 794"/>
          <p:cNvSpPr txBox="1">
            <a:spLocks noGrp="1"/>
          </p:cNvSpPr>
          <p:nvPr>
            <p:ph type="body" idx="1"/>
          </p:nvPr>
        </p:nvSpPr>
        <p:spPr>
          <a:xfrm>
            <a:off x="1619251" y="1890734"/>
            <a:ext cx="6810374" cy="3667104"/>
          </a:xfrm>
          <a:prstGeom prst="rect">
            <a:avLst/>
          </a:prstGeom>
          <a:noFill/>
          <a:ln w="9525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Have the user input a number. If this number is greater than 1000, output a message “Wow that is a big number!”</a:t>
            </a:r>
          </a:p>
        </p:txBody>
      </p:sp>
      <p:sp>
        <p:nvSpPr>
          <p:cNvPr id="800" name="Shape 800"/>
          <p:cNvSpPr txBox="1">
            <a:spLocks noGrp="1"/>
          </p:cNvSpPr>
          <p:nvPr>
            <p:ph type="sldNum" idx="12"/>
          </p:nvPr>
        </p:nvSpPr>
        <p:spPr>
          <a:xfrm>
            <a:off x="8077201" y="6356351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45</a:t>
            </a:fld>
            <a:endParaRPr lang="en-US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9761745"/>
      </p:ext>
    </p:extLst>
  </p:cSld>
  <p:clrMapOvr>
    <a:masterClrMapping/>
  </p:clrMapOvr>
  <p:transition spd="slow">
    <p:cut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Shape 793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Exercise 3 (If Statement):</a:t>
            </a:r>
          </a:p>
        </p:txBody>
      </p:sp>
      <p:sp>
        <p:nvSpPr>
          <p:cNvPr id="794" name="Shape 794"/>
          <p:cNvSpPr txBox="1">
            <a:spLocks noGrp="1"/>
          </p:cNvSpPr>
          <p:nvPr>
            <p:ph type="body" idx="1"/>
          </p:nvPr>
        </p:nvSpPr>
        <p:spPr>
          <a:xfrm>
            <a:off x="1619250" y="1417638"/>
            <a:ext cx="8721061" cy="4140200"/>
          </a:xfrm>
          <a:prstGeom prst="rect">
            <a:avLst/>
          </a:prstGeom>
          <a:noFill/>
          <a:ln w="9525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#get inputs from the user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 = input(‘Provide a value:’)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#print results to the user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(x &gt; 1000):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print “Wow that is a big number!”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*ALTERNATIVELY: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(1000 &lt; x):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print “Wow that is a big number!”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00" name="Shape 800"/>
          <p:cNvSpPr txBox="1">
            <a:spLocks noGrp="1"/>
          </p:cNvSpPr>
          <p:nvPr>
            <p:ph type="sldNum" idx="12"/>
          </p:nvPr>
        </p:nvSpPr>
        <p:spPr>
          <a:xfrm>
            <a:off x="8077201" y="6356351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46</a:t>
            </a:fld>
            <a:endParaRPr lang="en-US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723354"/>
      </p:ext>
    </p:extLst>
  </p:cSld>
  <p:clrMapOvr>
    <a:masterClrMapping/>
  </p:clrMapOvr>
  <p:transition spd="slow">
    <p:cut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Shape 793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Exercise 4 (else if):</a:t>
            </a:r>
          </a:p>
        </p:txBody>
      </p:sp>
      <p:sp>
        <p:nvSpPr>
          <p:cNvPr id="794" name="Shape 794"/>
          <p:cNvSpPr txBox="1">
            <a:spLocks noGrp="1"/>
          </p:cNvSpPr>
          <p:nvPr>
            <p:ph type="body" idx="1"/>
          </p:nvPr>
        </p:nvSpPr>
        <p:spPr>
          <a:xfrm>
            <a:off x="1619250" y="1417637"/>
            <a:ext cx="9139237" cy="4938714"/>
          </a:xfrm>
          <a:prstGeom prst="rect">
            <a:avLst/>
          </a:prstGeom>
          <a:noFill/>
          <a:ln w="9525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else if provides a means to check alternate conditions: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Consider this code: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(x &lt; 5):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print “x is pretty small”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(x &lt; 10):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print “x is average”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(x &lt; 15):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print “x is large”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(x &gt;= 15):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print “x is huge”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00" name="Shape 800"/>
          <p:cNvSpPr txBox="1">
            <a:spLocks noGrp="1"/>
          </p:cNvSpPr>
          <p:nvPr>
            <p:ph type="sldNum" idx="12"/>
          </p:nvPr>
        </p:nvSpPr>
        <p:spPr>
          <a:xfrm>
            <a:off x="8077201" y="6356351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47</a:t>
            </a:fld>
            <a:endParaRPr lang="en-US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5610196"/>
      </p:ext>
    </p:extLst>
  </p:cSld>
  <p:clrMapOvr>
    <a:masterClrMapping/>
  </p:clrMapOvr>
  <p:transition spd="slow">
    <p:cut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Shape 793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Exercise 4 (else if):</a:t>
            </a:r>
          </a:p>
        </p:txBody>
      </p:sp>
      <p:sp>
        <p:nvSpPr>
          <p:cNvPr id="794" name="Shape 794"/>
          <p:cNvSpPr txBox="1">
            <a:spLocks noGrp="1"/>
          </p:cNvSpPr>
          <p:nvPr>
            <p:ph type="body" idx="1"/>
          </p:nvPr>
        </p:nvSpPr>
        <p:spPr>
          <a:xfrm>
            <a:off x="1619250" y="1417637"/>
            <a:ext cx="9139237" cy="4938714"/>
          </a:xfrm>
          <a:prstGeom prst="rect">
            <a:avLst/>
          </a:prstGeom>
          <a:noFill/>
          <a:ln w="9525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else if provides a means to check alternate conditions: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Consider this code: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(x &lt; 5):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print “x is pretty small”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elif (x &lt; 10):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print “x is average”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elif</a:t>
            </a: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 (x &lt; 15):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print “x is large”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else: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print “x is huge”</a:t>
            </a:r>
          </a:p>
        </p:txBody>
      </p:sp>
      <p:sp>
        <p:nvSpPr>
          <p:cNvPr id="800" name="Shape 800"/>
          <p:cNvSpPr txBox="1">
            <a:spLocks noGrp="1"/>
          </p:cNvSpPr>
          <p:nvPr>
            <p:ph type="sldNum" idx="12"/>
          </p:nvPr>
        </p:nvSpPr>
        <p:spPr>
          <a:xfrm>
            <a:off x="8077201" y="6356351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48</a:t>
            </a:fld>
            <a:endParaRPr lang="en-US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6152978"/>
      </p:ext>
    </p:extLst>
  </p:cSld>
  <p:clrMapOvr>
    <a:masterClrMapping/>
  </p:clrMapOvr>
  <p:transition spd="slow">
    <p:cut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Shape 793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Exercise 4 (else if):</a:t>
            </a:r>
          </a:p>
        </p:txBody>
      </p:sp>
      <p:sp>
        <p:nvSpPr>
          <p:cNvPr id="794" name="Shape 794"/>
          <p:cNvSpPr txBox="1">
            <a:spLocks noGrp="1"/>
          </p:cNvSpPr>
          <p:nvPr>
            <p:ph type="body" idx="1"/>
          </p:nvPr>
        </p:nvSpPr>
        <p:spPr>
          <a:xfrm>
            <a:off x="300038" y="1890733"/>
            <a:ext cx="11891961" cy="4465617"/>
          </a:xfrm>
          <a:prstGeom prst="rect">
            <a:avLst/>
          </a:prstGeom>
          <a:noFill/>
          <a:ln w="9525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Let’s make a text-based adventure!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First line should be this: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 = </a:t>
            </a:r>
            <a:r>
              <a:rPr lang="en-US" sz="180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raw_input</a:t>
            </a: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(‘You are trapped with five dragons.(A)run (B)fight (C)make friends:’)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You should output a unique message based on whether the user types A, B, or C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How do you handle when a user types something else?</a:t>
            </a:r>
          </a:p>
        </p:txBody>
      </p:sp>
      <p:sp>
        <p:nvSpPr>
          <p:cNvPr id="800" name="Shape 800"/>
          <p:cNvSpPr txBox="1">
            <a:spLocks noGrp="1"/>
          </p:cNvSpPr>
          <p:nvPr>
            <p:ph type="sldNum" idx="12"/>
          </p:nvPr>
        </p:nvSpPr>
        <p:spPr>
          <a:xfrm>
            <a:off x="8077201" y="6356351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49</a:t>
            </a:fld>
            <a:endParaRPr lang="en-US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2095572"/>
      </p:ext>
    </p:extLst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sldNum" idx="12"/>
          </p:nvPr>
        </p:nvSpPr>
        <p:spPr>
          <a:xfrm>
            <a:off x="8077201" y="6356351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5</a:t>
            </a:fld>
            <a:endParaRPr lang="en-US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9" name="Shape 199"/>
          <p:cNvGrpSpPr/>
          <p:nvPr/>
        </p:nvGrpSpPr>
        <p:grpSpPr>
          <a:xfrm>
            <a:off x="3314701" y="2316163"/>
            <a:ext cx="4762500" cy="3267075"/>
            <a:chOff x="1447" y="1987"/>
            <a:chExt cx="3000" cy="2058"/>
          </a:xfrm>
        </p:grpSpPr>
        <p:pic>
          <p:nvPicPr>
            <p:cNvPr id="200" name="Shape 20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905" y="2545"/>
              <a:ext cx="1500" cy="1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1" name="Shape 20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 rot="10800000" flipH="1">
              <a:off x="1447" y="1987"/>
              <a:ext cx="3000" cy="599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02" name="Shape 202"/>
          <p:cNvGrpSpPr/>
          <p:nvPr/>
        </p:nvGrpSpPr>
        <p:grpSpPr>
          <a:xfrm>
            <a:off x="1203327" y="2751136"/>
            <a:ext cx="2503487" cy="3028950"/>
            <a:chOff x="108" y="2170"/>
            <a:chExt cx="1576" cy="1908"/>
          </a:xfrm>
        </p:grpSpPr>
        <p:pic>
          <p:nvPicPr>
            <p:cNvPr id="203" name="Shape 203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108" y="2170"/>
              <a:ext cx="1199" cy="11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" name="Shape 204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84" y="2879"/>
              <a:ext cx="1199" cy="11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5" name="Shape 205"/>
          <p:cNvSpPr txBox="1">
            <a:spLocks noGrp="1"/>
          </p:cNvSpPr>
          <p:nvPr>
            <p:ph type="title"/>
          </p:nvPr>
        </p:nvSpPr>
        <p:spPr>
          <a:xfrm>
            <a:off x="2320927" y="249763"/>
            <a:ext cx="7047300" cy="6857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sz="3200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All of science is reducing to computational data manipulation</a:t>
            </a:r>
          </a:p>
        </p:txBody>
      </p:sp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1524000" y="1238250"/>
            <a:ext cx="9144000" cy="19509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742950" lvl="1" indent="-28575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Astronomy: High-resolution, high-frequency sky surveys (SDSS, LSST, </a:t>
            </a:r>
            <a:r>
              <a:rPr lang="en-US" sz="16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PanSTARRS</a:t>
            </a:r>
            <a:r>
              <a:rPr lang="en-US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742950" lvl="1" indent="-28575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Biology: lab automation, high-throughput sequencing, </a:t>
            </a:r>
          </a:p>
          <a:p>
            <a:pPr marL="742950" lvl="1" indent="-285750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Oceanography: high-resolution models, cheap sensors, satellites</a:t>
            </a:r>
          </a:p>
        </p:txBody>
      </p:sp>
      <p:pic>
        <p:nvPicPr>
          <p:cNvPr id="207" name="Shape 20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516255" y="3286267"/>
            <a:ext cx="1681200" cy="289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Shape 20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 rot="5400000">
            <a:off x="7739876" y="2634426"/>
            <a:ext cx="2711400" cy="1703399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Shape 209"/>
          <p:cNvSpPr txBox="1"/>
          <p:nvPr/>
        </p:nvSpPr>
        <p:spPr>
          <a:xfrm>
            <a:off x="1187451" y="2840037"/>
            <a:ext cx="2144700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40TB / 2 nights</a:t>
            </a:r>
          </a:p>
        </p:txBody>
      </p:sp>
      <p:sp>
        <p:nvSpPr>
          <p:cNvPr id="210" name="Shape 210"/>
          <p:cNvSpPr txBox="1"/>
          <p:nvPr/>
        </p:nvSpPr>
        <p:spPr>
          <a:xfrm>
            <a:off x="4049713" y="4446587"/>
            <a:ext cx="2144700" cy="822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~1TB / day</a:t>
            </a:r>
          </a:p>
          <a:p>
            <a:pPr>
              <a:buSzPct val="25000"/>
            </a:pPr>
            <a:r>
              <a:rPr lang="en-US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100s of devices</a:t>
            </a:r>
          </a:p>
        </p:txBody>
      </p:sp>
    </p:spTree>
    <p:extLst>
      <p:ext uri="{BB962C8B-B14F-4D97-AF65-F5344CB8AC3E}">
        <p14:creationId xmlns:p14="http://schemas.microsoft.com/office/powerpoint/2010/main" val="201305624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Shape 793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Exercise 4 (else if):</a:t>
            </a:r>
          </a:p>
        </p:txBody>
      </p:sp>
      <p:sp>
        <p:nvSpPr>
          <p:cNvPr id="794" name="Shape 794"/>
          <p:cNvSpPr txBox="1">
            <a:spLocks noGrp="1"/>
          </p:cNvSpPr>
          <p:nvPr>
            <p:ph type="body" idx="1"/>
          </p:nvPr>
        </p:nvSpPr>
        <p:spPr>
          <a:xfrm>
            <a:off x="0" y="1890733"/>
            <a:ext cx="12192000" cy="4465617"/>
          </a:xfrm>
          <a:prstGeom prst="rect">
            <a:avLst/>
          </a:prstGeom>
          <a:noFill/>
          <a:ln w="9525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#get inputs from the user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x = </a:t>
            </a:r>
            <a:r>
              <a:rPr lang="en-US" sz="1800" b="1" dirty="0" err="1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raw_input</a:t>
            </a: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(‘You are trapped with five dragons.(A)run (B)fight (C)make friends:’)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#print results to the user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(x == “A”):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print “You cannot escape. You die!”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elif (x == “B”):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print “You cannot win. You die!”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elif (x == “C”):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print “They do not want to be friends. You die!”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elif (x == “cheat”):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print “You found the way to cheat. You win!”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else: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	print “Invalid choice. You die”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00" name="Shape 800"/>
          <p:cNvSpPr txBox="1">
            <a:spLocks noGrp="1"/>
          </p:cNvSpPr>
          <p:nvPr>
            <p:ph type="sldNum" idx="12"/>
          </p:nvPr>
        </p:nvSpPr>
        <p:spPr>
          <a:xfrm>
            <a:off x="8077201" y="6356351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50</a:t>
            </a:fld>
            <a:endParaRPr lang="en-US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3102296"/>
      </p:ext>
    </p:extLst>
  </p:cSld>
  <p:clrMapOvr>
    <a:masterClrMapping/>
  </p:clrMapOvr>
  <p:transition spd="slow">
    <p:cut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Shape 793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Moving Forward...</a:t>
            </a:r>
          </a:p>
        </p:txBody>
      </p:sp>
      <p:sp>
        <p:nvSpPr>
          <p:cNvPr id="794" name="Shape 794"/>
          <p:cNvSpPr txBox="1">
            <a:spLocks noGrp="1"/>
          </p:cNvSpPr>
          <p:nvPr>
            <p:ph type="body" idx="1"/>
          </p:nvPr>
        </p:nvSpPr>
        <p:spPr>
          <a:xfrm>
            <a:off x="0" y="1890733"/>
            <a:ext cx="12192000" cy="4465617"/>
          </a:xfrm>
          <a:prstGeom prst="rect">
            <a:avLst/>
          </a:prstGeom>
          <a:noFill/>
          <a:ln w="9525" cap="flat" cmpd="sng">
            <a:solidFill>
              <a:srgbClr val="395E8A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There are many more tools available in Python that we can't cover here.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If you want to move forward, the next things to look at would be: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While loops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Incrementing variables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For loops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r>
              <a:rPr lang="en-US" sz="1800" b="1" dirty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Reading/Writing files</a:t>
            </a:r>
          </a:p>
          <a:p>
            <a:pPr marL="0" indent="0">
              <a:lnSpc>
                <a:spcPct val="80000"/>
              </a:lnSpc>
              <a:spcBef>
                <a:spcPts val="480"/>
              </a:spcBef>
              <a:buClr>
                <a:schemeClr val="dk1"/>
              </a:buClr>
              <a:buSzPct val="25000"/>
              <a:buNone/>
            </a:pPr>
            <a:endParaRPr lang="en-US" sz="1800" b="1" dirty="0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  <p:sp>
        <p:nvSpPr>
          <p:cNvPr id="800" name="Shape 800"/>
          <p:cNvSpPr txBox="1">
            <a:spLocks noGrp="1"/>
          </p:cNvSpPr>
          <p:nvPr>
            <p:ph type="sldNum" idx="12"/>
          </p:nvPr>
        </p:nvSpPr>
        <p:spPr>
          <a:xfrm>
            <a:off x="8077201" y="6356351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51</a:t>
            </a:fld>
            <a:endParaRPr lang="en-US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8509566"/>
      </p:ext>
    </p:extLst>
  </p:cSld>
  <p:clrMapOvr>
    <a:masterClrMapping/>
  </p:clrMapOvr>
  <p:transition spd="slow">
    <p:cut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Shape 564"/>
          <p:cNvSpPr txBox="1">
            <a:spLocks noGrp="1"/>
          </p:cNvSpPr>
          <p:nvPr>
            <p:ph type="title"/>
          </p:nvPr>
        </p:nvSpPr>
        <p:spPr>
          <a:xfrm>
            <a:off x="1981200" y="228600"/>
            <a:ext cx="7467600" cy="762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/>
          <a:p>
            <a:pPr>
              <a:spcBef>
                <a:spcPts val="0"/>
              </a:spcBef>
              <a:buSzPct val="25000"/>
            </a:pPr>
            <a:r>
              <a:rPr lang="en-US" sz="3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Python Editors</a:t>
            </a:r>
          </a:p>
        </p:txBody>
      </p:sp>
      <p:sp>
        <p:nvSpPr>
          <p:cNvPr id="565" name="Shape 565"/>
          <p:cNvSpPr txBox="1">
            <a:spLocks noGrp="1"/>
          </p:cNvSpPr>
          <p:nvPr>
            <p:ph type="body" idx="1"/>
          </p:nvPr>
        </p:nvSpPr>
        <p:spPr>
          <a:xfrm>
            <a:off x="1981200" y="1143001"/>
            <a:ext cx="8229600" cy="51053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342900" indent="-342900">
              <a:spcBef>
                <a:spcPts val="0"/>
              </a:spcBef>
              <a:buClr>
                <a:schemeClr val="dk2"/>
              </a:buClr>
              <a:buSzPct val="70000"/>
              <a:buFont typeface="Noto Symbol"/>
              <a:buChar char="•"/>
            </a:pPr>
            <a:r>
              <a:rPr lang="en-US" sz="3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Eclipse with </a:t>
            </a:r>
            <a:r>
              <a:rPr lang="en-US" sz="30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PyDev</a:t>
            </a:r>
            <a:endParaRPr lang="en-US" sz="3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92150" lvl="1" indent="-349250">
              <a:spcBef>
                <a:spcPts val="520"/>
              </a:spcBef>
              <a:buClr>
                <a:schemeClr val="accent2"/>
              </a:buClr>
              <a:buSzPct val="70000"/>
              <a:buFont typeface="Noto Symbol"/>
              <a:buChar char="•"/>
            </a:pPr>
            <a:r>
              <a:rPr lang="en-US" sz="26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http://pydev.org/</a:t>
            </a:r>
          </a:p>
          <a:p>
            <a:pPr marL="342900" indent="-342900">
              <a:spcBef>
                <a:spcPts val="600"/>
              </a:spcBef>
              <a:buClr>
                <a:schemeClr val="dk2"/>
              </a:buClr>
              <a:buSzPct val="70000"/>
              <a:buFont typeface="Noto Symbol"/>
              <a:buChar char="•"/>
            </a:pPr>
            <a:r>
              <a:rPr lang="en-US" sz="3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Sublime Text</a:t>
            </a:r>
          </a:p>
          <a:p>
            <a:pPr marL="692150" lvl="1" indent="-349250">
              <a:spcBef>
                <a:spcPts val="520"/>
              </a:spcBef>
              <a:buClr>
                <a:schemeClr val="accent2"/>
              </a:buClr>
              <a:buSzPct val="70000"/>
              <a:buFont typeface="Noto Symbol"/>
              <a:buChar char="•"/>
            </a:pPr>
            <a:r>
              <a:rPr lang="en-US" sz="26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http://www.sublimetext.com/</a:t>
            </a:r>
          </a:p>
          <a:p>
            <a:pPr marL="342900" indent="-342900">
              <a:spcBef>
                <a:spcPts val="600"/>
              </a:spcBef>
              <a:buClr>
                <a:schemeClr val="dk2"/>
              </a:buClr>
              <a:buSzPct val="70000"/>
              <a:buFont typeface="Noto Symbol"/>
              <a:buChar char="•"/>
            </a:pPr>
            <a:r>
              <a:rPr lang="en-US" sz="30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PyCharm</a:t>
            </a:r>
            <a:endParaRPr lang="en-US" sz="3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692150" lvl="1" indent="-349250">
              <a:spcBef>
                <a:spcPts val="520"/>
              </a:spcBef>
              <a:buClr>
                <a:schemeClr val="accent2"/>
              </a:buClr>
              <a:buSzPct val="70000"/>
              <a:buFont typeface="Noto Symbol"/>
              <a:buChar char="•"/>
            </a:pPr>
            <a:r>
              <a:rPr lang="en-US" sz="2600" u="sng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http://www.jetbrains.com/pycharm/</a:t>
            </a:r>
          </a:p>
          <a:p>
            <a:pPr marL="0" indent="0">
              <a:spcBef>
                <a:spcPts val="600"/>
              </a:spcBef>
              <a:buClr>
                <a:schemeClr val="dk2"/>
              </a:buClr>
              <a:buNone/>
            </a:pPr>
            <a:endParaRPr sz="3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indent="-342900">
              <a:spcBef>
                <a:spcPts val="600"/>
              </a:spcBef>
              <a:buClr>
                <a:schemeClr val="dk2"/>
              </a:buClr>
              <a:buSzPct val="70000"/>
              <a:buFont typeface="Noto Symbol"/>
              <a:buChar char="•"/>
            </a:pPr>
            <a:r>
              <a:rPr lang="en-US" sz="3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Why use a python editor</a:t>
            </a:r>
          </a:p>
          <a:p>
            <a:pPr marL="800100" lvl="1" indent="-342900">
              <a:spcBef>
                <a:spcPts val="600"/>
              </a:spcBef>
              <a:buClr>
                <a:schemeClr val="dk2"/>
              </a:buClr>
              <a:buSzPct val="70000"/>
              <a:buFont typeface="Noto Symbol"/>
              <a:buChar char="•"/>
            </a:pPr>
            <a:r>
              <a:rPr lang="en-US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Syntax Highlighting</a:t>
            </a:r>
          </a:p>
          <a:p>
            <a:pPr marL="800100" lvl="1" indent="-342900">
              <a:spcBef>
                <a:spcPts val="600"/>
              </a:spcBef>
              <a:buClr>
                <a:schemeClr val="dk2"/>
              </a:buClr>
              <a:buSzPct val="70000"/>
              <a:buFont typeface="Noto Symbol"/>
              <a:buChar char="•"/>
            </a:pPr>
            <a:r>
              <a:rPr lang="en-US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Error Detection</a:t>
            </a:r>
          </a:p>
          <a:p>
            <a:pPr marL="800100" lvl="1" indent="-342900">
              <a:spcBef>
                <a:spcPts val="600"/>
              </a:spcBef>
              <a:buClr>
                <a:schemeClr val="dk2"/>
              </a:buClr>
              <a:buSzPct val="70000"/>
              <a:buFont typeface="Noto Symbol"/>
              <a:buChar char="•"/>
            </a:pPr>
            <a:r>
              <a:rPr lang="en-US" sz="22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Auto-completion</a:t>
            </a:r>
          </a:p>
        </p:txBody>
      </p:sp>
    </p:spTree>
    <p:extLst>
      <p:ext uri="{BB962C8B-B14F-4D97-AF65-F5344CB8AC3E}">
        <p14:creationId xmlns:p14="http://schemas.microsoft.com/office/powerpoint/2010/main" val="570073850"/>
      </p:ext>
    </p:extLst>
  </p:cSld>
  <p:clrMapOvr>
    <a:masterClrMapping/>
  </p:clrMapOvr>
  <p:transition spd="slow">
    <p:cut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Shape 571"/>
          <p:cNvSpPr txBox="1">
            <a:spLocks noGrp="1"/>
          </p:cNvSpPr>
          <p:nvPr>
            <p:ph type="title"/>
          </p:nvPr>
        </p:nvSpPr>
        <p:spPr>
          <a:xfrm>
            <a:off x="1981200" y="228600"/>
            <a:ext cx="7467600" cy="762000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500"/>
              </a:spcAft>
            </a:pPr>
            <a:r>
              <a:rPr lang="en-US" sz="3600" b="1">
                <a:solidFill>
                  <a:schemeClr val="dk1"/>
                </a:solidFill>
              </a:rPr>
              <a:t>Which Python?</a:t>
            </a:r>
          </a:p>
        </p:txBody>
      </p:sp>
      <p:sp>
        <p:nvSpPr>
          <p:cNvPr id="572" name="Shape 572"/>
          <p:cNvSpPr txBox="1">
            <a:spLocks noGrp="1"/>
          </p:cNvSpPr>
          <p:nvPr>
            <p:ph type="body" idx="1"/>
          </p:nvPr>
        </p:nvSpPr>
        <p:spPr>
          <a:xfrm>
            <a:off x="1981200" y="1143001"/>
            <a:ext cx="8229600" cy="5105399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/>
          <a:p>
            <a:pPr marL="0" indent="0">
              <a:lnSpc>
                <a:spcPct val="114999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-US" b="1" dirty="0">
                <a:solidFill>
                  <a:schemeClr val="dk1"/>
                </a:solidFill>
              </a:rPr>
              <a:t>▪ Python 2.7</a:t>
            </a:r>
          </a:p>
          <a:p>
            <a:pPr marL="0" indent="0">
              <a:lnSpc>
                <a:spcPct val="114999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2400" dirty="0">
                <a:solidFill>
                  <a:schemeClr val="dk1"/>
                </a:solidFill>
              </a:rPr>
              <a:t>▪ Last commonly used release before version 3</a:t>
            </a:r>
          </a:p>
          <a:p>
            <a:pPr marL="0" indent="0">
              <a:lnSpc>
                <a:spcPct val="114999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2400" dirty="0">
                <a:solidFill>
                  <a:schemeClr val="dk1"/>
                </a:solidFill>
              </a:rPr>
              <a:t>▪ Implements some of the new features in version 3, but fully backwards compatible</a:t>
            </a:r>
          </a:p>
          <a:p>
            <a:pPr marL="0" indent="0">
              <a:lnSpc>
                <a:spcPct val="114999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-US" b="1" dirty="0">
                <a:solidFill>
                  <a:schemeClr val="dk1"/>
                </a:solidFill>
              </a:rPr>
              <a:t>▪ Python 3</a:t>
            </a:r>
          </a:p>
          <a:p>
            <a:pPr marL="0" indent="0">
              <a:lnSpc>
                <a:spcPct val="114999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2400" dirty="0">
                <a:solidFill>
                  <a:schemeClr val="dk1"/>
                </a:solidFill>
              </a:rPr>
              <a:t>▪ Released a few years ago</a:t>
            </a:r>
          </a:p>
          <a:p>
            <a:pPr marL="0" indent="0">
              <a:lnSpc>
                <a:spcPct val="114999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2400" dirty="0">
                <a:solidFill>
                  <a:schemeClr val="dk1"/>
                </a:solidFill>
              </a:rPr>
              <a:t>▪ Many changes (including incompatible changes)</a:t>
            </a:r>
          </a:p>
          <a:p>
            <a:pPr marL="0" indent="0">
              <a:lnSpc>
                <a:spcPct val="114999"/>
              </a:lnSpc>
              <a:spcBef>
                <a:spcPts val="0"/>
              </a:spcBef>
              <a:spcAft>
                <a:spcPts val="500"/>
              </a:spcAft>
              <a:buNone/>
            </a:pPr>
            <a:r>
              <a:rPr lang="en-US" sz="2400" dirty="0">
                <a:solidFill>
                  <a:schemeClr val="dk1"/>
                </a:solidFill>
              </a:rPr>
              <a:t>▪ More existing third party software is compatible with Python 2 than Python 3 right now</a:t>
            </a:r>
          </a:p>
        </p:txBody>
      </p:sp>
    </p:spTree>
    <p:extLst>
      <p:ext uri="{BB962C8B-B14F-4D97-AF65-F5344CB8AC3E}">
        <p14:creationId xmlns:p14="http://schemas.microsoft.com/office/powerpoint/2010/main" val="1635905385"/>
      </p:ext>
    </p:extLst>
  </p:cSld>
  <p:clrMapOvr>
    <a:masterClrMapping/>
  </p:clrMapOvr>
  <p:transition spd="slow">
    <p:cut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Shape 578"/>
          <p:cNvSpPr txBox="1">
            <a:spLocks noGrp="1"/>
          </p:cNvSpPr>
          <p:nvPr>
            <p:ph type="title"/>
          </p:nvPr>
        </p:nvSpPr>
        <p:spPr>
          <a:xfrm>
            <a:off x="1981200" y="228600"/>
            <a:ext cx="7467600" cy="762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/>
          <a:p>
            <a:pPr>
              <a:spcBef>
                <a:spcPts val="0"/>
              </a:spcBef>
              <a:buSzPct val="25000"/>
            </a:pPr>
            <a:r>
              <a:rPr lang="en-US" sz="39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Resources</a:t>
            </a:r>
          </a:p>
        </p:txBody>
      </p:sp>
      <p:sp>
        <p:nvSpPr>
          <p:cNvPr id="579" name="Shape 579"/>
          <p:cNvSpPr txBox="1">
            <a:spLocks noGrp="1"/>
          </p:cNvSpPr>
          <p:nvPr>
            <p:ph type="body" idx="1"/>
          </p:nvPr>
        </p:nvSpPr>
        <p:spPr>
          <a:xfrm>
            <a:off x="1981200" y="1143001"/>
            <a:ext cx="8229600" cy="51053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457200">
              <a:spcBef>
                <a:spcPts val="0"/>
              </a:spcBef>
              <a:buSzPct val="100000"/>
            </a:pPr>
            <a:r>
              <a:rPr lang="en-US" sz="2400" dirty="0"/>
              <a:t>Python’s website</a:t>
            </a:r>
          </a:p>
          <a:p>
            <a:pPr marL="914400" lvl="1">
              <a:spcBef>
                <a:spcPts val="0"/>
              </a:spcBef>
              <a:buSzPct val="100000"/>
            </a:pPr>
            <a:r>
              <a:rPr lang="en-US" u="sng" dirty="0">
                <a:solidFill>
                  <a:schemeClr val="hlink"/>
                </a:solidFill>
                <a:hlinkClick r:id="rId3"/>
              </a:rPr>
              <a:t>http://www.python.org/</a:t>
            </a:r>
            <a:endParaRPr lang="en-US" u="sng" dirty="0">
              <a:solidFill>
                <a:schemeClr val="hlink"/>
              </a:solidFill>
            </a:endParaRPr>
          </a:p>
          <a:p>
            <a:pPr marL="45720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sz="2400" dirty="0">
                <a:solidFill>
                  <a:schemeClr val="dk1"/>
                </a:solidFill>
              </a:rPr>
              <a:t>Python Tutorial - </a:t>
            </a:r>
            <a:r>
              <a:rPr lang="en-US" sz="2400" dirty="0" err="1">
                <a:solidFill>
                  <a:schemeClr val="dk1"/>
                </a:solidFill>
              </a:rPr>
              <a:t>Codecademy</a:t>
            </a:r>
            <a:endParaRPr lang="en-US" sz="2400" dirty="0">
              <a:solidFill>
                <a:schemeClr val="dk1"/>
              </a:solidFill>
            </a:endParaRPr>
          </a:p>
          <a:p>
            <a:pPr marL="914400" lvl="1">
              <a:spcBef>
                <a:spcPts val="0"/>
              </a:spcBef>
              <a:buSzPct val="100000"/>
            </a:pPr>
            <a:r>
              <a:rPr lang="en-US" u="sng" dirty="0">
                <a:solidFill>
                  <a:schemeClr val="hlink"/>
                </a:solidFill>
                <a:hlinkClick r:id="rId4"/>
              </a:rPr>
              <a:t>http://www.codecademy.com/tracks/python</a:t>
            </a:r>
            <a:endParaRPr lang="en-US" u="sng" dirty="0">
              <a:solidFill>
                <a:schemeClr val="hlink"/>
              </a:solidFill>
            </a:endParaRPr>
          </a:p>
          <a:p>
            <a:pPr marL="457200">
              <a:spcBef>
                <a:spcPts val="0"/>
              </a:spcBef>
              <a:buSzPct val="100000"/>
            </a:pPr>
            <a:r>
              <a:rPr lang="en-US" sz="2400" dirty="0" err="1"/>
              <a:t>GradQuant</a:t>
            </a:r>
            <a:r>
              <a:rPr lang="en-US" sz="2400" dirty="0"/>
              <a:t> Resources</a:t>
            </a:r>
          </a:p>
          <a:p>
            <a:pPr marL="914400" lvl="1">
              <a:spcBef>
                <a:spcPts val="0"/>
              </a:spcBef>
              <a:buSzPct val="100000"/>
            </a:pPr>
            <a:r>
              <a:rPr lang="en-US" u="sng" dirty="0">
                <a:solidFill>
                  <a:schemeClr val="hlink"/>
                </a:solidFill>
                <a:hlinkClick r:id="rId5"/>
              </a:rPr>
              <a:t>http://gradquant.ucr.edu/workshop-resources/</a:t>
            </a:r>
            <a:endParaRPr lang="en-US" u="sng" dirty="0">
              <a:solidFill>
                <a:schemeClr val="hlink"/>
              </a:solidFill>
            </a:endParaRPr>
          </a:p>
          <a:p>
            <a:pPr marL="45720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sz="2400" dirty="0">
                <a:solidFill>
                  <a:schemeClr val="dk1"/>
                </a:solidFill>
              </a:rPr>
              <a:t>Google</a:t>
            </a:r>
          </a:p>
          <a:p>
            <a:pPr marL="914400" lvl="1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dirty="0">
                <a:solidFill>
                  <a:schemeClr val="dk1"/>
                </a:solidFill>
              </a:rPr>
              <a:t>Search for “python …”</a:t>
            </a:r>
          </a:p>
          <a:p>
            <a:pPr marL="457200">
              <a:spcBef>
                <a:spcPts val="0"/>
              </a:spcBef>
              <a:buSzPct val="100000"/>
            </a:pPr>
            <a:r>
              <a:rPr lang="en-US" sz="2400" dirty="0"/>
              <a:t>Stack Overflow website</a:t>
            </a:r>
          </a:p>
          <a:p>
            <a:pPr marL="914400" lvl="1">
              <a:spcBef>
                <a:spcPts val="0"/>
              </a:spcBef>
              <a:buSzPct val="100000"/>
            </a:pPr>
            <a:r>
              <a:rPr lang="en-US" u="sng" dirty="0">
                <a:solidFill>
                  <a:schemeClr val="hlink"/>
                </a:solidFill>
                <a:hlinkClick r:id="rId6"/>
              </a:rPr>
              <a:t>http://stackoverflow.com/</a:t>
            </a:r>
            <a:endParaRPr lang="en-US" u="sng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39299"/>
      </p:ext>
    </p:extLst>
  </p:cSld>
  <p:clrMapOvr>
    <a:masterClrMapping/>
  </p:clrMapOvr>
  <p:transition spd="slow">
    <p:cut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Shape 584"/>
          <p:cNvSpPr txBox="1">
            <a:spLocks noGrp="1"/>
          </p:cNvSpPr>
          <p:nvPr>
            <p:ph type="title"/>
          </p:nvPr>
        </p:nvSpPr>
        <p:spPr>
          <a:xfrm>
            <a:off x="1981200" y="228600"/>
            <a:ext cx="7467600" cy="762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b" anchorCtr="0">
            <a:noAutofit/>
          </a:bodyPr>
          <a:lstStyle/>
          <a:p>
            <a:pPr>
              <a:spcBef>
                <a:spcPts val="0"/>
              </a:spcBef>
              <a:buSzPct val="25000"/>
            </a:pPr>
            <a:r>
              <a:rPr lang="en-US" sz="3900" b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GradQuant</a:t>
            </a:r>
            <a:endParaRPr lang="en-US" sz="3900" b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5" name="Shape 585"/>
          <p:cNvSpPr txBox="1">
            <a:spLocks noGrp="1"/>
          </p:cNvSpPr>
          <p:nvPr>
            <p:ph type="body" idx="1"/>
          </p:nvPr>
        </p:nvSpPr>
        <p:spPr>
          <a:xfrm>
            <a:off x="1981200" y="1143001"/>
            <a:ext cx="8229600" cy="51053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342900" indent="-361950">
              <a:spcBef>
                <a:spcPts val="0"/>
              </a:spcBef>
              <a:buSzPct val="100000"/>
            </a:pPr>
            <a:r>
              <a:rPr lang="en-US" sz="2400" dirty="0"/>
              <a:t>One-on-one Consultations</a:t>
            </a:r>
          </a:p>
          <a:p>
            <a:pPr marL="692150" lvl="1" indent="-386080">
              <a:spcBef>
                <a:spcPts val="0"/>
              </a:spcBef>
              <a:buSzPct val="100000"/>
            </a:pPr>
            <a:r>
              <a:rPr lang="en-US" dirty="0"/>
              <a:t>Make appointment on the website</a:t>
            </a:r>
          </a:p>
          <a:p>
            <a:pPr marL="692150" lvl="1" indent="-386080">
              <a:spcBef>
                <a:spcPts val="0"/>
              </a:spcBef>
              <a:buSzPct val="100000"/>
            </a:pPr>
            <a:r>
              <a:rPr lang="en-US" u="sng" dirty="0">
                <a:solidFill>
                  <a:schemeClr val="hlink"/>
                </a:solidFill>
                <a:hlinkClick r:id="rId3"/>
              </a:rPr>
              <a:t>http://gradquant.ucr.edu</a:t>
            </a:r>
            <a:endParaRPr lang="en-US" u="sng" dirty="0">
              <a:solidFill>
                <a:schemeClr val="hlink"/>
              </a:solidFill>
            </a:endParaRPr>
          </a:p>
          <a:p>
            <a:pPr marL="342900" indent="-361950">
              <a:spcBef>
                <a:spcPts val="0"/>
              </a:spcBef>
              <a:buSzPct val="100000"/>
            </a:pPr>
            <a:r>
              <a:rPr lang="en-US" sz="2400" dirty="0"/>
              <a:t>Keep an eye out for emails regarding more seminars</a:t>
            </a:r>
          </a:p>
          <a:p>
            <a:pPr marL="692150" lvl="1" indent="-386080">
              <a:spcBef>
                <a:spcPts val="0"/>
              </a:spcBef>
              <a:buSzPct val="100000"/>
            </a:pPr>
            <a:r>
              <a:rPr lang="en-US" u="sng" dirty="0">
                <a:solidFill>
                  <a:srgbClr val="875509"/>
                </a:solidFill>
                <a:latin typeface="Calibri" charset="0"/>
                <a:hlinkClick r:id="rId4"/>
              </a:rPr>
              <a:t>http://gradquant.ucr.edu/workshop-resources/</a:t>
            </a:r>
            <a:endParaRPr dirty="0">
              <a:solidFill>
                <a:srgbClr val="875509"/>
              </a:solidFill>
              <a:latin typeface="Calibri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buNone/>
            </a:pPr>
            <a:endParaRPr lang="en-US" sz="24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Remember to fill out the seminar survey. Thank you!</a:t>
            </a:r>
          </a:p>
        </p:txBody>
      </p:sp>
    </p:spTree>
    <p:extLst>
      <p:ext uri="{BB962C8B-B14F-4D97-AF65-F5344CB8AC3E}">
        <p14:creationId xmlns:p14="http://schemas.microsoft.com/office/powerpoint/2010/main" val="1343606042"/>
      </p:ext>
    </p:extLst>
  </p:cSld>
  <p:clrMapOvr>
    <a:masterClrMapping/>
  </p:clrMapOvr>
  <p:transition spd="slow">
    <p:cut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Other libraries/python-related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PyCharm</a:t>
            </a:r>
            <a:endParaRPr lang="en-US" dirty="0"/>
          </a:p>
          <a:p>
            <a:r>
              <a:rPr lang="en-US" dirty="0"/>
              <a:t>Sublime Text</a:t>
            </a:r>
          </a:p>
          <a:p>
            <a:r>
              <a:rPr lang="en-US" dirty="0" err="1"/>
              <a:t>Numpy</a:t>
            </a:r>
            <a:endParaRPr lang="en-US" dirty="0"/>
          </a:p>
          <a:p>
            <a:r>
              <a:rPr lang="en-US" dirty="0" err="1"/>
              <a:t>SciPy</a:t>
            </a:r>
            <a:endParaRPr lang="en-US" dirty="0"/>
          </a:p>
          <a:p>
            <a:r>
              <a:rPr lang="en-US" dirty="0" err="1"/>
              <a:t>Seaborn</a:t>
            </a:r>
            <a:endParaRPr lang="en-US" dirty="0"/>
          </a:p>
          <a:p>
            <a:r>
              <a:rPr lang="en-US" dirty="0" err="1"/>
              <a:t>Bokeh</a:t>
            </a:r>
            <a:endParaRPr lang="en-US" dirty="0"/>
          </a:p>
          <a:p>
            <a:r>
              <a:rPr lang="en-US" dirty="0" err="1"/>
              <a:t>Plotly</a:t>
            </a:r>
            <a:endParaRPr lang="en-US" dirty="0"/>
          </a:p>
          <a:p>
            <a:r>
              <a:rPr lang="en-US" dirty="0"/>
              <a:t>Pandas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Scikit</a:t>
            </a:r>
            <a:r>
              <a:rPr lang="en-US" dirty="0"/>
              <a:t>-learn</a:t>
            </a:r>
          </a:p>
          <a:p>
            <a:r>
              <a:rPr lang="en-US" dirty="0"/>
              <a:t>Django</a:t>
            </a:r>
          </a:p>
          <a:p>
            <a:r>
              <a:rPr lang="en-US" dirty="0" err="1"/>
              <a:t>Tensorflow</a:t>
            </a:r>
            <a:r>
              <a:rPr lang="en-US" dirty="0"/>
              <a:t> (python interface)</a:t>
            </a:r>
          </a:p>
          <a:p>
            <a:r>
              <a:rPr lang="en-US" dirty="0"/>
              <a:t>Anaconda</a:t>
            </a:r>
          </a:p>
          <a:p>
            <a:r>
              <a:rPr lang="en-US" dirty="0"/>
              <a:t>Other libraries specific to your field (e.g. </a:t>
            </a:r>
            <a:r>
              <a:rPr lang="en-US" dirty="0" err="1"/>
              <a:t>Biopython</a:t>
            </a:r>
            <a:r>
              <a:rPr lang="en-US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570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sz="395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Example: Assessing treatment efficacy</a:t>
            </a:r>
          </a:p>
        </p:txBody>
      </p:sp>
      <p:pic>
        <p:nvPicPr>
          <p:cNvPr id="217" name="Shape 2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1417637"/>
            <a:ext cx="9036000" cy="51819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8" name="Shape 218"/>
          <p:cNvGrpSpPr/>
          <p:nvPr/>
        </p:nvGrpSpPr>
        <p:grpSpPr>
          <a:xfrm>
            <a:off x="7344412" y="1607680"/>
            <a:ext cx="2539858" cy="1197045"/>
            <a:chOff x="5820412" y="1607679"/>
            <a:chExt cx="2539858" cy="1197045"/>
          </a:xfrm>
        </p:grpSpPr>
        <p:sp>
          <p:nvSpPr>
            <p:cNvPr id="219" name="Shape 219"/>
            <p:cNvSpPr/>
            <p:nvPr/>
          </p:nvSpPr>
          <p:spPr>
            <a:xfrm>
              <a:off x="7394570" y="1607679"/>
              <a:ext cx="965700" cy="317400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5820412" y="2407824"/>
              <a:ext cx="1878300" cy="396900"/>
            </a:xfrm>
            <a:prstGeom prst="rect">
              <a:avLst/>
            </a:prstGeom>
            <a:solidFill>
              <a:srgbClr val="FF0000"/>
            </a:solidFill>
            <a:ln w="9525" cap="flat" cmpd="sng">
              <a:solidFill>
                <a:srgbClr val="4A7DB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buSzPct val="25000"/>
              </a:pPr>
              <a:r>
                <a:rPr lang="en-US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Zip code of clinic</a:t>
              </a:r>
            </a:p>
          </p:txBody>
        </p:sp>
      </p:grpSp>
      <p:grpSp>
        <p:nvGrpSpPr>
          <p:cNvPr id="221" name="Shape 221"/>
          <p:cNvGrpSpPr/>
          <p:nvPr/>
        </p:nvGrpSpPr>
        <p:grpSpPr>
          <a:xfrm>
            <a:off x="8002654" y="1620908"/>
            <a:ext cx="2612319" cy="1825718"/>
            <a:chOff x="6478653" y="1620908"/>
            <a:chExt cx="2612319" cy="1825718"/>
          </a:xfrm>
        </p:grpSpPr>
        <p:sp>
          <p:nvSpPr>
            <p:cNvPr id="222" name="Shape 222"/>
            <p:cNvSpPr/>
            <p:nvPr/>
          </p:nvSpPr>
          <p:spPr>
            <a:xfrm>
              <a:off x="8333772" y="1620908"/>
              <a:ext cx="757200" cy="317400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6478653" y="3049727"/>
              <a:ext cx="2096400" cy="396900"/>
            </a:xfrm>
            <a:prstGeom prst="rect">
              <a:avLst/>
            </a:prstGeom>
            <a:solidFill>
              <a:srgbClr val="0000FF"/>
            </a:solidFill>
            <a:ln w="9525" cap="flat" cmpd="sng">
              <a:solidFill>
                <a:srgbClr val="4A7DB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buSzPct val="25000"/>
              </a:pPr>
              <a:r>
                <a:rPr lang="en-US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Zip code of patient</a:t>
              </a:r>
            </a:p>
          </p:txBody>
        </p:sp>
      </p:grpSp>
      <p:grpSp>
        <p:nvGrpSpPr>
          <p:cNvPr id="224" name="Shape 224"/>
          <p:cNvGrpSpPr/>
          <p:nvPr/>
        </p:nvGrpSpPr>
        <p:grpSpPr>
          <a:xfrm>
            <a:off x="3128482" y="1607679"/>
            <a:ext cx="2827052" cy="1825783"/>
            <a:chOff x="6478653" y="1620908"/>
            <a:chExt cx="2612319" cy="1825783"/>
          </a:xfrm>
        </p:grpSpPr>
        <p:sp>
          <p:nvSpPr>
            <p:cNvPr id="225" name="Shape 225"/>
            <p:cNvSpPr/>
            <p:nvPr/>
          </p:nvSpPr>
          <p:spPr>
            <a:xfrm>
              <a:off x="8333772" y="1620908"/>
              <a:ext cx="757200" cy="317400"/>
            </a:xfrm>
            <a:prstGeom prst="roundRect">
              <a:avLst>
                <a:gd name="adj" fmla="val 16667"/>
              </a:avLst>
            </a:prstGeom>
            <a:noFill/>
            <a:ln w="38100" cap="flat" cmpd="sng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6478653" y="2526892"/>
              <a:ext cx="2294700" cy="919800"/>
            </a:xfrm>
            <a:prstGeom prst="rect">
              <a:avLst/>
            </a:prstGeom>
            <a:solidFill>
              <a:srgbClr val="008000"/>
            </a:solidFill>
            <a:ln w="9525" cap="flat" cmpd="sng">
              <a:solidFill>
                <a:srgbClr val="4A7DBB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>
                <a:buSzPct val="25000"/>
              </a:pPr>
              <a:r>
                <a:rPr lang="en-US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number of follow ups within 16 weeks after treatment enrollment. </a:t>
              </a:r>
            </a:p>
          </p:txBody>
        </p:sp>
      </p:grpSp>
      <p:sp>
        <p:nvSpPr>
          <p:cNvPr id="227" name="Shape 227"/>
          <p:cNvSpPr txBox="1"/>
          <p:nvPr/>
        </p:nvSpPr>
        <p:spPr>
          <a:xfrm>
            <a:off x="2793909" y="4789190"/>
            <a:ext cx="6124799" cy="1200299"/>
          </a:xfrm>
          <a:prstGeom prst="rect">
            <a:avLst/>
          </a:prstGeom>
          <a:solidFill>
            <a:srgbClr val="5F497A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2400" i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Question: Does the distance between the patient’s home and clinic influence the number of follow ups, and therefore treatment efficacy?</a:t>
            </a:r>
          </a:p>
        </p:txBody>
      </p:sp>
      <p:sp>
        <p:nvSpPr>
          <p:cNvPr id="228" name="Shape 228"/>
          <p:cNvSpPr txBox="1">
            <a:spLocks noGrp="1"/>
          </p:cNvSpPr>
          <p:nvPr>
            <p:ph type="sldNum" idx="12"/>
          </p:nvPr>
        </p:nvSpPr>
        <p:spPr>
          <a:xfrm>
            <a:off x="8077201" y="6356351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6</a:t>
            </a:fld>
            <a:endParaRPr lang="en-US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6532036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>
            <a:spLocks noGrp="1"/>
          </p:cNvSpPr>
          <p:nvPr>
            <p:ph type="title"/>
          </p:nvPr>
        </p:nvSpPr>
        <p:spPr>
          <a:xfrm>
            <a:off x="1524000" y="274637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sz="3600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Python program to assess treatment efficacy</a:t>
            </a:r>
          </a:p>
        </p:txBody>
      </p:sp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287383" y="1273175"/>
            <a:ext cx="5494158" cy="5227638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Clr>
                <a:srgbClr val="FF0000"/>
              </a:buClr>
              <a:buSzPct val="25000"/>
              <a:buNone/>
            </a:pPr>
            <a:r>
              <a:rPr lang="en-US" sz="135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# This program reads an Excel spreadsheet whose penultimate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rgbClr val="FF0000"/>
              </a:buClr>
              <a:buSzPct val="25000"/>
              <a:buNone/>
            </a:pPr>
            <a:r>
              <a:rPr lang="en-US" sz="135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# and antepenultimate columns are zip codes.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rgbClr val="FF0000"/>
              </a:buClr>
              <a:buSzPct val="25000"/>
              <a:buNone/>
            </a:pPr>
            <a:r>
              <a:rPr lang="en-US" sz="135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# It adds a new last column for the distance between those zip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rgbClr val="FF0000"/>
              </a:buClr>
              <a:buSzPct val="25000"/>
              <a:buNone/>
            </a:pPr>
            <a:r>
              <a:rPr lang="en-US" sz="135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# codes, and outputs in CSV (comma-separated values) format.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rgbClr val="FF0000"/>
              </a:buClr>
              <a:buSzPct val="25000"/>
              <a:buNone/>
            </a:pPr>
            <a:r>
              <a:rPr lang="en-US" sz="135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# Call the program with two numeric values:  the first and last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rgbClr val="FF0000"/>
              </a:buClr>
              <a:buSzPct val="25000"/>
              <a:buNone/>
            </a:pPr>
            <a:r>
              <a:rPr lang="en-US" sz="135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# row to include. 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rgbClr val="FF0000"/>
              </a:buClr>
              <a:buSzPct val="25000"/>
              <a:buNone/>
            </a:pPr>
            <a:r>
              <a:rPr lang="en-US" sz="135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# The output contains the column headers and those rows. </a:t>
            </a:r>
          </a:p>
          <a:p>
            <a:pPr marL="0" indent="0">
              <a:lnSpc>
                <a:spcPct val="80000"/>
              </a:lnSpc>
              <a:spcBef>
                <a:spcPts val="266"/>
              </a:spcBef>
              <a:buClr>
                <a:schemeClr val="dk1"/>
              </a:buClr>
              <a:buNone/>
            </a:pPr>
            <a:endParaRPr sz="13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rgbClr val="FF0000"/>
              </a:buClr>
              <a:buSzPct val="25000"/>
              <a:buNone/>
            </a:pPr>
            <a:r>
              <a:rPr lang="en-US" sz="135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# Libraries to use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accent6"/>
              </a:buClr>
              <a:buSzPct val="25000"/>
              <a:buNone/>
            </a:pPr>
            <a:r>
              <a:rPr lang="en-US" sz="1350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import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random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accent6"/>
              </a:buClr>
              <a:buSzPct val="25000"/>
              <a:buNone/>
            </a:pPr>
            <a:r>
              <a:rPr lang="en-US" sz="1350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import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sys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accent6"/>
              </a:buClr>
              <a:buSzPct val="25000"/>
              <a:buNone/>
            </a:pPr>
            <a:r>
              <a:rPr lang="en-US" sz="1350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import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xlrd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</a:t>
            </a:r>
            <a:r>
              <a:rPr lang="en-US" sz="135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# library for working with Excel spreadsheets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accent6"/>
              </a:buClr>
              <a:buSzPct val="25000"/>
              <a:buNone/>
            </a:pPr>
            <a:r>
              <a:rPr lang="en-US" sz="1350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import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time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accent6"/>
              </a:buClr>
              <a:buSzPct val="25000"/>
              <a:buNone/>
            </a:pPr>
            <a:r>
              <a:rPr lang="en-US" sz="1350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from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gdapi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50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import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GoogleDirections</a:t>
            </a:r>
            <a:endParaRPr lang="en-US" sz="13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80000"/>
              </a:lnSpc>
              <a:spcBef>
                <a:spcPts val="266"/>
              </a:spcBef>
              <a:buClr>
                <a:schemeClr val="dk1"/>
              </a:buClr>
              <a:buNone/>
            </a:pPr>
            <a:endParaRPr sz="13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rgbClr val="FF0000"/>
              </a:buClr>
              <a:buSzPct val="25000"/>
              <a:buNone/>
            </a:pPr>
            <a:r>
              <a:rPr lang="en-US" sz="135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# No key needed if few queries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dk1"/>
              </a:buClr>
              <a:buSzPct val="25000"/>
              <a:buNone/>
            </a:pP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gd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GoogleDirections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1350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'dummy-Google-key'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0" indent="0">
              <a:lnSpc>
                <a:spcPct val="80000"/>
              </a:lnSpc>
              <a:spcBef>
                <a:spcPts val="266"/>
              </a:spcBef>
              <a:buClr>
                <a:schemeClr val="dk1"/>
              </a:buClr>
              <a:buNone/>
            </a:pPr>
            <a:endParaRPr sz="13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dk1"/>
              </a:buClr>
              <a:buSzPct val="25000"/>
              <a:buNone/>
            </a:pP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wb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xlrd.open_workbook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1350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'mhip_zip_eScience_121611a.xls'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dk1"/>
              </a:buClr>
              <a:buSzPct val="25000"/>
              <a:buNone/>
            </a:pP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sheet = 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wb.sheet_by_index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(0)</a:t>
            </a:r>
          </a:p>
          <a:p>
            <a:pPr marL="0" indent="0">
              <a:lnSpc>
                <a:spcPct val="80000"/>
              </a:lnSpc>
              <a:spcBef>
                <a:spcPts val="266"/>
              </a:spcBef>
              <a:buClr>
                <a:schemeClr val="dk1"/>
              </a:buClr>
              <a:buNone/>
            </a:pPr>
            <a:endParaRPr sz="13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rgbClr val="FF0000"/>
              </a:buClr>
              <a:buSzPct val="25000"/>
              <a:buNone/>
            </a:pPr>
            <a:r>
              <a:rPr lang="en-US" sz="135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# User input:  first row to process, first row not to process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dk1"/>
              </a:buClr>
              <a:buSzPct val="25000"/>
              <a:buNone/>
            </a:pP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first_row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</a:t>
            </a:r>
            <a:r>
              <a:rPr lang="en-US" sz="1350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max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1350" dirty="0" err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int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sys.argv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[1]), 2)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dk1"/>
              </a:buClr>
              <a:buSzPct val="25000"/>
              <a:buNone/>
            </a:pP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row_limit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= </a:t>
            </a:r>
            <a:r>
              <a:rPr lang="en-US" sz="1350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min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1350" dirty="0" err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int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sys.argv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[2]+1), 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sheet.nrows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0" indent="0">
              <a:lnSpc>
                <a:spcPct val="80000"/>
              </a:lnSpc>
              <a:spcBef>
                <a:spcPts val="266"/>
              </a:spcBef>
              <a:buClr>
                <a:schemeClr val="dk1"/>
              </a:buClr>
              <a:buNone/>
            </a:pPr>
            <a:endParaRPr sz="13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accent6"/>
              </a:buClr>
              <a:buSzPct val="25000"/>
              <a:buNone/>
            </a:pPr>
            <a:r>
              <a:rPr lang="en-US" sz="1350" dirty="0" err="1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def</a:t>
            </a:r>
            <a:r>
              <a:rPr lang="en-US" sz="1350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comma_separated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lst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):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dk1"/>
              </a:buClr>
              <a:buSzPct val="25000"/>
              <a:buNone/>
            </a:pP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350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return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",".join([</a:t>
            </a:r>
            <a:r>
              <a:rPr lang="en-US" sz="1350" dirty="0" err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str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(s) </a:t>
            </a:r>
            <a:r>
              <a:rPr lang="en-US" sz="1350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for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 </a:t>
            </a:r>
            <a:r>
              <a:rPr lang="en-US" sz="1350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in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lst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])</a:t>
            </a:r>
          </a:p>
          <a:p>
            <a:pPr marL="0" indent="0">
              <a:lnSpc>
                <a:spcPct val="80000"/>
              </a:lnSpc>
              <a:spcBef>
                <a:spcPts val="266"/>
              </a:spcBef>
              <a:buClr>
                <a:schemeClr val="dk1"/>
              </a:buClr>
              <a:buNone/>
            </a:pPr>
            <a:endParaRPr sz="13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80000"/>
              </a:lnSpc>
              <a:spcBef>
                <a:spcPts val="266"/>
              </a:spcBef>
              <a:buClr>
                <a:schemeClr val="dk1"/>
              </a:buClr>
              <a:buNone/>
            </a:pPr>
            <a:endParaRPr sz="13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Shape 235"/>
          <p:cNvSpPr txBox="1">
            <a:spLocks noGrp="1"/>
          </p:cNvSpPr>
          <p:nvPr>
            <p:ph type="body" idx="2"/>
          </p:nvPr>
        </p:nvSpPr>
        <p:spPr>
          <a:xfrm>
            <a:off x="6172200" y="1287888"/>
            <a:ext cx="4495800" cy="55700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Clr>
                <a:schemeClr val="dk1"/>
              </a:buClr>
              <a:buSzPct val="25000"/>
              <a:buNone/>
            </a:pP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headers = 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sheet.row_values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(0) + [</a:t>
            </a:r>
            <a:r>
              <a:rPr lang="en-US" sz="1350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"distance"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]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accent6"/>
              </a:buClr>
              <a:buSzPct val="25000"/>
              <a:buNone/>
            </a:pPr>
            <a:r>
              <a:rPr lang="en-US" sz="1350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print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comma_separated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(headers)</a:t>
            </a:r>
          </a:p>
          <a:p>
            <a:pPr marL="0" indent="0">
              <a:lnSpc>
                <a:spcPct val="80000"/>
              </a:lnSpc>
              <a:spcBef>
                <a:spcPts val="266"/>
              </a:spcBef>
              <a:buClr>
                <a:schemeClr val="dk1"/>
              </a:buClr>
              <a:buNone/>
            </a:pPr>
            <a:endParaRPr sz="135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accent6"/>
              </a:buClr>
              <a:buSzPct val="25000"/>
              <a:buNone/>
            </a:pPr>
            <a:r>
              <a:rPr lang="en-US" sz="1350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for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rownum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50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in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50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range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first_row,row_limit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):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dk1"/>
              </a:buClr>
              <a:buSzPct val="25000"/>
              <a:buNone/>
            </a:pP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row = 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sheet.row_values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rownum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dk1"/>
              </a:buClr>
              <a:buSzPct val="25000"/>
              <a:buNone/>
            </a:pP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(zip1, zip2) = row[-3:-1]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dk1"/>
              </a:buClr>
              <a:buSzPct val="25000"/>
              <a:buNone/>
            </a:pP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</a:t>
            </a:r>
            <a:r>
              <a:rPr lang="en-US" sz="1350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if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zip1 </a:t>
            </a:r>
            <a:r>
              <a:rPr lang="en-US" sz="1350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and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zip2: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rgbClr val="FF0000"/>
              </a:buClr>
              <a:buSzPct val="25000"/>
              <a:buNone/>
            </a:pPr>
            <a:r>
              <a:rPr lang="en-US" sz="135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      # Clean the data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dk1"/>
              </a:buClr>
              <a:buSzPct val="25000"/>
              <a:buNone/>
            </a:pP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zip1 = </a:t>
            </a:r>
            <a:r>
              <a:rPr lang="en-US" sz="1350" dirty="0" err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str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1350" dirty="0" err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int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(zip1))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dk1"/>
              </a:buClr>
              <a:buSzPct val="25000"/>
              <a:buNone/>
            </a:pP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zip2 = </a:t>
            </a:r>
            <a:r>
              <a:rPr lang="en-US" sz="1350" dirty="0" err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str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1350" dirty="0" err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int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(zip2))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dk1"/>
              </a:buClr>
              <a:buSzPct val="25000"/>
              <a:buNone/>
            </a:pP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row[-3:-1] = [zip1, zip2]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rgbClr val="FF0000"/>
              </a:buClr>
              <a:buSzPct val="25000"/>
              <a:buNone/>
            </a:pPr>
            <a:r>
              <a:rPr lang="en-US" sz="135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      # Compute the distance via Google Maps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dk1"/>
              </a:buClr>
              <a:buSzPct val="25000"/>
              <a:buNone/>
            </a:pP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</a:t>
            </a:r>
            <a:r>
              <a:rPr lang="en-US" sz="1350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try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dk1"/>
              </a:buClr>
              <a:buSzPct val="25000"/>
              <a:buNone/>
            </a:pP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distance = 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gd.query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(zip1,zip2).distance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dk1"/>
              </a:buClr>
              <a:buSzPct val="25000"/>
              <a:buNone/>
            </a:pP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</a:t>
            </a:r>
            <a:r>
              <a:rPr lang="en-US" sz="1350" dirty="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except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dk1"/>
              </a:buClr>
              <a:buSzPct val="25000"/>
              <a:buNone/>
            </a:pP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</a:t>
            </a:r>
            <a:r>
              <a:rPr lang="en-US" sz="1350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print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&gt;&gt; 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sys.stderr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-US" sz="1350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"Error computing distance:"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zip1, zip2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dk1"/>
              </a:buClr>
              <a:buSzPct val="25000"/>
              <a:buNone/>
            </a:pP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      distance = </a:t>
            </a:r>
            <a:r>
              <a:rPr lang="en-US" sz="1350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""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rgbClr val="FF0000"/>
              </a:buClr>
              <a:buSzPct val="25000"/>
              <a:buNone/>
            </a:pPr>
            <a:r>
              <a:rPr lang="en-US" sz="135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    # Print the row with the distance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dk1"/>
              </a:buClr>
              <a:buSzPct val="25000"/>
              <a:buNone/>
            </a:pP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r>
              <a:rPr lang="en-US" sz="1350" dirty="0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print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comma_separated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(row + [distance])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rgbClr val="FF0000"/>
              </a:buClr>
              <a:buSzPct val="25000"/>
              <a:buNone/>
            </a:pPr>
            <a:r>
              <a:rPr lang="en-US" sz="1350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     # Avoid too many Google queries in rapid succession</a:t>
            </a:r>
          </a:p>
          <a:p>
            <a:pPr marL="0" indent="0">
              <a:lnSpc>
                <a:spcPct val="80000"/>
              </a:lnSpc>
              <a:spcBef>
                <a:spcPts val="270"/>
              </a:spcBef>
              <a:buClr>
                <a:schemeClr val="dk1"/>
              </a:buClr>
              <a:buSzPct val="25000"/>
              <a:buNone/>
            </a:pP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time.sleep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-US" sz="135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random.random</a:t>
            </a:r>
            <a:r>
              <a:rPr lang="en-US" sz="135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()+0.5)</a:t>
            </a:r>
          </a:p>
        </p:txBody>
      </p:sp>
      <p:sp>
        <p:nvSpPr>
          <p:cNvPr id="236" name="Shape 236"/>
          <p:cNvSpPr txBox="1"/>
          <p:nvPr/>
        </p:nvSpPr>
        <p:spPr>
          <a:xfrm>
            <a:off x="6546761" y="6091708"/>
            <a:ext cx="3663299" cy="461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23 lines of code!</a:t>
            </a:r>
          </a:p>
        </p:txBody>
      </p:sp>
      <p:sp>
        <p:nvSpPr>
          <p:cNvPr id="237" name="Shape 237"/>
          <p:cNvSpPr txBox="1">
            <a:spLocks noGrp="1"/>
          </p:cNvSpPr>
          <p:nvPr>
            <p:ph type="sldNum" idx="12"/>
          </p:nvPr>
        </p:nvSpPr>
        <p:spPr>
          <a:xfrm>
            <a:off x="8077201" y="6356351"/>
            <a:ext cx="2133599" cy="365099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pPr>
                <a:buSzPct val="25000"/>
              </a:pPr>
              <a:t>7</a:t>
            </a:fld>
            <a:endParaRPr lang="en-US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0145550"/>
      </p:ext>
    </p:extLst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Shape 2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4111326"/>
            <a:ext cx="3915415" cy="2746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Shape 2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16870" y="761501"/>
            <a:ext cx="3143100" cy="277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Shape 25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25349" y="800849"/>
            <a:ext cx="2857499" cy="2543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Shape 25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862020" y="4205426"/>
            <a:ext cx="3721799" cy="2709599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Shape 254"/>
          <p:cNvSpPr/>
          <p:nvPr/>
        </p:nvSpPr>
        <p:spPr>
          <a:xfrm>
            <a:off x="6862020" y="339150"/>
            <a:ext cx="4223343" cy="461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2. Python performs operations</a:t>
            </a:r>
          </a:p>
        </p:txBody>
      </p:sp>
      <p:sp>
        <p:nvSpPr>
          <p:cNvPr id="255" name="Shape 255"/>
          <p:cNvSpPr/>
          <p:nvPr/>
        </p:nvSpPr>
        <p:spPr>
          <a:xfrm>
            <a:off x="1524000" y="339150"/>
            <a:ext cx="3915415" cy="461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1. A variable contains a value</a:t>
            </a:r>
          </a:p>
        </p:txBody>
      </p:sp>
      <p:sp>
        <p:nvSpPr>
          <p:cNvPr id="256" name="Shape 256"/>
          <p:cNvSpPr/>
          <p:nvPr/>
        </p:nvSpPr>
        <p:spPr>
          <a:xfrm>
            <a:off x="6862020" y="3743727"/>
            <a:ext cx="3184799" cy="461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4. </a:t>
            </a: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program is a recipe</a:t>
            </a:r>
          </a:p>
        </p:txBody>
      </p:sp>
      <p:sp>
        <p:nvSpPr>
          <p:cNvPr id="257" name="Shape 257"/>
          <p:cNvSpPr/>
          <p:nvPr/>
        </p:nvSpPr>
        <p:spPr>
          <a:xfrm>
            <a:off x="1524000" y="3649627"/>
            <a:ext cx="4992599" cy="4616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buSzPct val="25000"/>
            </a:pPr>
            <a:r>
              <a:rPr lang="en-US" sz="2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Different types act differently</a:t>
            </a:r>
          </a:p>
        </p:txBody>
      </p:sp>
    </p:spTree>
    <p:extLst>
      <p:ext uri="{BB962C8B-B14F-4D97-AF65-F5344CB8AC3E}">
        <p14:creationId xmlns:p14="http://schemas.microsoft.com/office/powerpoint/2010/main" val="407487131"/>
      </p:ext>
    </p:extLst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title"/>
          </p:nvPr>
        </p:nvSpPr>
        <p:spPr>
          <a:xfrm>
            <a:off x="1981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/>
          <a:p>
            <a:pPr algn="ctr">
              <a:spcBef>
                <a:spcPts val="0"/>
              </a:spcBef>
              <a:buClr>
                <a:srgbClr val="7030A0"/>
              </a:buClr>
              <a:buSzPct val="25000"/>
            </a:pPr>
            <a:r>
              <a:rPr lang="en-US" b="1">
                <a:solidFill>
                  <a:srgbClr val="7030A0"/>
                </a:solidFill>
                <a:latin typeface="Calibri"/>
                <a:ea typeface="Calibri"/>
                <a:cs typeface="Calibri"/>
                <a:sym typeface="Calibri"/>
              </a:rPr>
              <a:t>Don’t panic!</a:t>
            </a:r>
            <a:endParaRPr lang="en-US" b="1" dirty="0">
              <a:solidFill>
                <a:srgbClr val="7030A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1981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t" anchorCtr="0">
            <a:noAutofit/>
          </a:bodyPr>
          <a:lstStyle/>
          <a:p>
            <a:pPr marL="342900" indent="-34290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workshop is for people who have never  programmed</a:t>
            </a:r>
          </a:p>
          <a:p>
            <a:pPr marL="742950" lvl="1" indent="-28575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(If you have programmed, you don’t need to be here.)</a:t>
            </a:r>
          </a:p>
          <a:p>
            <a:pPr marL="342900" indent="-342900">
              <a:spcBef>
                <a:spcPts val="640"/>
              </a:spcBef>
              <a:buClr>
                <a:schemeClr val="dk1"/>
              </a:buClr>
              <a:buSzPct val="100000"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Ask questions!</a:t>
            </a:r>
          </a:p>
          <a:p>
            <a:pPr marL="742950" lvl="1" indent="-28575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is the best way to learn</a:t>
            </a:r>
          </a:p>
        </p:txBody>
      </p:sp>
      <p:pic>
        <p:nvPicPr>
          <p:cNvPr id="264" name="Shape 2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19489" y="133351"/>
            <a:ext cx="2029500" cy="1752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84930"/>
      </p:ext>
    </p:extLst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980</TotalTime>
  <Words>2699</Words>
  <Application>Microsoft Office PowerPoint</Application>
  <PresentationFormat>Widescreen</PresentationFormat>
  <Paragraphs>653</Paragraphs>
  <Slides>56</Slides>
  <Notes>55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5" baseType="lpstr">
      <vt:lpstr>Arial</vt:lpstr>
      <vt:lpstr>Calibri</vt:lpstr>
      <vt:lpstr>Calibri Light</vt:lpstr>
      <vt:lpstr>Courier New</vt:lpstr>
      <vt:lpstr>Noto Symbol</vt:lpstr>
      <vt:lpstr>Tahoma</vt:lpstr>
      <vt:lpstr>Times New Roman</vt:lpstr>
      <vt:lpstr>Verdana</vt:lpstr>
      <vt:lpstr>Office Theme</vt:lpstr>
      <vt:lpstr>Python Fundamentals Part 1</vt:lpstr>
      <vt:lpstr>Introduction to Python and programming</vt:lpstr>
      <vt:lpstr>Who should attend?</vt:lpstr>
      <vt:lpstr>Objectives</vt:lpstr>
      <vt:lpstr>All of science is reducing to computational data manipulation</vt:lpstr>
      <vt:lpstr>Example: Assessing treatment efficacy</vt:lpstr>
      <vt:lpstr>Python program to assess treatment efficacy</vt:lpstr>
      <vt:lpstr>PowerPoint Presentation</vt:lpstr>
      <vt:lpstr>Don’t panic!</vt:lpstr>
      <vt:lpstr>1. A variable contains a value</vt:lpstr>
      <vt:lpstr>Types of values (4 basic types)</vt:lpstr>
      <vt:lpstr>The Python Interpreter</vt:lpstr>
      <vt:lpstr>You type expressions. Python computes their values.</vt:lpstr>
      <vt:lpstr>Important: Integers vs Floats</vt:lpstr>
      <vt:lpstr>Expressions</vt:lpstr>
      <vt:lpstr>An expression is evaluated from the inside out</vt:lpstr>
      <vt:lpstr>Assignment</vt:lpstr>
      <vt:lpstr>Variables hold values</vt:lpstr>
      <vt:lpstr>Naming Rules</vt:lpstr>
      <vt:lpstr>Changing existing variables (“re-binding” or “re-assigning”)</vt:lpstr>
      <vt:lpstr>Changing existing variables (“re-binding” or “re-assigning”)</vt:lpstr>
      <vt:lpstr>How an assignment is executed</vt:lpstr>
      <vt:lpstr>2. Python performs operations</vt:lpstr>
      <vt:lpstr>Arithmetic Operations (Already seen)</vt:lpstr>
      <vt:lpstr>More operations:  Conditionals (return true/false)</vt:lpstr>
      <vt:lpstr>More operations:  strings</vt:lpstr>
      <vt:lpstr>Mathematical Operations</vt:lpstr>
      <vt:lpstr>3. Different types act differently</vt:lpstr>
      <vt:lpstr>Operations behave differently on different types</vt:lpstr>
      <vt:lpstr>Operations behave differently on different types</vt:lpstr>
      <vt:lpstr> 4. A program is a recipe</vt:lpstr>
      <vt:lpstr>What is a program?</vt:lpstr>
      <vt:lpstr>Programming basics</vt:lpstr>
      <vt:lpstr>Compiling and interpreting</vt:lpstr>
      <vt:lpstr>PowerPoint Presentation</vt:lpstr>
      <vt:lpstr>Exercise 1:</vt:lpstr>
      <vt:lpstr>Running Programs on UNIX</vt:lpstr>
      <vt:lpstr>Comments</vt:lpstr>
      <vt:lpstr>PowerPoint Presentation</vt:lpstr>
      <vt:lpstr>Software</vt:lpstr>
      <vt:lpstr>Exercise 1:</vt:lpstr>
      <vt:lpstr>Exercise 2: Fahrenheit to Celsius:</vt:lpstr>
      <vt:lpstr>Exercise 2:</vt:lpstr>
      <vt:lpstr>Exercise 3 (If Statement):</vt:lpstr>
      <vt:lpstr>Exercise 3 (If Statement):</vt:lpstr>
      <vt:lpstr>Exercise 3 (If Statement):</vt:lpstr>
      <vt:lpstr>Exercise 4 (else if):</vt:lpstr>
      <vt:lpstr>Exercise 4 (else if):</vt:lpstr>
      <vt:lpstr>Exercise 4 (else if):</vt:lpstr>
      <vt:lpstr>Exercise 4 (else if):</vt:lpstr>
      <vt:lpstr>Moving Forward...</vt:lpstr>
      <vt:lpstr>Python Editors</vt:lpstr>
      <vt:lpstr>Which Python?</vt:lpstr>
      <vt:lpstr>Resources</vt:lpstr>
      <vt:lpstr>GradQuant</vt:lpstr>
      <vt:lpstr>Other libraries/python-related tools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Seminar</dc:title>
  <dc:creator>Steven Jacobs</dc:creator>
  <cp:lastModifiedBy>Rohith Mohan</cp:lastModifiedBy>
  <cp:revision>48</cp:revision>
  <cp:lastPrinted>2016-04-12T16:27:50Z</cp:lastPrinted>
  <dcterms:created xsi:type="dcterms:W3CDTF">2015-09-30T19:33:00Z</dcterms:created>
  <dcterms:modified xsi:type="dcterms:W3CDTF">2016-10-27T16:40:57Z</dcterms:modified>
</cp:coreProperties>
</file>